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notesSlides/notesSlide7.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8.xml" ContentType="application/vnd.openxmlformats-officedocument.presentationml.notesSlide+xml"/>
  <Override PartName="/ppt/charts/chart16.xml" ContentType="application/vnd.openxmlformats-officedocument.drawingml.chart+xml"/>
  <Override PartName="/ppt/drawings/drawing1.xml" ContentType="application/vnd.openxmlformats-officedocument.drawingml.chartshapes+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drawings/drawing2.xml" ContentType="application/vnd.openxmlformats-officedocument.drawingml.chartshapes+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5.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9.xml" ContentType="application/vnd.openxmlformats-officedocument.presentationml.notesSlide+xml"/>
  <Override PartName="/ppt/charts/chart26.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0.xml" ContentType="application/vnd.openxmlformats-officedocument.presentationml.notesSlide+xml"/>
  <Override PartName="/ppt/charts/chart27.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1.xml" ContentType="application/vnd.openxmlformats-officedocument.presentationml.notesSlide+xml"/>
  <Override PartName="/ppt/charts/chart28.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2.xml" ContentType="application/vnd.openxmlformats-officedocument.presentationml.notesSlide+xml"/>
  <Override PartName="/ppt/charts/chart29.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14.xml" ContentType="application/vnd.openxmlformats-officedocument.presentationml.notesSlide+xml"/>
  <Override PartName="/ppt/charts/chart31.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15.xml" ContentType="application/vnd.openxmlformats-officedocument.presentationml.notesSlide+xml"/>
  <Override PartName="/ppt/charts/chart32.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16.xml" ContentType="application/vnd.openxmlformats-officedocument.presentationml.notesSlide+xml"/>
  <Override PartName="/ppt/charts/chart33.xml" ContentType="application/vnd.openxmlformats-officedocument.drawingml.chart+xml"/>
  <Override PartName="/ppt/charts/style30.xml" ContentType="application/vnd.ms-office.chartstyle+xml"/>
  <Override PartName="/ppt/charts/colors30.xml" ContentType="application/vnd.ms-office.chartcolorstyle+xml"/>
  <Override PartName="/ppt/notesSlides/notesSlide17.xml" ContentType="application/vnd.openxmlformats-officedocument.presentationml.notesSlide+xml"/>
  <Override PartName="/ppt/charts/chart34.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18.xml" ContentType="application/vnd.openxmlformats-officedocument.presentationml.notesSlide+xml"/>
  <Override PartName="/ppt/charts/chart35.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19.xml" ContentType="application/vnd.openxmlformats-officedocument.presentationml.notesSlide+xml"/>
  <Override PartName="/ppt/charts/chart36.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7.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8.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9.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40.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1.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2.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3.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4.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5.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6.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7.xml" ContentType="application/vnd.openxmlformats-officedocument.drawingml.chart+xml"/>
  <Override PartName="/ppt/charts/style44.xml" ContentType="application/vnd.ms-office.chartstyle+xml"/>
  <Override PartName="/ppt/charts/colors4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6" r:id="rId2"/>
    <p:sldId id="257" r:id="rId3"/>
    <p:sldId id="258" r:id="rId4"/>
    <p:sldId id="330" r:id="rId5"/>
    <p:sldId id="331" r:id="rId6"/>
    <p:sldId id="332" r:id="rId7"/>
    <p:sldId id="333" r:id="rId8"/>
    <p:sldId id="259" r:id="rId9"/>
    <p:sldId id="334" r:id="rId10"/>
    <p:sldId id="335" r:id="rId11"/>
    <p:sldId id="260" r:id="rId12"/>
    <p:sldId id="261" r:id="rId13"/>
    <p:sldId id="325" r:id="rId14"/>
    <p:sldId id="326" r:id="rId15"/>
    <p:sldId id="2156" r:id="rId16"/>
    <p:sldId id="328" r:id="rId17"/>
    <p:sldId id="327" r:id="rId18"/>
    <p:sldId id="329" r:id="rId19"/>
    <p:sldId id="262" r:id="rId20"/>
    <p:sldId id="322" r:id="rId21"/>
    <p:sldId id="323" r:id="rId22"/>
    <p:sldId id="324" r:id="rId23"/>
    <p:sldId id="263" r:id="rId24"/>
    <p:sldId id="318" r:id="rId25"/>
    <p:sldId id="319" r:id="rId26"/>
    <p:sldId id="320" r:id="rId27"/>
    <p:sldId id="264" r:id="rId28"/>
    <p:sldId id="336" r:id="rId29"/>
    <p:sldId id="337" r:id="rId30"/>
    <p:sldId id="265" r:id="rId31"/>
    <p:sldId id="287" r:id="rId32"/>
    <p:sldId id="302" r:id="rId33"/>
    <p:sldId id="317" r:id="rId34"/>
    <p:sldId id="301" r:id="rId35"/>
    <p:sldId id="316" r:id="rId36"/>
    <p:sldId id="290" r:id="rId37"/>
    <p:sldId id="305" r:id="rId38"/>
    <p:sldId id="292" r:id="rId39"/>
    <p:sldId id="306" r:id="rId40"/>
    <p:sldId id="289" r:id="rId41"/>
    <p:sldId id="304" r:id="rId42"/>
    <p:sldId id="294" r:id="rId43"/>
    <p:sldId id="309" r:id="rId44"/>
    <p:sldId id="298" r:id="rId45"/>
    <p:sldId id="313" r:id="rId46"/>
    <p:sldId id="293" r:id="rId47"/>
    <p:sldId id="308" r:id="rId48"/>
    <p:sldId id="295" r:id="rId49"/>
    <p:sldId id="310" r:id="rId50"/>
    <p:sldId id="288" r:id="rId51"/>
    <p:sldId id="303" r:id="rId52"/>
    <p:sldId id="299" r:id="rId53"/>
    <p:sldId id="314" r:id="rId54"/>
    <p:sldId id="297" r:id="rId55"/>
    <p:sldId id="312" r:id="rId56"/>
    <p:sldId id="291" r:id="rId57"/>
    <p:sldId id="307" r:id="rId58"/>
    <p:sldId id="296" r:id="rId59"/>
    <p:sldId id="311" r:id="rId60"/>
    <p:sldId id="300" r:id="rId61"/>
    <p:sldId id="315" r:id="rId62"/>
    <p:sldId id="266" r:id="rId63"/>
    <p:sldId id="281" r:id="rId64"/>
    <p:sldId id="282" r:id="rId65"/>
    <p:sldId id="283" r:id="rId66"/>
    <p:sldId id="284" r:id="rId67"/>
    <p:sldId id="285" r:id="rId68"/>
    <p:sldId id="286" r:id="rId69"/>
    <p:sldId id="267" r:id="rId70"/>
    <p:sldId id="270" r:id="rId71"/>
    <p:sldId id="271" r:id="rId72"/>
    <p:sldId id="272" r:id="rId73"/>
    <p:sldId id="273" r:id="rId74"/>
    <p:sldId id="274" r:id="rId75"/>
    <p:sldId id="275" r:id="rId76"/>
    <p:sldId id="276" r:id="rId77"/>
    <p:sldId id="277" r:id="rId78"/>
    <p:sldId id="278" r:id="rId79"/>
    <p:sldId id="279" r:id="rId80"/>
    <p:sldId id="280" r:id="rId81"/>
    <p:sldId id="269" r:id="rId82"/>
    <p:sldId id="2142" r:id="rId83"/>
    <p:sldId id="2157" r:id="rId84"/>
    <p:sldId id="2158" r:id="rId85"/>
    <p:sldId id="2159" r:id="rId86"/>
    <p:sldId id="2160" r:id="rId87"/>
    <p:sldId id="2161" r:id="rId88"/>
    <p:sldId id="2162" r:id="rId89"/>
    <p:sldId id="2163" r:id="rId90"/>
    <p:sldId id="2164" r:id="rId91"/>
    <p:sldId id="268" r:id="rId9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44" autoAdjust="0"/>
  </p:normalViewPr>
  <p:slideViewPr>
    <p:cSldViewPr snapToGrid="0">
      <p:cViewPr varScale="1">
        <p:scale>
          <a:sx n="107" d="100"/>
          <a:sy n="107" d="100"/>
        </p:scale>
        <p:origin x="7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2.xml"/><Relationship Id="rId1" Type="http://schemas.microsoft.com/office/2011/relationships/chartStyle" Target="style22.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3.xml"/><Relationship Id="rId1" Type="http://schemas.microsoft.com/office/2011/relationships/chartStyle" Target="style23.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4.xml"/><Relationship Id="rId1" Type="http://schemas.microsoft.com/office/2011/relationships/chartStyle" Target="style2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5.xml"/><Relationship Id="rId1" Type="http://schemas.microsoft.com/office/2011/relationships/chartStyle" Target="style25.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6.xml"/><Relationship Id="rId1" Type="http://schemas.microsoft.com/office/2011/relationships/chartStyle" Target="style26.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27.xml"/><Relationship Id="rId1" Type="http://schemas.microsoft.com/office/2011/relationships/chartStyle" Target="style27.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8.xml"/><Relationship Id="rId1" Type="http://schemas.microsoft.com/office/2011/relationships/chartStyle" Target="style28.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29.xml"/><Relationship Id="rId1" Type="http://schemas.microsoft.com/office/2011/relationships/chartStyle" Target="style29.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0.xml"/><Relationship Id="rId1" Type="http://schemas.microsoft.com/office/2011/relationships/chartStyle" Target="style30.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1.xml"/><Relationship Id="rId1" Type="http://schemas.microsoft.com/office/2011/relationships/chartStyle" Target="style31.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2.xml"/><Relationship Id="rId1" Type="http://schemas.microsoft.com/office/2011/relationships/chartStyle" Target="style32.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3.xml"/><Relationship Id="rId1" Type="http://schemas.microsoft.com/office/2011/relationships/chartStyle" Target="style33.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4.xml"/><Relationship Id="rId1" Type="http://schemas.microsoft.com/office/2011/relationships/chartStyle" Target="style34.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5.xml"/><Relationship Id="rId1" Type="http://schemas.microsoft.com/office/2011/relationships/chartStyle" Target="style35.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6.xml"/><Relationship Id="rId1" Type="http://schemas.microsoft.com/office/2011/relationships/chartStyle" Target="style3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37.xml"/><Relationship Id="rId1" Type="http://schemas.microsoft.com/office/2011/relationships/chartStyle" Target="style37.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38.xml"/><Relationship Id="rId1" Type="http://schemas.microsoft.com/office/2011/relationships/chartStyle" Target="style38.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39.xml"/><Relationship Id="rId1" Type="http://schemas.microsoft.com/office/2011/relationships/chartStyle" Target="style39.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0.xml"/><Relationship Id="rId1" Type="http://schemas.microsoft.com/office/2011/relationships/chartStyle" Target="style40.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1.xml"/><Relationship Id="rId1" Type="http://schemas.microsoft.com/office/2011/relationships/chartStyle" Target="style41.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2.xml"/><Relationship Id="rId1" Type="http://schemas.microsoft.com/office/2011/relationships/chartStyle" Target="style4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3.xml"/><Relationship Id="rId1" Type="http://schemas.microsoft.com/office/2011/relationships/chartStyle" Target="style43.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4.xml"/><Relationship Id="rId1" Type="http://schemas.microsoft.com/office/2011/relationships/chartStyle" Target="style4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540390049553833E-2"/>
          <c:y val="0.10241884888427523"/>
          <c:w val="0.75034489757321632"/>
          <c:h val="0.961335676625659"/>
        </c:manualLayout>
      </c:layout>
      <c:doughnutChart>
        <c:varyColors val="1"/>
        <c:ser>
          <c:idx val="0"/>
          <c:order val="0"/>
          <c:spPr>
            <a:solidFill>
              <a:srgbClr val="5F0AFF"/>
            </a:solidFill>
          </c:spPr>
          <c:dPt>
            <c:idx val="0"/>
            <c:bubble3D val="0"/>
            <c:spPr>
              <a:solidFill>
                <a:srgbClr val="D9D9D9"/>
              </a:solidFill>
              <a:ln>
                <a:noFill/>
              </a:ln>
              <a:effectLst/>
            </c:spPr>
            <c:extLst>
              <c:ext xmlns:c16="http://schemas.microsoft.com/office/drawing/2014/chart" uri="{C3380CC4-5D6E-409C-BE32-E72D297353CC}">
                <c16:uniqueId val="{00000001-50D6-4798-B847-AD2234046E9F}"/>
              </c:ext>
            </c:extLst>
          </c:dPt>
          <c:dPt>
            <c:idx val="1"/>
            <c:bubble3D val="0"/>
            <c:spPr>
              <a:solidFill>
                <a:srgbClr val="AB182D"/>
              </a:solidFill>
              <a:ln>
                <a:noFill/>
              </a:ln>
              <a:effectLst/>
            </c:spPr>
            <c:extLst>
              <c:ext xmlns:c16="http://schemas.microsoft.com/office/drawing/2014/chart" uri="{C3380CC4-5D6E-409C-BE32-E72D297353CC}">
                <c16:uniqueId val="{00000003-50D6-4798-B847-AD2234046E9F}"/>
              </c:ext>
            </c:extLst>
          </c:dPt>
          <c:dPt>
            <c:idx val="2"/>
            <c:bubble3D val="0"/>
            <c:spPr>
              <a:solidFill>
                <a:schemeClr val="bg1">
                  <a:lumMod val="50000"/>
                </a:schemeClr>
              </a:solidFill>
              <a:ln>
                <a:noFill/>
              </a:ln>
              <a:effectLst/>
            </c:spPr>
            <c:extLst>
              <c:ext xmlns:c16="http://schemas.microsoft.com/office/drawing/2014/chart" uri="{C3380CC4-5D6E-409C-BE32-E72D297353CC}">
                <c16:uniqueId val="{00000005-50D6-4798-B847-AD2234046E9F}"/>
              </c:ext>
            </c:extLst>
          </c:dPt>
          <c:dPt>
            <c:idx val="3"/>
            <c:bubble3D val="0"/>
            <c:spPr>
              <a:solidFill>
                <a:srgbClr val="5F0AFF"/>
              </a:solidFill>
              <a:ln>
                <a:noFill/>
              </a:ln>
              <a:effectLst/>
            </c:spPr>
            <c:extLst>
              <c:ext xmlns:c16="http://schemas.microsoft.com/office/drawing/2014/chart" uri="{C3380CC4-5D6E-409C-BE32-E72D297353CC}">
                <c16:uniqueId val="{00000007-50D6-4798-B847-AD2234046E9F}"/>
              </c:ext>
            </c:extLst>
          </c:dPt>
          <c:dPt>
            <c:idx val="4"/>
            <c:bubble3D val="0"/>
            <c:spPr>
              <a:solidFill>
                <a:srgbClr val="5F0AFF"/>
              </a:solidFill>
              <a:ln>
                <a:noFill/>
              </a:ln>
              <a:effectLst/>
            </c:spPr>
            <c:extLst>
              <c:ext xmlns:c16="http://schemas.microsoft.com/office/drawing/2014/chart" uri="{C3380CC4-5D6E-409C-BE32-E72D297353CC}">
                <c16:uniqueId val="{00000009-50D6-4798-B847-AD2234046E9F}"/>
              </c:ext>
            </c:extLst>
          </c:dPt>
          <c:dPt>
            <c:idx val="5"/>
            <c:bubble3D val="0"/>
            <c:spPr>
              <a:solidFill>
                <a:srgbClr val="5F0AFF"/>
              </a:solidFill>
              <a:ln>
                <a:noFill/>
              </a:ln>
              <a:effectLst/>
            </c:spPr>
            <c:extLst>
              <c:ext xmlns:c16="http://schemas.microsoft.com/office/drawing/2014/chart" uri="{C3380CC4-5D6E-409C-BE32-E72D297353CC}">
                <c16:uniqueId val="{0000000B-50D6-4798-B847-AD2234046E9F}"/>
              </c:ext>
            </c:extLst>
          </c:dPt>
          <c:dPt>
            <c:idx val="6"/>
            <c:bubble3D val="0"/>
            <c:spPr>
              <a:solidFill>
                <a:srgbClr val="5F0AFF"/>
              </a:solidFill>
              <a:ln>
                <a:noFill/>
              </a:ln>
              <a:effectLst/>
            </c:spPr>
            <c:extLst>
              <c:ext xmlns:c16="http://schemas.microsoft.com/office/drawing/2014/chart" uri="{C3380CC4-5D6E-409C-BE32-E72D297353CC}">
                <c16:uniqueId val="{0000000D-50D6-4798-B847-AD2234046E9F}"/>
              </c:ext>
            </c:extLst>
          </c:dPt>
          <c:dPt>
            <c:idx val="7"/>
            <c:bubble3D val="0"/>
            <c:spPr>
              <a:solidFill>
                <a:srgbClr val="5F0AFF"/>
              </a:solidFill>
              <a:ln>
                <a:noFill/>
              </a:ln>
              <a:effectLst/>
            </c:spPr>
            <c:extLst>
              <c:ext xmlns:c16="http://schemas.microsoft.com/office/drawing/2014/chart" uri="{C3380CC4-5D6E-409C-BE32-E72D297353CC}">
                <c16:uniqueId val="{0000000F-50D6-4798-B847-AD2234046E9F}"/>
              </c:ext>
            </c:extLst>
          </c:dPt>
          <c:dPt>
            <c:idx val="8"/>
            <c:bubble3D val="0"/>
            <c:spPr>
              <a:solidFill>
                <a:srgbClr val="5F0AFF"/>
              </a:solidFill>
              <a:ln>
                <a:noFill/>
              </a:ln>
              <a:effectLst/>
            </c:spPr>
            <c:extLst>
              <c:ext xmlns:c16="http://schemas.microsoft.com/office/drawing/2014/chart" uri="{C3380CC4-5D6E-409C-BE32-E72D297353CC}">
                <c16:uniqueId val="{00000011-50D6-4798-B847-AD2234046E9F}"/>
              </c:ext>
            </c:extLst>
          </c:dPt>
          <c:dPt>
            <c:idx val="9"/>
            <c:bubble3D val="0"/>
            <c:spPr>
              <a:solidFill>
                <a:srgbClr val="5F0AFF"/>
              </a:solidFill>
              <a:ln>
                <a:noFill/>
              </a:ln>
              <a:effectLst/>
            </c:spPr>
            <c:extLst>
              <c:ext xmlns:c16="http://schemas.microsoft.com/office/drawing/2014/chart" uri="{C3380CC4-5D6E-409C-BE32-E72D297353CC}">
                <c16:uniqueId val="{00000013-50D6-4798-B847-AD2234046E9F}"/>
              </c:ext>
            </c:extLst>
          </c:dPt>
          <c:dPt>
            <c:idx val="10"/>
            <c:bubble3D val="0"/>
            <c:spPr>
              <a:solidFill>
                <a:srgbClr val="5F0AFF"/>
              </a:solidFill>
              <a:ln>
                <a:noFill/>
              </a:ln>
              <a:effectLst/>
            </c:spPr>
            <c:extLst>
              <c:ext xmlns:c16="http://schemas.microsoft.com/office/drawing/2014/chart" uri="{C3380CC4-5D6E-409C-BE32-E72D297353CC}">
                <c16:uniqueId val="{00000015-50D6-4798-B847-AD2234046E9F}"/>
              </c:ext>
            </c:extLst>
          </c:dPt>
          <c:dPt>
            <c:idx val="11"/>
            <c:bubble3D val="0"/>
            <c:spPr>
              <a:solidFill>
                <a:srgbClr val="5F0AFF"/>
              </a:solidFill>
              <a:ln>
                <a:noFill/>
              </a:ln>
              <a:effectLst/>
            </c:spPr>
            <c:extLst>
              <c:ext xmlns:c16="http://schemas.microsoft.com/office/drawing/2014/chart" uri="{C3380CC4-5D6E-409C-BE32-E72D297353CC}">
                <c16:uniqueId val="{00000017-50D6-4798-B847-AD2234046E9F}"/>
              </c:ext>
            </c:extLst>
          </c:dPt>
          <c:dPt>
            <c:idx val="12"/>
            <c:bubble3D val="0"/>
            <c:spPr>
              <a:solidFill>
                <a:srgbClr val="5F0AFF"/>
              </a:solidFill>
              <a:ln>
                <a:noFill/>
              </a:ln>
              <a:effectLst/>
            </c:spPr>
            <c:extLst>
              <c:ext xmlns:c16="http://schemas.microsoft.com/office/drawing/2014/chart" uri="{C3380CC4-5D6E-409C-BE32-E72D297353CC}">
                <c16:uniqueId val="{00000019-50D6-4798-B847-AD2234046E9F}"/>
              </c:ext>
            </c:extLst>
          </c:dPt>
          <c:dPt>
            <c:idx val="13"/>
            <c:bubble3D val="0"/>
            <c:spPr>
              <a:solidFill>
                <a:srgbClr val="5F0AFF"/>
              </a:solidFill>
              <a:ln>
                <a:noFill/>
              </a:ln>
              <a:effectLst/>
            </c:spPr>
            <c:extLst>
              <c:ext xmlns:c16="http://schemas.microsoft.com/office/drawing/2014/chart" uri="{C3380CC4-5D6E-409C-BE32-E72D297353CC}">
                <c16:uniqueId val="{0000001B-50D6-4798-B847-AD2234046E9F}"/>
              </c:ext>
            </c:extLst>
          </c:dPt>
          <c:dPt>
            <c:idx val="14"/>
            <c:bubble3D val="0"/>
            <c:spPr>
              <a:solidFill>
                <a:srgbClr val="5F0AFF"/>
              </a:solidFill>
              <a:ln>
                <a:noFill/>
              </a:ln>
              <a:effectLst/>
            </c:spPr>
            <c:extLst>
              <c:ext xmlns:c16="http://schemas.microsoft.com/office/drawing/2014/chart" uri="{C3380CC4-5D6E-409C-BE32-E72D297353CC}">
                <c16:uniqueId val="{0000001D-50D6-4798-B847-AD2234046E9F}"/>
              </c:ext>
            </c:extLst>
          </c:dPt>
          <c:dPt>
            <c:idx val="15"/>
            <c:bubble3D val="0"/>
            <c:spPr>
              <a:solidFill>
                <a:srgbClr val="5F0AFF"/>
              </a:solidFill>
              <a:ln>
                <a:noFill/>
              </a:ln>
              <a:effectLst/>
            </c:spPr>
            <c:extLst>
              <c:ext xmlns:c16="http://schemas.microsoft.com/office/drawing/2014/chart" uri="{C3380CC4-5D6E-409C-BE32-E72D297353CC}">
                <c16:uniqueId val="{0000001F-50D6-4798-B847-AD2234046E9F}"/>
              </c:ext>
            </c:extLst>
          </c:dPt>
          <c:dPt>
            <c:idx val="16"/>
            <c:bubble3D val="0"/>
            <c:spPr>
              <a:solidFill>
                <a:srgbClr val="5F0AFF"/>
              </a:solidFill>
              <a:ln>
                <a:noFill/>
              </a:ln>
              <a:effectLst/>
            </c:spPr>
            <c:extLst>
              <c:ext xmlns:c16="http://schemas.microsoft.com/office/drawing/2014/chart" uri="{C3380CC4-5D6E-409C-BE32-E72D297353CC}">
                <c16:uniqueId val="{00000021-50D6-4798-B847-AD2234046E9F}"/>
              </c:ext>
            </c:extLst>
          </c:dPt>
          <c:dPt>
            <c:idx val="17"/>
            <c:bubble3D val="0"/>
            <c:spPr>
              <a:solidFill>
                <a:srgbClr val="5F0AFF"/>
              </a:solidFill>
              <a:ln>
                <a:noFill/>
              </a:ln>
              <a:effectLst/>
            </c:spPr>
            <c:extLst>
              <c:ext xmlns:c16="http://schemas.microsoft.com/office/drawing/2014/chart" uri="{C3380CC4-5D6E-409C-BE32-E72D297353CC}">
                <c16:uniqueId val="{00000023-50D6-4798-B847-AD2234046E9F}"/>
              </c:ext>
            </c:extLst>
          </c:dPt>
          <c:dPt>
            <c:idx val="18"/>
            <c:bubble3D val="0"/>
            <c:spPr>
              <a:solidFill>
                <a:srgbClr val="5F0AFF"/>
              </a:solidFill>
              <a:ln>
                <a:noFill/>
              </a:ln>
              <a:effectLst/>
            </c:spPr>
            <c:extLst>
              <c:ext xmlns:c16="http://schemas.microsoft.com/office/drawing/2014/chart" uri="{C3380CC4-5D6E-409C-BE32-E72D297353CC}">
                <c16:uniqueId val="{00000025-50D6-4798-B847-AD2234046E9F}"/>
              </c:ext>
            </c:extLst>
          </c:dPt>
          <c:dPt>
            <c:idx val="19"/>
            <c:bubble3D val="0"/>
            <c:spPr>
              <a:solidFill>
                <a:srgbClr val="5F0AFF"/>
              </a:solidFill>
              <a:ln>
                <a:noFill/>
              </a:ln>
              <a:effectLst/>
            </c:spPr>
            <c:extLst>
              <c:ext xmlns:c16="http://schemas.microsoft.com/office/drawing/2014/chart" uri="{C3380CC4-5D6E-409C-BE32-E72D297353CC}">
                <c16:uniqueId val="{00000027-50D6-4798-B847-AD2234046E9F}"/>
              </c:ext>
            </c:extLst>
          </c:dPt>
          <c:dLbls>
            <c:dLbl>
              <c:idx val="0"/>
              <c:layout>
                <c:manualLayout>
                  <c:x val="0.21443896035095383"/>
                  <c:y val="-8.10739784093541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D6-4798-B847-AD2234046E9F}"/>
                </c:ext>
              </c:extLst>
            </c:dLbl>
            <c:dLbl>
              <c:idx val="1"/>
              <c:layout>
                <c:manualLayout>
                  <c:x val="0.28863795756478472"/>
                  <c:y val="9.9090418055877372E-2"/>
                </c:manualLayout>
              </c:layout>
              <c:showLegendKey val="0"/>
              <c:showVal val="1"/>
              <c:showCatName val="1"/>
              <c:showSerName val="0"/>
              <c:showPercent val="0"/>
              <c:showBubbleSize val="0"/>
              <c:extLst>
                <c:ext xmlns:c15="http://schemas.microsoft.com/office/drawing/2012/chart" uri="{CE6537A1-D6FC-4f65-9D91-7224C49458BB}">
                  <c15:layout>
                    <c:manualLayout>
                      <c:w val="0.25706709714675208"/>
                      <c:h val="0.21561567164179105"/>
                    </c:manualLayout>
                  </c15:layout>
                </c:ext>
                <c:ext xmlns:c16="http://schemas.microsoft.com/office/drawing/2014/chart" uri="{C3380CC4-5D6E-409C-BE32-E72D297353CC}">
                  <c16:uniqueId val="{00000003-50D6-4798-B847-AD2234046E9F}"/>
                </c:ext>
              </c:extLst>
            </c:dLbl>
            <c:dLbl>
              <c:idx val="2"/>
              <c:layout>
                <c:manualLayout>
                  <c:x val="-0.16252264079328343"/>
                  <c:y val="-0.1576438469070773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50D6-4798-B847-AD2234046E9F}"/>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Arial" panose="020B0604020202020204" pitchFamily="34" charset="0"/>
                  </a:defRPr>
                </a:pPr>
                <a:endParaRPr lang="es-E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Hoja1!$A$2:$A$4</c:f>
              <c:strCache>
                <c:ptCount val="3"/>
                <c:pt idx="0">
                  <c:v>Alta</c:v>
                </c:pt>
                <c:pt idx="1">
                  <c:v>Media</c:v>
                </c:pt>
                <c:pt idx="2">
                  <c:v>Baja</c:v>
                </c:pt>
              </c:strCache>
            </c:strRef>
          </c:cat>
          <c:val>
            <c:numRef>
              <c:f>Hoja1!$B$2:$B$4</c:f>
              <c:numCache>
                <c:formatCode>0.00</c:formatCode>
                <c:ptCount val="3"/>
                <c:pt idx="0">
                  <c:v>24.675756568000001</c:v>
                </c:pt>
                <c:pt idx="1">
                  <c:v>46.025939474600001</c:v>
                </c:pt>
                <c:pt idx="2">
                  <c:v>29.298303957400002</c:v>
                </c:pt>
              </c:numCache>
            </c:numRef>
          </c:val>
          <c:extLst>
            <c:ext xmlns:c16="http://schemas.microsoft.com/office/drawing/2014/chart" uri="{C3380CC4-5D6E-409C-BE32-E72D297353CC}">
              <c16:uniqueId val="{00000028-50D6-4798-B847-AD2234046E9F}"/>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50100281255295"/>
          <c:y val="2.0013913792169585E-3"/>
          <c:w val="0.42058005895131606"/>
          <c:h val="0.99799860862078305"/>
        </c:manualLayout>
      </c:layout>
      <c:barChart>
        <c:barDir val="bar"/>
        <c:grouping val="clustered"/>
        <c:varyColors val="0"/>
        <c:ser>
          <c:idx val="0"/>
          <c:order val="0"/>
          <c:tx>
            <c:strRef>
              <c:f>Hoja1!$B$1</c:f>
              <c:strCache>
                <c:ptCount val="1"/>
                <c:pt idx="0">
                  <c:v>x</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C07A-454A-9900-FFAB9798E6BA}"/>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C07A-454A-9900-FFAB9798E6BA}"/>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C07A-454A-9900-FFAB9798E6BA}"/>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C07A-454A-9900-FFAB9798E6BA}"/>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C07A-454A-9900-FFAB9798E6BA}"/>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C07A-454A-9900-FFAB9798E6BA}"/>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C07A-454A-9900-FFAB9798E6BA}"/>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C07A-454A-9900-FFAB9798E6BA}"/>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C07A-454A-9900-FFAB9798E6BA}"/>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3-C07A-454A-9900-FFAB9798E6BA}"/>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5-C07A-454A-9900-FFAB9798E6BA}"/>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7-C07A-454A-9900-FFAB9798E6BA}"/>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9-C07A-454A-9900-FFAB9798E6BA}"/>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1B-C07A-454A-9900-FFAB9798E6BA}"/>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1D-C07A-454A-9900-FFAB9798E6BA}"/>
              </c:ext>
            </c:extLst>
          </c:dPt>
          <c:dPt>
            <c:idx val="29"/>
            <c:invertIfNegative val="0"/>
            <c:bubble3D val="0"/>
            <c:spPr>
              <a:solidFill>
                <a:srgbClr val="AB182D"/>
              </a:solidFill>
              <a:ln>
                <a:noFill/>
              </a:ln>
              <a:effectLst/>
            </c:spPr>
            <c:extLst>
              <c:ext xmlns:c16="http://schemas.microsoft.com/office/drawing/2014/chart" uri="{C3380CC4-5D6E-409C-BE32-E72D297353CC}">
                <c16:uniqueId val="{0000001F-C07A-454A-9900-FFAB9798E6BA}"/>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Aldi (S)</c:v>
                </c:pt>
                <c:pt idx="1">
                  <c:v>Vodafone (CT)</c:v>
                </c:pt>
                <c:pt idx="2">
                  <c:v>Springfield (M)</c:v>
                </c:pt>
                <c:pt idx="3">
                  <c:v>Banco Santander (EF)</c:v>
                </c:pt>
                <c:pt idx="4">
                  <c:v>Movistar (CT)</c:v>
                </c:pt>
                <c:pt idx="5">
                  <c:v>Shein (ON)</c:v>
                </c:pt>
                <c:pt idx="6">
                  <c:v>Druni (CP)</c:v>
                </c:pt>
                <c:pt idx="7">
                  <c:v>Alcampo (S)</c:v>
                </c:pt>
                <c:pt idx="8">
                  <c:v>Cepsa (ES)</c:v>
                </c:pt>
                <c:pt idx="9">
                  <c:v>Booking (AV)</c:v>
                </c:pt>
                <c:pt idx="10">
                  <c:v>Moda El Corte Inglés (M)</c:v>
                </c:pt>
                <c:pt idx="11">
                  <c:v>H&amp;M (M)</c:v>
                </c:pt>
                <c:pt idx="12">
                  <c:v>ING (EF)</c:v>
                </c:pt>
                <c:pt idx="13">
                  <c:v>Iberdrola (CE)</c:v>
                </c:pt>
                <c:pt idx="14">
                  <c:v>BBVA (EF)</c:v>
                </c:pt>
                <c:pt idx="15">
                  <c:v>DIA (S)</c:v>
                </c:pt>
                <c:pt idx="16">
                  <c:v>Aliexpress (ON)</c:v>
                </c:pt>
                <c:pt idx="17">
                  <c:v>Primor (CP)</c:v>
                </c:pt>
                <c:pt idx="18">
                  <c:v>CaixaBank (EF)</c:v>
                </c:pt>
                <c:pt idx="19">
                  <c:v>Endesa (CE)</c:v>
                </c:pt>
                <c:pt idx="20">
                  <c:v>McDonald's (RT)</c:v>
                </c:pt>
                <c:pt idx="21">
                  <c:v>Burger King (RT)</c:v>
                </c:pt>
                <c:pt idx="22">
                  <c:v>Zara (M)</c:v>
                </c:pt>
                <c:pt idx="23">
                  <c:v>Primark (M)</c:v>
                </c:pt>
                <c:pt idx="24">
                  <c:v>MediaMarkt (ET)</c:v>
                </c:pt>
                <c:pt idx="25">
                  <c:v>Repsol (ES)</c:v>
                </c:pt>
                <c:pt idx="26">
                  <c:v>Lidl (S)</c:v>
                </c:pt>
                <c:pt idx="27">
                  <c:v>Carrefour (S)</c:v>
                </c:pt>
                <c:pt idx="28">
                  <c:v>Amazon (ON)</c:v>
                </c:pt>
                <c:pt idx="29">
                  <c:v>Mercadona (S)</c:v>
                </c:pt>
              </c:strCache>
            </c:strRef>
          </c:cat>
          <c:val>
            <c:numRef>
              <c:f>Hoja1!$B$2:$B$31</c:f>
              <c:numCache>
                <c:formatCode>0.00</c:formatCode>
                <c:ptCount val="30"/>
                <c:pt idx="0">
                  <c:v>19.055537080099999</c:v>
                </c:pt>
                <c:pt idx="1">
                  <c:v>19.088792816800002</c:v>
                </c:pt>
                <c:pt idx="2">
                  <c:v>19.288327236400001</c:v>
                </c:pt>
                <c:pt idx="3">
                  <c:v>19.487861656100002</c:v>
                </c:pt>
                <c:pt idx="4">
                  <c:v>21.050881276999998</c:v>
                </c:pt>
                <c:pt idx="5">
                  <c:v>21.682740272699998</c:v>
                </c:pt>
                <c:pt idx="6">
                  <c:v>23.079481210499999</c:v>
                </c:pt>
                <c:pt idx="7">
                  <c:v>23.5783172597</c:v>
                </c:pt>
                <c:pt idx="8">
                  <c:v>23.644828733000001</c:v>
                </c:pt>
                <c:pt idx="9">
                  <c:v>23.877618889299999</c:v>
                </c:pt>
                <c:pt idx="10">
                  <c:v>24.509477884900001</c:v>
                </c:pt>
                <c:pt idx="11">
                  <c:v>24.542733621499998</c:v>
                </c:pt>
                <c:pt idx="12">
                  <c:v>24.609245094799999</c:v>
                </c:pt>
                <c:pt idx="13">
                  <c:v>28.5001662787</c:v>
                </c:pt>
                <c:pt idx="14">
                  <c:v>28.5999334885</c:v>
                </c:pt>
                <c:pt idx="15">
                  <c:v>28.932490854699999</c:v>
                </c:pt>
                <c:pt idx="16">
                  <c:v>29.398071167299999</c:v>
                </c:pt>
                <c:pt idx="17">
                  <c:v>31.027602261399998</c:v>
                </c:pt>
                <c:pt idx="18">
                  <c:v>31.127369471200002</c:v>
                </c:pt>
                <c:pt idx="19">
                  <c:v>32.989690721599999</c:v>
                </c:pt>
                <c:pt idx="20">
                  <c:v>33.521782507499999</c:v>
                </c:pt>
                <c:pt idx="21">
                  <c:v>34.053874293299998</c:v>
                </c:pt>
                <c:pt idx="22">
                  <c:v>34.519454605900002</c:v>
                </c:pt>
                <c:pt idx="23">
                  <c:v>35.284336548100001</c:v>
                </c:pt>
                <c:pt idx="24">
                  <c:v>35.650149650800003</c:v>
                </c:pt>
                <c:pt idx="25">
                  <c:v>44.130362487500001</c:v>
                </c:pt>
                <c:pt idx="26">
                  <c:v>48.287329564300002</c:v>
                </c:pt>
                <c:pt idx="27">
                  <c:v>52.011972065199998</c:v>
                </c:pt>
                <c:pt idx="28">
                  <c:v>64.881942135000003</c:v>
                </c:pt>
                <c:pt idx="29">
                  <c:v>71.100764881900005</c:v>
                </c:pt>
              </c:numCache>
            </c:numRef>
          </c:val>
          <c:extLst>
            <c:ext xmlns:c16="http://schemas.microsoft.com/office/drawing/2014/chart" uri="{C3380CC4-5D6E-409C-BE32-E72D297353CC}">
              <c16:uniqueId val="{00000020-C07A-454A-9900-FFAB9798E6BA}"/>
            </c:ext>
          </c:extLst>
        </c:ser>
        <c:dLbls>
          <c:dLblPos val="outEnd"/>
          <c:showLegendKey val="0"/>
          <c:showVal val="1"/>
          <c:showCatName val="0"/>
          <c:showSerName val="0"/>
          <c:showPercent val="0"/>
          <c:showBubbleSize val="0"/>
        </c:dLbls>
        <c:gapWidth val="100"/>
        <c:axId val="682590296"/>
        <c:axId val="682588984"/>
      </c:barChart>
      <c:catAx>
        <c:axId val="68259029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682588984"/>
        <c:crosses val="autoZero"/>
        <c:auto val="1"/>
        <c:lblAlgn val="ctr"/>
        <c:lblOffset val="100"/>
        <c:noMultiLvlLbl val="0"/>
      </c:catAx>
      <c:valAx>
        <c:axId val="682588984"/>
        <c:scaling>
          <c:orientation val="minMax"/>
        </c:scaling>
        <c:delete val="1"/>
        <c:axPos val="b"/>
        <c:numFmt formatCode="0.00" sourceLinked="1"/>
        <c:majorTickMark val="none"/>
        <c:minorTickMark val="none"/>
        <c:tickLblPos val="nextTo"/>
        <c:crossAx val="682590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50100281255295"/>
          <c:y val="2.0013913792169585E-3"/>
          <c:w val="0.51676681755864029"/>
          <c:h val="0.99799860862078305"/>
        </c:manualLayout>
      </c:layout>
      <c:barChart>
        <c:barDir val="bar"/>
        <c:grouping val="clustered"/>
        <c:varyColors val="0"/>
        <c:dLbls>
          <c:dLblPos val="outEnd"/>
          <c:showLegendKey val="0"/>
          <c:showVal val="1"/>
          <c:showCatName val="0"/>
          <c:showSerName val="0"/>
          <c:showPercent val="0"/>
          <c:showBubbleSize val="0"/>
        </c:dLbls>
        <c:gapWidth val="100"/>
        <c:axId val="682590296"/>
        <c:axId val="682588984"/>
      </c:barChart>
      <c:catAx>
        <c:axId val="682590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crossAx val="682588984"/>
        <c:crosses val="autoZero"/>
        <c:auto val="1"/>
        <c:lblAlgn val="ctr"/>
        <c:lblOffset val="100"/>
        <c:noMultiLvlLbl val="0"/>
      </c:catAx>
      <c:valAx>
        <c:axId val="682588984"/>
        <c:scaling>
          <c:orientation val="minMax"/>
        </c:scaling>
        <c:delete val="1"/>
        <c:axPos val="b"/>
        <c:numFmt formatCode="0.00" sourceLinked="1"/>
        <c:majorTickMark val="none"/>
        <c:minorTickMark val="none"/>
        <c:tickLblPos val="nextTo"/>
        <c:crossAx val="682590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50100281255295"/>
          <c:y val="2.0013913792169585E-3"/>
          <c:w val="0.33543272649182054"/>
          <c:h val="0.99799860862078305"/>
        </c:manualLayout>
      </c:layout>
      <c:barChart>
        <c:barDir val="bar"/>
        <c:grouping val="clustered"/>
        <c:varyColors val="0"/>
        <c:ser>
          <c:idx val="0"/>
          <c:order val="0"/>
          <c:tx>
            <c:strRef>
              <c:f>Hoja1!$B$1</c:f>
              <c:strCache>
                <c:ptCount val="1"/>
                <c:pt idx="0">
                  <c:v>x</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E61E-4D23-B512-DFE9E57AE5E9}"/>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E61E-4D23-B512-DFE9E57AE5E9}"/>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E61E-4D23-B512-DFE9E57AE5E9}"/>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E61E-4D23-B512-DFE9E57AE5E9}"/>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E61E-4D23-B512-DFE9E57AE5E9}"/>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E61E-4D23-B512-DFE9E57AE5E9}"/>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E61E-4D23-B512-DFE9E57AE5E9}"/>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E61E-4D23-B512-DFE9E57AE5E9}"/>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E61E-4D23-B512-DFE9E57AE5E9}"/>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3-E61E-4D23-B512-DFE9E57AE5E9}"/>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5-E61E-4D23-B512-DFE9E57AE5E9}"/>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7-E61E-4D23-B512-DFE9E57AE5E9}"/>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9-E61E-4D23-B512-DFE9E57AE5E9}"/>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1B-E61E-4D23-B512-DFE9E57AE5E9}"/>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1D-E61E-4D23-B512-DFE9E57AE5E9}"/>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1F-E61E-4D23-B512-DFE9E57AE5E9}"/>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OpenBank (EF)</c:v>
                </c:pt>
                <c:pt idx="1">
                  <c:v>Ryanair (AV)</c:v>
                </c:pt>
                <c:pt idx="2">
                  <c:v>Just Eat (ON)</c:v>
                </c:pt>
                <c:pt idx="3">
                  <c:v>Adeslas (SGS)</c:v>
                </c:pt>
                <c:pt idx="4">
                  <c:v>Digi (CT)</c:v>
                </c:pt>
                <c:pt idx="5">
                  <c:v>Jazztel (CT)</c:v>
                </c:pt>
                <c:pt idx="6">
                  <c:v>Supercor/Hipercor (S)</c:v>
                </c:pt>
                <c:pt idx="7">
                  <c:v>Banco Sabadell (EF)</c:v>
                </c:pt>
                <c:pt idx="8">
                  <c:v>Glovo (ON)</c:v>
                </c:pt>
                <c:pt idx="9">
                  <c:v>BP (ES)</c:v>
                </c:pt>
                <c:pt idx="10">
                  <c:v>Eroski (S)</c:v>
                </c:pt>
                <c:pt idx="11">
                  <c:v>Orange (CT)</c:v>
                </c:pt>
                <c:pt idx="12">
                  <c:v>Línea Directa (SGC)</c:v>
                </c:pt>
                <c:pt idx="13">
                  <c:v>Mutua Madrileña auto (SGC)</c:v>
                </c:pt>
                <c:pt idx="14">
                  <c:v>Consum (S)</c:v>
                </c:pt>
                <c:pt idx="15">
                  <c:v>Fnac (ET)</c:v>
                </c:pt>
                <c:pt idx="16">
                  <c:v>Bershka (M)</c:v>
                </c:pt>
                <c:pt idx="17">
                  <c:v>Wallapop (ON)</c:v>
                </c:pt>
                <c:pt idx="18">
                  <c:v>KFC (RT)</c:v>
                </c:pt>
                <c:pt idx="19">
                  <c:v>Stradivarius (M)</c:v>
                </c:pt>
                <c:pt idx="20">
                  <c:v>100 Montaditos (RT)</c:v>
                </c:pt>
                <c:pt idx="21">
                  <c:v>Mango (M)</c:v>
                </c:pt>
                <c:pt idx="22">
                  <c:v>RENFE (AV)</c:v>
                </c:pt>
                <c:pt idx="23">
                  <c:v>Perfumeria de El Corte Inglés (CP)</c:v>
                </c:pt>
                <c:pt idx="24">
                  <c:v>Naturgy (CE)</c:v>
                </c:pt>
                <c:pt idx="25">
                  <c:v>Pull&amp;Bear (M)</c:v>
                </c:pt>
                <c:pt idx="26">
                  <c:v>Electrónica de El Corte Inglés (ET)</c:v>
                </c:pt>
                <c:pt idx="27">
                  <c:v>Mapfre hogar</c:v>
                </c:pt>
                <c:pt idx="28">
                  <c:v>Mapfre auto (SGC)</c:v>
                </c:pt>
                <c:pt idx="29">
                  <c:v>Telepizza (RT)</c:v>
                </c:pt>
              </c:strCache>
            </c:strRef>
          </c:cat>
          <c:val>
            <c:numRef>
              <c:f>Hoja1!$B$2:$B$31</c:f>
              <c:numCache>
                <c:formatCode>0.00</c:formatCode>
                <c:ptCount val="30"/>
                <c:pt idx="0">
                  <c:v>10.1429996674</c:v>
                </c:pt>
                <c:pt idx="1">
                  <c:v>10.3092783505</c:v>
                </c:pt>
                <c:pt idx="2">
                  <c:v>10.342534087100001</c:v>
                </c:pt>
                <c:pt idx="3">
                  <c:v>10.409045560399999</c:v>
                </c:pt>
                <c:pt idx="4">
                  <c:v>10.5088127702</c:v>
                </c:pt>
                <c:pt idx="5">
                  <c:v>10.5420685068</c:v>
                </c:pt>
                <c:pt idx="6">
                  <c:v>10.60857998</c:v>
                </c:pt>
                <c:pt idx="7">
                  <c:v>11.107416029299999</c:v>
                </c:pt>
                <c:pt idx="8">
                  <c:v>11.306950449</c:v>
                </c:pt>
                <c:pt idx="9">
                  <c:v>12.869970069800001</c:v>
                </c:pt>
                <c:pt idx="10">
                  <c:v>12.9032258065</c:v>
                </c:pt>
                <c:pt idx="11">
                  <c:v>13.036248752900001</c:v>
                </c:pt>
                <c:pt idx="12">
                  <c:v>13.0695044895</c:v>
                </c:pt>
                <c:pt idx="13">
                  <c:v>13.269038909200001</c:v>
                </c:pt>
                <c:pt idx="14">
                  <c:v>14.3332224809</c:v>
                </c:pt>
                <c:pt idx="15">
                  <c:v>14.3997339541</c:v>
                </c:pt>
                <c:pt idx="16">
                  <c:v>14.432989690699999</c:v>
                </c:pt>
                <c:pt idx="17">
                  <c:v>14.599268373799999</c:v>
                </c:pt>
                <c:pt idx="18">
                  <c:v>15.098104423000001</c:v>
                </c:pt>
                <c:pt idx="19">
                  <c:v>15.530428999</c:v>
                </c:pt>
                <c:pt idx="20">
                  <c:v>16.2287994679</c:v>
                </c:pt>
                <c:pt idx="21">
                  <c:v>16.627868307300002</c:v>
                </c:pt>
                <c:pt idx="22">
                  <c:v>16.8606584636</c:v>
                </c:pt>
                <c:pt idx="23">
                  <c:v>16.993681410000001</c:v>
                </c:pt>
                <c:pt idx="24">
                  <c:v>17.525773195900001</c:v>
                </c:pt>
                <c:pt idx="25">
                  <c:v>17.725307615599998</c:v>
                </c:pt>
                <c:pt idx="26">
                  <c:v>17.924842035299999</c:v>
                </c:pt>
                <c:pt idx="27">
                  <c:v>18.0578649817</c:v>
                </c:pt>
                <c:pt idx="28">
                  <c:v>18.0578649817</c:v>
                </c:pt>
                <c:pt idx="29">
                  <c:v>18.889258397100001</c:v>
                </c:pt>
              </c:numCache>
            </c:numRef>
          </c:val>
          <c:extLst>
            <c:ext xmlns:c16="http://schemas.microsoft.com/office/drawing/2014/chart" uri="{C3380CC4-5D6E-409C-BE32-E72D297353CC}">
              <c16:uniqueId val="{00000020-E61E-4D23-B512-DFE9E57AE5E9}"/>
            </c:ext>
          </c:extLst>
        </c:ser>
        <c:dLbls>
          <c:dLblPos val="outEnd"/>
          <c:showLegendKey val="0"/>
          <c:showVal val="1"/>
          <c:showCatName val="0"/>
          <c:showSerName val="0"/>
          <c:showPercent val="0"/>
          <c:showBubbleSize val="0"/>
        </c:dLbls>
        <c:gapWidth val="100"/>
        <c:axId val="682590296"/>
        <c:axId val="682588984"/>
      </c:barChart>
      <c:catAx>
        <c:axId val="68259029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682588984"/>
        <c:crosses val="autoZero"/>
        <c:auto val="1"/>
        <c:lblAlgn val="ctr"/>
        <c:lblOffset val="100"/>
        <c:noMultiLvlLbl val="0"/>
      </c:catAx>
      <c:valAx>
        <c:axId val="682588984"/>
        <c:scaling>
          <c:orientation val="minMax"/>
        </c:scaling>
        <c:delete val="1"/>
        <c:axPos val="b"/>
        <c:numFmt formatCode="0.00" sourceLinked="1"/>
        <c:majorTickMark val="none"/>
        <c:minorTickMark val="none"/>
        <c:tickLblPos val="nextTo"/>
        <c:crossAx val="682590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50100281255295"/>
          <c:y val="2.0013913792169585E-3"/>
          <c:w val="0.51676681755864029"/>
          <c:h val="0.99799860862078305"/>
        </c:manualLayout>
      </c:layout>
      <c:barChart>
        <c:barDir val="bar"/>
        <c:grouping val="clustered"/>
        <c:varyColors val="0"/>
        <c:ser>
          <c:idx val="0"/>
          <c:order val="0"/>
          <c:tx>
            <c:strRef>
              <c:f>Hoja1!$B$1</c:f>
              <c:strCache>
                <c:ptCount val="1"/>
                <c:pt idx="0">
                  <c:v>x</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D498-4CCD-BA01-91523B667368}"/>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D498-4CCD-BA01-91523B667368}"/>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D498-4CCD-BA01-91523B667368}"/>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D498-4CCD-BA01-91523B667368}"/>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D498-4CCD-BA01-91523B667368}"/>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D498-4CCD-BA01-91523B667368}"/>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D498-4CCD-BA01-91523B667368}"/>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D498-4CCD-BA01-91523B667368}"/>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D498-4CCD-BA01-91523B667368}"/>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3-D498-4CCD-BA01-91523B667368}"/>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5-D498-4CCD-BA01-91523B667368}"/>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7-D498-4CCD-BA01-91523B667368}"/>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9-D498-4CCD-BA01-91523B667368}"/>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1B-D498-4CCD-BA01-91523B667368}"/>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1D-D498-4CCD-BA01-91523B667368}"/>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1F-D498-4CCD-BA01-91523B667368}"/>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Santalucía hogar (SGH)</c:v>
                </c:pt>
                <c:pt idx="1">
                  <c:v>Allianz hogar (SGH)</c:v>
                </c:pt>
                <c:pt idx="2">
                  <c:v>Uber (ON)</c:v>
                </c:pt>
                <c:pt idx="3">
                  <c:v>Tagliatela (RT)</c:v>
                </c:pt>
                <c:pt idx="4">
                  <c:v>Worten (ET)</c:v>
                </c:pt>
                <c:pt idx="5">
                  <c:v>AXA hogar (SGH)</c:v>
                </c:pt>
                <c:pt idx="6">
                  <c:v>Vinted (ON)</c:v>
                </c:pt>
                <c:pt idx="7">
                  <c:v>Meliá (H)</c:v>
                </c:pt>
                <c:pt idx="8">
                  <c:v>Viajes El Corte Inglés (AV)</c:v>
                </c:pt>
                <c:pt idx="9">
                  <c:v>Yoigo (CT)</c:v>
                </c:pt>
                <c:pt idx="10">
                  <c:v>AXA auto (SGC)</c:v>
                </c:pt>
                <c:pt idx="11">
                  <c:v>Apple Store (ET)</c:v>
                </c:pt>
                <c:pt idx="12">
                  <c:v>Massimo Dutti (M)</c:v>
                </c:pt>
                <c:pt idx="13">
                  <c:v>Starbucks (RT)</c:v>
                </c:pt>
                <c:pt idx="14">
                  <c:v>Ahorramás (S)</c:v>
                </c:pt>
                <c:pt idx="15">
                  <c:v>Airbnb (AV)</c:v>
                </c:pt>
                <c:pt idx="16">
                  <c:v>Allianz auto (SGC)</c:v>
                </c:pt>
                <c:pt idx="17">
                  <c:v>Repsol (CE)</c:v>
                </c:pt>
                <c:pt idx="18">
                  <c:v>MásMóvil (Pepephone, Llamaya) (CT)</c:v>
                </c:pt>
                <c:pt idx="19">
                  <c:v>Galp (ES)</c:v>
                </c:pt>
                <c:pt idx="20">
                  <c:v>Zalando (ON)</c:v>
                </c:pt>
                <c:pt idx="21">
                  <c:v>Sephora (CP)</c:v>
                </c:pt>
                <c:pt idx="22">
                  <c:v>Foster Hollywood (RT)</c:v>
                </c:pt>
                <c:pt idx="23">
                  <c:v>Sanitas (SGS)</c:v>
                </c:pt>
                <c:pt idx="24">
                  <c:v>Web o App de El Corte Inglés (ON)</c:v>
                </c:pt>
                <c:pt idx="25">
                  <c:v>Douglas (CP)</c:v>
                </c:pt>
                <c:pt idx="26">
                  <c:v>Iberia (AV)</c:v>
                </c:pt>
                <c:pt idx="27">
                  <c:v>Cortefiel (M)</c:v>
                </c:pt>
                <c:pt idx="28">
                  <c:v>NH Hotels (H)</c:v>
                </c:pt>
                <c:pt idx="29">
                  <c:v>VIPs (RT)</c:v>
                </c:pt>
              </c:strCache>
            </c:strRef>
          </c:cat>
          <c:val>
            <c:numRef>
              <c:f>Hoja1!$B$2:$B$31</c:f>
              <c:numCache>
                <c:formatCode>0.00</c:formatCode>
                <c:ptCount val="30"/>
                <c:pt idx="0">
                  <c:v>6.5513801130999996</c:v>
                </c:pt>
                <c:pt idx="1">
                  <c:v>6.6844030595000001</c:v>
                </c:pt>
                <c:pt idx="2">
                  <c:v>6.8839374792000001</c:v>
                </c:pt>
                <c:pt idx="3">
                  <c:v>6.9504489524000004</c:v>
                </c:pt>
                <c:pt idx="4">
                  <c:v>7.0169604256999998</c:v>
                </c:pt>
                <c:pt idx="5">
                  <c:v>7.0169604256999998</c:v>
                </c:pt>
                <c:pt idx="6">
                  <c:v>7.2497505819999999</c:v>
                </c:pt>
                <c:pt idx="7">
                  <c:v>7.3162620552000002</c:v>
                </c:pt>
                <c:pt idx="8">
                  <c:v>7.3162620552000002</c:v>
                </c:pt>
                <c:pt idx="9">
                  <c:v>7.3162620552000002</c:v>
                </c:pt>
                <c:pt idx="10">
                  <c:v>7.3495177918000003</c:v>
                </c:pt>
                <c:pt idx="11">
                  <c:v>7.4492850016999999</c:v>
                </c:pt>
                <c:pt idx="12">
                  <c:v>7.4825407383</c:v>
                </c:pt>
                <c:pt idx="13">
                  <c:v>7.9481210509000002</c:v>
                </c:pt>
                <c:pt idx="14">
                  <c:v>8.0478882607000006</c:v>
                </c:pt>
                <c:pt idx="15">
                  <c:v>8.2474226803999997</c:v>
                </c:pt>
                <c:pt idx="16">
                  <c:v>8.2806784170000007</c:v>
                </c:pt>
                <c:pt idx="17">
                  <c:v>8.2806784170000007</c:v>
                </c:pt>
                <c:pt idx="18">
                  <c:v>8.3471898902999992</c:v>
                </c:pt>
                <c:pt idx="19">
                  <c:v>8.4137013634999995</c:v>
                </c:pt>
                <c:pt idx="20">
                  <c:v>8.6464915197999996</c:v>
                </c:pt>
                <c:pt idx="21">
                  <c:v>8.7130029929999999</c:v>
                </c:pt>
                <c:pt idx="22">
                  <c:v>9.3781177252999992</c:v>
                </c:pt>
                <c:pt idx="23">
                  <c:v>9.4113734619000002</c:v>
                </c:pt>
                <c:pt idx="24">
                  <c:v>9.5776521450000001</c:v>
                </c:pt>
                <c:pt idx="25">
                  <c:v>9.6441636182000003</c:v>
                </c:pt>
                <c:pt idx="26">
                  <c:v>9.7771865646999991</c:v>
                </c:pt>
                <c:pt idx="27">
                  <c:v>9.9767209844</c:v>
                </c:pt>
                <c:pt idx="28">
                  <c:v>10.009976720999999</c:v>
                </c:pt>
                <c:pt idx="29">
                  <c:v>10.1429996674</c:v>
                </c:pt>
              </c:numCache>
            </c:numRef>
          </c:val>
          <c:extLst>
            <c:ext xmlns:c16="http://schemas.microsoft.com/office/drawing/2014/chart" uri="{C3380CC4-5D6E-409C-BE32-E72D297353CC}">
              <c16:uniqueId val="{00000020-D498-4CCD-BA01-91523B667368}"/>
            </c:ext>
          </c:extLst>
        </c:ser>
        <c:dLbls>
          <c:dLblPos val="outEnd"/>
          <c:showLegendKey val="0"/>
          <c:showVal val="1"/>
          <c:showCatName val="0"/>
          <c:showSerName val="0"/>
          <c:showPercent val="0"/>
          <c:showBubbleSize val="0"/>
        </c:dLbls>
        <c:gapWidth val="100"/>
        <c:axId val="682590296"/>
        <c:axId val="682588984"/>
      </c:barChart>
      <c:catAx>
        <c:axId val="68259029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682588984"/>
        <c:crosses val="autoZero"/>
        <c:auto val="1"/>
        <c:lblAlgn val="ctr"/>
        <c:lblOffset val="100"/>
        <c:noMultiLvlLbl val="0"/>
      </c:catAx>
      <c:valAx>
        <c:axId val="682588984"/>
        <c:scaling>
          <c:orientation val="minMax"/>
        </c:scaling>
        <c:delete val="1"/>
        <c:axPos val="b"/>
        <c:numFmt formatCode="0.00" sourceLinked="1"/>
        <c:majorTickMark val="none"/>
        <c:minorTickMark val="none"/>
        <c:tickLblPos val="nextTo"/>
        <c:crossAx val="682590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50100281255295"/>
          <c:y val="2.0013913792169585E-3"/>
          <c:w val="0.51676681755864029"/>
          <c:h val="0.99799860862078305"/>
        </c:manualLayout>
      </c:layout>
      <c:barChart>
        <c:barDir val="bar"/>
        <c:grouping val="clustered"/>
        <c:varyColors val="0"/>
        <c:ser>
          <c:idx val="0"/>
          <c:order val="0"/>
          <c:tx>
            <c:strRef>
              <c:f>Hoja1!$B$1</c:f>
              <c:strCache>
                <c:ptCount val="1"/>
                <c:pt idx="0">
                  <c:v>x</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ED41-4D9F-9289-BCE935973FD2}"/>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ED41-4D9F-9289-BCE935973FD2}"/>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ED41-4D9F-9289-BCE935973FD2}"/>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ED41-4D9F-9289-BCE935973FD2}"/>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ED41-4D9F-9289-BCE935973FD2}"/>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ED41-4D9F-9289-BCE935973FD2}"/>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ED41-4D9F-9289-BCE935973FD2}"/>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ED41-4D9F-9289-BCE935973FD2}"/>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ED41-4D9F-9289-BCE935973FD2}"/>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3-ED41-4D9F-9289-BCE935973FD2}"/>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5-ED41-4D9F-9289-BCE935973FD2}"/>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7-ED41-4D9F-9289-BCE935973FD2}"/>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9-ED41-4D9F-9289-BCE935973FD2}"/>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1B-ED41-4D9F-9289-BCE935973FD2}"/>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1D-ED41-4D9F-9289-BCE935973FD2}"/>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1F-ED41-4D9F-9289-BCE935973FD2}"/>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Lizarrán (RT)</c:v>
                </c:pt>
                <c:pt idx="1">
                  <c:v>Iberostar (H)</c:v>
                </c:pt>
                <c:pt idx="2">
                  <c:v>Euskaltel (Euskaltel, R, Virgin Telco) (CT)</c:v>
                </c:pt>
                <c:pt idx="3">
                  <c:v>Petronor (ES)</c:v>
                </c:pt>
                <c:pt idx="4">
                  <c:v>Air Europa (AV)</c:v>
                </c:pt>
                <c:pt idx="5">
                  <c:v>Cabify (ON)</c:v>
                </c:pt>
                <c:pt idx="6">
                  <c:v>Catalana Occidente hogar (SGH)</c:v>
                </c:pt>
                <c:pt idx="7">
                  <c:v>Caprabo (S)</c:v>
                </c:pt>
                <c:pt idx="8">
                  <c:v>Generali auto (SGC)</c:v>
                </c:pt>
                <c:pt idx="9">
                  <c:v>Direct Seguros (SGC)</c:v>
                </c:pt>
                <c:pt idx="10">
                  <c:v>Tien21 (ET)</c:v>
                </c:pt>
                <c:pt idx="11">
                  <c:v>Ginos (RT)</c:v>
                </c:pt>
                <c:pt idx="12">
                  <c:v>DKV (SGS)</c:v>
                </c:pt>
                <c:pt idx="13">
                  <c:v>Liberty Seguros auto (SGC)</c:v>
                </c:pt>
                <c:pt idx="14">
                  <c:v>Generali hogar (SGH)</c:v>
                </c:pt>
                <c:pt idx="15">
                  <c:v>Total Energy/EDP (CE)</c:v>
                </c:pt>
                <c:pt idx="16">
                  <c:v>Aromas (CP)</c:v>
                </c:pt>
                <c:pt idx="17">
                  <c:v>Caser hogar (SGH)</c:v>
                </c:pt>
                <c:pt idx="18">
                  <c:v>Rodilla (RT)</c:v>
                </c:pt>
                <c:pt idx="19">
                  <c:v>Abanca (EF)</c:v>
                </c:pt>
                <c:pt idx="20">
                  <c:v>Phone House (ET)</c:v>
                </c:pt>
                <c:pt idx="21">
                  <c:v>Barceló (H)</c:v>
                </c:pt>
                <c:pt idx="22">
                  <c:v>Mapfre Salud (SGS)</c:v>
                </c:pt>
                <c:pt idx="23">
                  <c:v>Ibis (H)</c:v>
                </c:pt>
                <c:pt idx="24">
                  <c:v>PcComponentes (ON)</c:v>
                </c:pt>
                <c:pt idx="25">
                  <c:v>Mutua Madrileña hogar (SGH)</c:v>
                </c:pt>
                <c:pt idx="26">
                  <c:v>Alsa (AV)</c:v>
                </c:pt>
                <c:pt idx="27">
                  <c:v>Bankinter (EF)</c:v>
                </c:pt>
                <c:pt idx="28">
                  <c:v>Asisa (SGS)</c:v>
                </c:pt>
                <c:pt idx="29">
                  <c:v>Shell (ES)</c:v>
                </c:pt>
              </c:strCache>
            </c:strRef>
          </c:cat>
          <c:val>
            <c:numRef>
              <c:f>Hoja1!$B$2:$B$31</c:f>
              <c:numCache>
                <c:formatCode>0.00</c:formatCode>
                <c:ptCount val="30"/>
                <c:pt idx="0">
                  <c:v>3.7578982374000001</c:v>
                </c:pt>
                <c:pt idx="1">
                  <c:v>3.7911539741000002</c:v>
                </c:pt>
                <c:pt idx="2">
                  <c:v>3.9906883937000002</c:v>
                </c:pt>
                <c:pt idx="3">
                  <c:v>4.0239441304000003</c:v>
                </c:pt>
                <c:pt idx="4">
                  <c:v>4.1237113401999999</c:v>
                </c:pt>
                <c:pt idx="5">
                  <c:v>4.1902228134000001</c:v>
                </c:pt>
                <c:pt idx="6">
                  <c:v>4.3232457598999998</c:v>
                </c:pt>
                <c:pt idx="7">
                  <c:v>4.4562687064000004</c:v>
                </c:pt>
                <c:pt idx="8">
                  <c:v>4.4562687064000004</c:v>
                </c:pt>
                <c:pt idx="9">
                  <c:v>4.4895244429999996</c:v>
                </c:pt>
                <c:pt idx="10">
                  <c:v>4.5227801795999998</c:v>
                </c:pt>
                <c:pt idx="11">
                  <c:v>4.5892916528000001</c:v>
                </c:pt>
                <c:pt idx="12">
                  <c:v>4.9551047555999999</c:v>
                </c:pt>
                <c:pt idx="13">
                  <c:v>4.9883604922</c:v>
                </c:pt>
                <c:pt idx="14">
                  <c:v>5.0881277020000004</c:v>
                </c:pt>
                <c:pt idx="15">
                  <c:v>5.1213834385999997</c:v>
                </c:pt>
                <c:pt idx="16">
                  <c:v>5.3541735948999998</c:v>
                </c:pt>
                <c:pt idx="17">
                  <c:v>5.4539408048000002</c:v>
                </c:pt>
                <c:pt idx="18">
                  <c:v>5.6202194879</c:v>
                </c:pt>
                <c:pt idx="19">
                  <c:v>5.7532424342999997</c:v>
                </c:pt>
                <c:pt idx="20">
                  <c:v>5.7864981708999998</c:v>
                </c:pt>
                <c:pt idx="21">
                  <c:v>5.7864981708999998</c:v>
                </c:pt>
                <c:pt idx="22">
                  <c:v>5.9860325905999998</c:v>
                </c:pt>
                <c:pt idx="23">
                  <c:v>6.0525440639000001</c:v>
                </c:pt>
                <c:pt idx="24">
                  <c:v>6.1523112736999996</c:v>
                </c:pt>
                <c:pt idx="25">
                  <c:v>6.1855670102999998</c:v>
                </c:pt>
                <c:pt idx="26">
                  <c:v>6.2188227468999999</c:v>
                </c:pt>
                <c:pt idx="27">
                  <c:v>6.2853342202000002</c:v>
                </c:pt>
                <c:pt idx="28">
                  <c:v>6.3851014299999997</c:v>
                </c:pt>
                <c:pt idx="29">
                  <c:v>6.4183571665999999</c:v>
                </c:pt>
              </c:numCache>
            </c:numRef>
          </c:val>
          <c:extLst>
            <c:ext xmlns:c16="http://schemas.microsoft.com/office/drawing/2014/chart" uri="{C3380CC4-5D6E-409C-BE32-E72D297353CC}">
              <c16:uniqueId val="{00000020-ED41-4D9F-9289-BCE935973FD2}"/>
            </c:ext>
          </c:extLst>
        </c:ser>
        <c:dLbls>
          <c:dLblPos val="outEnd"/>
          <c:showLegendKey val="0"/>
          <c:showVal val="1"/>
          <c:showCatName val="0"/>
          <c:showSerName val="0"/>
          <c:showPercent val="0"/>
          <c:showBubbleSize val="0"/>
        </c:dLbls>
        <c:gapWidth val="100"/>
        <c:axId val="682590296"/>
        <c:axId val="682588984"/>
      </c:barChart>
      <c:catAx>
        <c:axId val="682590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682588984"/>
        <c:crosses val="autoZero"/>
        <c:auto val="1"/>
        <c:lblAlgn val="ctr"/>
        <c:lblOffset val="100"/>
        <c:noMultiLvlLbl val="0"/>
      </c:catAx>
      <c:valAx>
        <c:axId val="682588984"/>
        <c:scaling>
          <c:orientation val="minMax"/>
        </c:scaling>
        <c:delete val="1"/>
        <c:axPos val="b"/>
        <c:numFmt formatCode="0.00" sourceLinked="1"/>
        <c:majorTickMark val="none"/>
        <c:minorTickMark val="none"/>
        <c:tickLblPos val="nextTo"/>
        <c:crossAx val="682590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50100281255295"/>
          <c:y val="2.0013913792169585E-3"/>
          <c:w val="0.51676681755864029"/>
          <c:h val="0.99799860862078305"/>
        </c:manualLayout>
      </c:layout>
      <c:barChart>
        <c:barDir val="bar"/>
        <c:grouping val="clustered"/>
        <c:varyColors val="0"/>
        <c:ser>
          <c:idx val="0"/>
          <c:order val="0"/>
          <c:tx>
            <c:strRef>
              <c:f>Hoja1!$B$1</c:f>
              <c:strCache>
                <c:ptCount val="1"/>
                <c:pt idx="0">
                  <c:v>x</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548A-4257-9297-AC9663B59D3F}"/>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548A-4257-9297-AC9663B59D3F}"/>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548A-4257-9297-AC9663B59D3F}"/>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548A-4257-9297-AC9663B59D3F}"/>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548A-4257-9297-AC9663B59D3F}"/>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548A-4257-9297-AC9663B59D3F}"/>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548A-4257-9297-AC9663B59D3F}"/>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548A-4257-9297-AC9663B59D3F}"/>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548A-4257-9297-AC9663B59D3F}"/>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3-548A-4257-9297-AC9663B59D3F}"/>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5-548A-4257-9297-AC9663B59D3F}"/>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7-548A-4257-9297-AC9663B59D3F}"/>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9-548A-4257-9297-AC9663B59D3F}"/>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1B-548A-4257-9297-AC9663B59D3F}"/>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1D-548A-4257-9297-AC9663B59D3F}"/>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1F-548A-4257-9297-AC9663B59D3F}"/>
              </c:ext>
            </c:extLst>
          </c:dPt>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Néctar (SGS)</c:v>
                </c:pt>
                <c:pt idx="1">
                  <c:v>B The travel Brand (AV)</c:v>
                </c:pt>
                <c:pt idx="2">
                  <c:v>Cigna (SGS)</c:v>
                </c:pt>
                <c:pt idx="3">
                  <c:v>EON (CE)</c:v>
                </c:pt>
                <c:pt idx="4">
                  <c:v>Sheraton (H)</c:v>
                </c:pt>
                <c:pt idx="5">
                  <c:v>Total (ES)</c:v>
                </c:pt>
                <c:pt idx="6">
                  <c:v>Euronics (ET)</c:v>
                </c:pt>
                <c:pt idx="7">
                  <c:v>Barceló viajes (AV)</c:v>
                </c:pt>
                <c:pt idx="8">
                  <c:v>H10 (H)</c:v>
                </c:pt>
                <c:pt idx="9">
                  <c:v>Caser auto (SGC)</c:v>
                </c:pt>
                <c:pt idx="10">
                  <c:v>Marriott (H)</c:v>
                </c:pt>
                <c:pt idx="11">
                  <c:v>Asos (ON)</c:v>
                </c:pt>
                <c:pt idx="12">
                  <c:v>Carrefour viajes (AV)</c:v>
                </c:pt>
                <c:pt idx="13">
                  <c:v>Caser Salud (SGS)</c:v>
                </c:pt>
                <c:pt idx="14">
                  <c:v>Riu (H)</c:v>
                </c:pt>
                <c:pt idx="15">
                  <c:v>Disa (ES)</c:v>
                </c:pt>
                <c:pt idx="16">
                  <c:v>Hilton (H)</c:v>
                </c:pt>
                <c:pt idx="17">
                  <c:v>HolaLuz (CE)</c:v>
                </c:pt>
                <c:pt idx="18">
                  <c:v>Expert (ET)</c:v>
                </c:pt>
                <c:pt idx="19">
                  <c:v>Catalana Occidente auto (SGC)</c:v>
                </c:pt>
                <c:pt idx="20">
                  <c:v>Novotel (H)</c:v>
                </c:pt>
                <c:pt idx="21">
                  <c:v>AC (H)</c:v>
                </c:pt>
                <c:pt idx="22">
                  <c:v>SegurCaixa (SGS)</c:v>
                </c:pt>
                <c:pt idx="23">
                  <c:v>Liberty Seguros hogar (SGH)</c:v>
                </c:pt>
                <c:pt idx="24">
                  <c:v>Zurich auto (SGC)</c:v>
                </c:pt>
                <c:pt idx="25">
                  <c:v>AXA salud (SGS)</c:v>
                </c:pt>
                <c:pt idx="26">
                  <c:v>Zurich hogar (SGH)</c:v>
                </c:pt>
                <c:pt idx="27">
                  <c:v>Condis (S)</c:v>
                </c:pt>
                <c:pt idx="28">
                  <c:v>Evo Banco (EF)</c:v>
                </c:pt>
                <c:pt idx="29">
                  <c:v>Cañas y Tapas (RT)</c:v>
                </c:pt>
              </c:strCache>
            </c:strRef>
          </c:cat>
          <c:val>
            <c:numRef>
              <c:f>Hoja1!$B$2:$B$31</c:f>
              <c:numCache>
                <c:formatCode>0.00</c:formatCode>
                <c:ptCount val="30"/>
                <c:pt idx="0">
                  <c:v>1.1639507815000001</c:v>
                </c:pt>
                <c:pt idx="1">
                  <c:v>1.296973728</c:v>
                </c:pt>
                <c:pt idx="2">
                  <c:v>1.3634852012000001</c:v>
                </c:pt>
                <c:pt idx="3">
                  <c:v>1.3967409378</c:v>
                </c:pt>
                <c:pt idx="4">
                  <c:v>1.6295310941000001</c:v>
                </c:pt>
                <c:pt idx="5">
                  <c:v>1.7625540406</c:v>
                </c:pt>
                <c:pt idx="6">
                  <c:v>1.9288327236</c:v>
                </c:pt>
                <c:pt idx="7">
                  <c:v>2.2281343532000002</c:v>
                </c:pt>
                <c:pt idx="8">
                  <c:v>2.3279015630000002</c:v>
                </c:pt>
                <c:pt idx="9">
                  <c:v>2.3611572995999999</c:v>
                </c:pt>
                <c:pt idx="10">
                  <c:v>2.4276687729000002</c:v>
                </c:pt>
                <c:pt idx="11">
                  <c:v>2.4276687729000002</c:v>
                </c:pt>
                <c:pt idx="12">
                  <c:v>2.4941802461</c:v>
                </c:pt>
                <c:pt idx="13">
                  <c:v>2.4941802461</c:v>
                </c:pt>
                <c:pt idx="14">
                  <c:v>2.6937146658</c:v>
                </c:pt>
                <c:pt idx="15">
                  <c:v>2.6937146658</c:v>
                </c:pt>
                <c:pt idx="16">
                  <c:v>2.7602261389999998</c:v>
                </c:pt>
                <c:pt idx="17">
                  <c:v>2.8599933488999998</c:v>
                </c:pt>
                <c:pt idx="18">
                  <c:v>2.9597605587000002</c:v>
                </c:pt>
                <c:pt idx="19">
                  <c:v>2.9930162952999999</c:v>
                </c:pt>
                <c:pt idx="20">
                  <c:v>3.1260392418</c:v>
                </c:pt>
                <c:pt idx="21">
                  <c:v>3.2258064516</c:v>
                </c:pt>
                <c:pt idx="22">
                  <c:v>3.2923179247999999</c:v>
                </c:pt>
                <c:pt idx="23">
                  <c:v>3.2923179247999999</c:v>
                </c:pt>
                <c:pt idx="24">
                  <c:v>3.2923179247999999</c:v>
                </c:pt>
                <c:pt idx="25">
                  <c:v>3.3255736615</c:v>
                </c:pt>
                <c:pt idx="26">
                  <c:v>3.3920851346999998</c:v>
                </c:pt>
                <c:pt idx="27">
                  <c:v>3.7246425007999999</c:v>
                </c:pt>
                <c:pt idx="28">
                  <c:v>3.7246425007999999</c:v>
                </c:pt>
                <c:pt idx="29">
                  <c:v>3.7578982374000001</c:v>
                </c:pt>
              </c:numCache>
            </c:numRef>
          </c:val>
          <c:extLst>
            <c:ext xmlns:c16="http://schemas.microsoft.com/office/drawing/2014/chart" uri="{C3380CC4-5D6E-409C-BE32-E72D297353CC}">
              <c16:uniqueId val="{00000020-548A-4257-9297-AC9663B59D3F}"/>
            </c:ext>
          </c:extLst>
        </c:ser>
        <c:dLbls>
          <c:dLblPos val="outEnd"/>
          <c:showLegendKey val="0"/>
          <c:showVal val="1"/>
          <c:showCatName val="0"/>
          <c:showSerName val="0"/>
          <c:showPercent val="0"/>
          <c:showBubbleSize val="0"/>
        </c:dLbls>
        <c:gapWidth val="100"/>
        <c:axId val="682590296"/>
        <c:axId val="682588984"/>
      </c:barChart>
      <c:catAx>
        <c:axId val="682590296"/>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682588984"/>
        <c:crosses val="autoZero"/>
        <c:auto val="1"/>
        <c:lblAlgn val="ctr"/>
        <c:lblOffset val="100"/>
        <c:noMultiLvlLbl val="0"/>
      </c:catAx>
      <c:valAx>
        <c:axId val="682588984"/>
        <c:scaling>
          <c:orientation val="minMax"/>
        </c:scaling>
        <c:delete val="1"/>
        <c:axPos val="b"/>
        <c:numFmt formatCode="0.00" sourceLinked="1"/>
        <c:majorTickMark val="none"/>
        <c:minorTickMark val="none"/>
        <c:tickLblPos val="nextTo"/>
        <c:crossAx val="682590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6955315438992768"/>
          <c:w val="0.53388883633391671"/>
          <c:h val="0.81420866395366387"/>
        </c:manualLayout>
      </c:layout>
      <c:barChart>
        <c:barDir val="bar"/>
        <c:grouping val="clustered"/>
        <c:varyColors val="0"/>
        <c:ser>
          <c:idx val="0"/>
          <c:order val="0"/>
          <c:spPr>
            <a:solidFill>
              <a:schemeClr val="bg1">
                <a:lumMod val="85000"/>
              </a:schemeClr>
            </a:solidFill>
            <a:ln>
              <a:noFill/>
            </a:ln>
            <a:effectLst/>
          </c:spPr>
          <c:invertIfNegative val="0"/>
          <c:dPt>
            <c:idx val="0"/>
            <c:invertIfNegative val="0"/>
            <c:bubble3D val="0"/>
            <c:spPr>
              <a:solidFill>
                <a:srgbClr val="AB182D"/>
              </a:solidFill>
              <a:ln>
                <a:noFill/>
              </a:ln>
              <a:effectLst/>
            </c:spPr>
            <c:extLst>
              <c:ext xmlns:c16="http://schemas.microsoft.com/office/drawing/2014/chart" uri="{C3380CC4-5D6E-409C-BE32-E72D297353CC}">
                <c16:uniqueId val="{00000001-6DC0-483D-9CDD-2D5A840743D1}"/>
              </c:ext>
            </c:extLst>
          </c:dPt>
          <c:dPt>
            <c:idx val="1"/>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3-6DC0-483D-9CDD-2D5A840743D1}"/>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DC0-483D-9CDD-2D5A840743D1}"/>
              </c:ext>
            </c:extLst>
          </c:dPt>
          <c:dPt>
            <c:idx val="7"/>
            <c:invertIfNegative val="0"/>
            <c:bubble3D val="0"/>
            <c:extLst>
              <c:ext xmlns:c16="http://schemas.microsoft.com/office/drawing/2014/chart" uri="{C3380CC4-5D6E-409C-BE32-E72D297353CC}">
                <c16:uniqueId val="{00000006-6DC0-483D-9CDD-2D5A840743D1}"/>
              </c:ext>
            </c:extLst>
          </c:dPt>
          <c:dPt>
            <c:idx val="9"/>
            <c:invertIfNegative val="0"/>
            <c:bubble3D val="0"/>
            <c:extLst>
              <c:ext xmlns:c16="http://schemas.microsoft.com/office/drawing/2014/chart" uri="{C3380CC4-5D6E-409C-BE32-E72D297353CC}">
                <c16:uniqueId val="{00000007-6DC0-483D-9CDD-2D5A840743D1}"/>
              </c:ext>
            </c:extLst>
          </c:dPt>
          <c:dPt>
            <c:idx val="10"/>
            <c:invertIfNegative val="0"/>
            <c:bubble3D val="0"/>
            <c:extLst>
              <c:ext xmlns:c16="http://schemas.microsoft.com/office/drawing/2014/chart" uri="{C3380CC4-5D6E-409C-BE32-E72D297353CC}">
                <c16:uniqueId val="{00000008-6DC0-483D-9CDD-2D5A840743D1}"/>
              </c:ext>
            </c:extLst>
          </c:dPt>
          <c:dPt>
            <c:idx val="11"/>
            <c:invertIfNegative val="0"/>
            <c:bubble3D val="0"/>
            <c:extLst>
              <c:ext xmlns:c16="http://schemas.microsoft.com/office/drawing/2014/chart" uri="{C3380CC4-5D6E-409C-BE32-E72D297353CC}">
                <c16:uniqueId val="{00000009-6DC0-483D-9CDD-2D5A840743D1}"/>
              </c:ext>
            </c:extLst>
          </c:dPt>
          <c:dPt>
            <c:idx val="14"/>
            <c:invertIfNegative val="0"/>
            <c:bubble3D val="0"/>
            <c:extLst>
              <c:ext xmlns:c16="http://schemas.microsoft.com/office/drawing/2014/chart" uri="{C3380CC4-5D6E-409C-BE32-E72D297353CC}">
                <c16:uniqueId val="{0000000A-6DC0-483D-9CDD-2D5A840743D1}"/>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0C-6DC0-483D-9CDD-2D5A840743D1}"/>
              </c:ext>
            </c:extLst>
          </c:dPt>
          <c:dPt>
            <c:idx val="16"/>
            <c:invertIfNegative val="0"/>
            <c:bubble3D val="0"/>
            <c:extLst>
              <c:ext xmlns:c16="http://schemas.microsoft.com/office/drawing/2014/chart" uri="{C3380CC4-5D6E-409C-BE32-E72D297353CC}">
                <c16:uniqueId val="{0000000D-6DC0-483D-9CDD-2D5A840743D1}"/>
              </c:ext>
            </c:extLst>
          </c:dPt>
          <c:dPt>
            <c:idx val="17"/>
            <c:invertIfNegative val="0"/>
            <c:bubble3D val="0"/>
            <c:extLst>
              <c:ext xmlns:c16="http://schemas.microsoft.com/office/drawing/2014/chart" uri="{C3380CC4-5D6E-409C-BE32-E72D297353CC}">
                <c16:uniqueId val="{0000000E-6DC0-483D-9CDD-2D5A840743D1}"/>
              </c:ext>
            </c:extLst>
          </c:dPt>
          <c:dPt>
            <c:idx val="24"/>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10-6DC0-483D-9CDD-2D5A840743D1}"/>
              </c:ext>
            </c:extLst>
          </c:dPt>
          <c:dPt>
            <c:idx val="25"/>
            <c:invertIfNegative val="0"/>
            <c:bubble3D val="0"/>
            <c:spPr>
              <a:solidFill>
                <a:schemeClr val="tx1">
                  <a:lumMod val="95000"/>
                  <a:lumOff val="5000"/>
                </a:schemeClr>
              </a:solidFill>
              <a:ln>
                <a:noFill/>
              </a:ln>
              <a:effectLst/>
            </c:spPr>
            <c:extLst>
              <c:ext xmlns:c16="http://schemas.microsoft.com/office/drawing/2014/chart" uri="{C3380CC4-5D6E-409C-BE32-E72D297353CC}">
                <c16:uniqueId val="{00000012-6DC0-483D-9CDD-2D5A840743D1}"/>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Hoja1!$A$2:$A$16</c:f>
              <c:strCache>
                <c:ptCount val="15"/>
                <c:pt idx="0">
                  <c:v>Compañías de productos o servicios online</c:v>
                </c:pt>
                <c:pt idx="1">
                  <c:v>Compañías de telecomunicaciones</c:v>
                </c:pt>
                <c:pt idx="2">
                  <c:v>Establecimientos de cosmética o perfumerías</c:v>
                </c:pt>
                <c:pt idx="3">
                  <c:v>Establecimientos de moda</c:v>
                </c:pt>
                <c:pt idx="4">
                  <c:v>Supermercados</c:v>
                </c:pt>
                <c:pt idx="5">
                  <c:v>Agencias de viajes o compañías turísticas</c:v>
                </c:pt>
                <c:pt idx="6">
                  <c:v>Compañías de seguro de coche</c:v>
                </c:pt>
                <c:pt idx="7">
                  <c:v>Cadenas hoteleras o alojamientos</c:v>
                </c:pt>
                <c:pt idx="8">
                  <c:v>Compañías de seguro de salud privado</c:v>
                </c:pt>
                <c:pt idx="9">
                  <c:v>Restarurantes</c:v>
                </c:pt>
                <c:pt idx="10">
                  <c:v>Entidades financieras</c:v>
                </c:pt>
                <c:pt idx="11">
                  <c:v>Compañías de seguro de hogar</c:v>
                </c:pt>
                <c:pt idx="12">
                  <c:v>Establecimientos de electrónica</c:v>
                </c:pt>
                <c:pt idx="13">
                  <c:v>Estaciones de servicio</c:v>
                </c:pt>
                <c:pt idx="14">
                  <c:v>Compañias energéticas</c:v>
                </c:pt>
              </c:strCache>
            </c:strRef>
          </c:cat>
          <c:val>
            <c:numRef>
              <c:f>Hoja1!$B$2:$B$16</c:f>
              <c:numCache>
                <c:formatCode>0.00</c:formatCode>
                <c:ptCount val="15"/>
                <c:pt idx="0">
                  <c:v>8.0853174603000006</c:v>
                </c:pt>
                <c:pt idx="1">
                  <c:v>-0.39615166950000003</c:v>
                </c:pt>
                <c:pt idx="2">
                  <c:v>-0.78260869560000046</c:v>
                </c:pt>
                <c:pt idx="3">
                  <c:v>-1.5644555693999997</c:v>
                </c:pt>
                <c:pt idx="4">
                  <c:v>-1.5731515469000001</c:v>
                </c:pt>
                <c:pt idx="5">
                  <c:v>-2.6148969889</c:v>
                </c:pt>
                <c:pt idx="6">
                  <c:v>-4.6242774566999998</c:v>
                </c:pt>
                <c:pt idx="7">
                  <c:v>-5.428226779300001</c:v>
                </c:pt>
                <c:pt idx="8">
                  <c:v>-8.5501858736000003</c:v>
                </c:pt>
                <c:pt idx="9">
                  <c:v>-8.9751364462999987</c:v>
                </c:pt>
                <c:pt idx="10">
                  <c:v>-10.030211480399998</c:v>
                </c:pt>
                <c:pt idx="11">
                  <c:v>-10.716771050800002</c:v>
                </c:pt>
                <c:pt idx="12">
                  <c:v>-11.448395489999999</c:v>
                </c:pt>
                <c:pt idx="13">
                  <c:v>-16.156862745099996</c:v>
                </c:pt>
                <c:pt idx="14">
                  <c:v>-33.333333333300004</c:v>
                </c:pt>
              </c:numCache>
            </c:numRef>
          </c:val>
          <c:extLst>
            <c:ext xmlns:c16="http://schemas.microsoft.com/office/drawing/2014/chart" uri="{C3380CC4-5D6E-409C-BE32-E72D297353CC}">
              <c16:uniqueId val="{00000013-6DC0-483D-9CDD-2D5A840743D1}"/>
            </c:ext>
          </c:extLst>
        </c:ser>
        <c:dLbls>
          <c:showLegendKey val="0"/>
          <c:showVal val="1"/>
          <c:showCatName val="0"/>
          <c:showSerName val="0"/>
          <c:showPercent val="0"/>
          <c:showBubbleSize val="0"/>
        </c:dLbls>
        <c:gapWidth val="90"/>
        <c:axId val="784787072"/>
        <c:axId val="784784776"/>
      </c:barChart>
      <c:catAx>
        <c:axId val="784787072"/>
        <c:scaling>
          <c:orientation val="maxMin"/>
        </c:scaling>
        <c:delete val="0"/>
        <c:axPos val="l"/>
        <c:numFmt formatCode="General" sourceLinked="1"/>
        <c:majorTickMark val="out"/>
        <c:minorTickMark val="none"/>
        <c:tickLblPos val="high"/>
        <c:spPr>
          <a:noFill/>
          <a:ln w="9525" cap="flat" cmpd="sng" algn="ctr">
            <a:noFill/>
            <a:round/>
          </a:ln>
          <a:effectLst/>
        </c:spPr>
        <c:txPr>
          <a:bodyPr rot="-60000000" vert="horz"/>
          <a:lstStyle/>
          <a:p>
            <a:pPr>
              <a:defRPr/>
            </a:pPr>
            <a:endParaRPr lang="es-ES"/>
          </a:p>
        </c:txPr>
        <c:crossAx val="784784776"/>
        <c:crosses val="autoZero"/>
        <c:auto val="1"/>
        <c:lblAlgn val="ctr"/>
        <c:lblOffset val="100"/>
        <c:noMultiLvlLbl val="0"/>
      </c:catAx>
      <c:valAx>
        <c:axId val="784784776"/>
        <c:scaling>
          <c:orientation val="minMax"/>
        </c:scaling>
        <c:delete val="1"/>
        <c:axPos val="t"/>
        <c:numFmt formatCode="0.00" sourceLinked="1"/>
        <c:majorTickMark val="out"/>
        <c:minorTickMark val="none"/>
        <c:tickLblPos val="nextTo"/>
        <c:crossAx val="784787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0">
          <a:latin typeface="Montserrat" panose="00000500000000000000" pitchFamily="2" charset="0"/>
        </a:defRPr>
      </a:pPr>
      <a:endParaRPr lang="es-ES"/>
    </a:p>
  </c:txPr>
  <c:externalData r:id="rId1">
    <c:autoUpdate val="0"/>
  </c:externalData>
  <c:userShapes r:id="rId2"/>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81430753725776506"/>
          <c:y val="0.12016455780886423"/>
          <c:w val="0.10480574164596644"/>
          <c:h val="0.84166823344414721"/>
        </c:manualLayout>
      </c:layout>
      <c:barChart>
        <c:barDir val="bar"/>
        <c:grouping val="clustered"/>
        <c:varyColors val="0"/>
        <c:ser>
          <c:idx val="0"/>
          <c:order val="0"/>
          <c:tx>
            <c:strRef>
              <c:f>Hoja1!$B$1</c:f>
              <c:strCache>
                <c:ptCount val="1"/>
                <c:pt idx="0">
                  <c:v>Columna2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76C8-4123-96ED-C724A8D5BA5C}"/>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76C8-4123-96ED-C724A8D5BA5C}"/>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76C8-4123-96ED-C724A8D5BA5C}"/>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76C8-4123-96ED-C724A8D5BA5C}"/>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76C8-4123-96ED-C724A8D5BA5C}"/>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76C8-4123-96ED-C724A8D5BA5C}"/>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76C8-4123-96ED-C724A8D5BA5C}"/>
              </c:ext>
            </c:extLst>
          </c:dPt>
          <c:dPt>
            <c:idx val="7"/>
            <c:invertIfNegative val="0"/>
            <c:bubble3D val="0"/>
            <c:extLst>
              <c:ext xmlns:c16="http://schemas.microsoft.com/office/drawing/2014/chart" uri="{C3380CC4-5D6E-409C-BE32-E72D297353CC}">
                <c16:uniqueId val="{0000000E-76C8-4123-96ED-C724A8D5BA5C}"/>
              </c:ext>
            </c:extLst>
          </c:dPt>
          <c:dPt>
            <c:idx val="8"/>
            <c:invertIfNegative val="0"/>
            <c:bubble3D val="0"/>
            <c:extLst>
              <c:ext xmlns:c16="http://schemas.microsoft.com/office/drawing/2014/chart" uri="{C3380CC4-5D6E-409C-BE32-E72D297353CC}">
                <c16:uniqueId val="{0000000F-76C8-4123-96ED-C724A8D5BA5C}"/>
              </c:ext>
            </c:extLst>
          </c:dPt>
          <c:dPt>
            <c:idx val="9"/>
            <c:invertIfNegative val="0"/>
            <c:bubble3D val="0"/>
            <c:spPr>
              <a:solidFill>
                <a:schemeClr val="bg1">
                  <a:lumMod val="85000"/>
                </a:schemeClr>
              </a:solidFill>
              <a:ln>
                <a:noFill/>
              </a:ln>
              <a:effectLst/>
            </c:spPr>
            <c:extLst>
              <c:ext xmlns:c16="http://schemas.microsoft.com/office/drawing/2014/chart" uri="{C3380CC4-5D6E-409C-BE32-E72D297353CC}">
                <c16:uniqueId val="{00000011-76C8-4123-96ED-C724A8D5BA5C}"/>
              </c:ext>
            </c:extLst>
          </c:dPt>
          <c:dPt>
            <c:idx val="13"/>
            <c:invertIfNegative val="0"/>
            <c:bubble3D val="0"/>
            <c:spPr>
              <a:solidFill>
                <a:schemeClr val="bg1">
                  <a:lumMod val="85000"/>
                </a:schemeClr>
              </a:solidFill>
              <a:ln>
                <a:noFill/>
              </a:ln>
              <a:effectLst/>
            </c:spPr>
            <c:extLst>
              <c:ext xmlns:c16="http://schemas.microsoft.com/office/drawing/2014/chart" uri="{C3380CC4-5D6E-409C-BE32-E72D297353CC}">
                <c16:uniqueId val="{00000013-76C8-4123-96ED-C724A8D5BA5C}"/>
              </c:ext>
            </c:extLst>
          </c:dPt>
          <c:dPt>
            <c:idx val="14"/>
            <c:invertIfNegative val="0"/>
            <c:bubble3D val="0"/>
            <c:spPr>
              <a:solidFill>
                <a:schemeClr val="bg1">
                  <a:lumMod val="85000"/>
                </a:schemeClr>
              </a:solidFill>
              <a:ln>
                <a:noFill/>
              </a:ln>
              <a:effectLst/>
            </c:spPr>
            <c:extLst>
              <c:ext xmlns:c16="http://schemas.microsoft.com/office/drawing/2014/chart" uri="{C3380CC4-5D6E-409C-BE32-E72D297353CC}">
                <c16:uniqueId val="{00000015-76C8-4123-96ED-C724A8D5BA5C}"/>
              </c:ext>
            </c:extLst>
          </c:dPt>
          <c:dPt>
            <c:idx val="15"/>
            <c:invertIfNegative val="0"/>
            <c:bubble3D val="0"/>
            <c:spPr>
              <a:solidFill>
                <a:schemeClr val="bg1">
                  <a:lumMod val="85000"/>
                </a:schemeClr>
              </a:solidFill>
              <a:ln>
                <a:noFill/>
              </a:ln>
              <a:effectLst/>
            </c:spPr>
            <c:extLst>
              <c:ext xmlns:c16="http://schemas.microsoft.com/office/drawing/2014/chart" uri="{C3380CC4-5D6E-409C-BE32-E72D297353CC}">
                <c16:uniqueId val="{00000017-76C8-4123-96ED-C724A8D5BA5C}"/>
              </c:ext>
            </c:extLst>
          </c:dPt>
          <c:dPt>
            <c:idx val="24"/>
            <c:invertIfNegative val="0"/>
            <c:bubble3D val="0"/>
            <c:spPr>
              <a:solidFill>
                <a:schemeClr val="bg1">
                  <a:lumMod val="85000"/>
                </a:schemeClr>
              </a:solidFill>
              <a:ln>
                <a:noFill/>
              </a:ln>
              <a:effectLst/>
            </c:spPr>
            <c:extLst>
              <c:ext xmlns:c16="http://schemas.microsoft.com/office/drawing/2014/chart" uri="{C3380CC4-5D6E-409C-BE32-E72D297353CC}">
                <c16:uniqueId val="{00000019-76C8-4123-96ED-C724A8D5BA5C}"/>
              </c:ext>
            </c:extLst>
          </c:dPt>
          <c:dPt>
            <c:idx val="25"/>
            <c:invertIfNegative val="0"/>
            <c:bubble3D val="0"/>
            <c:spPr>
              <a:solidFill>
                <a:schemeClr val="bg1">
                  <a:lumMod val="85000"/>
                </a:schemeClr>
              </a:solidFill>
              <a:ln>
                <a:noFill/>
              </a:ln>
              <a:effectLst/>
            </c:spPr>
            <c:extLst>
              <c:ext xmlns:c16="http://schemas.microsoft.com/office/drawing/2014/chart" uri="{C3380CC4-5D6E-409C-BE32-E72D297353CC}">
                <c16:uniqueId val="{0000001B-76C8-4123-96ED-C724A8D5BA5C}"/>
              </c:ext>
            </c:extLst>
          </c:dPt>
          <c:dLbls>
            <c:spPr>
              <a:noFill/>
              <a:ln>
                <a:noFill/>
              </a:ln>
              <a:effectLst/>
            </c:spPr>
            <c:txPr>
              <a:bodyPr rot="0" spcFirstLastPara="1" vertOverflow="ellipsis" vert="horz" wrap="square" anchor="ctr" anchorCtr="1"/>
              <a:lstStyle/>
              <a:p>
                <a:pPr algn="ctr">
                  <a:defRPr lang="en-US"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Zurich auto (SGC)</c:v>
                </c:pt>
                <c:pt idx="1">
                  <c:v>Bershka (M)</c:v>
                </c:pt>
                <c:pt idx="2">
                  <c:v>Vodafone (CT)</c:v>
                </c:pt>
                <c:pt idx="3">
                  <c:v>BBVA (EF)</c:v>
                </c:pt>
                <c:pt idx="4">
                  <c:v>Ibis (H)</c:v>
                </c:pt>
                <c:pt idx="5">
                  <c:v>Banco Santander (EF)</c:v>
                </c:pt>
                <c:pt idx="6">
                  <c:v>BP (ES)</c:v>
                </c:pt>
                <c:pt idx="7">
                  <c:v>Shell (ES)</c:v>
                </c:pt>
                <c:pt idx="8">
                  <c:v>Phone House (ET)</c:v>
                </c:pt>
                <c:pt idx="9">
                  <c:v>Sheraton (H)</c:v>
                </c:pt>
                <c:pt idx="10">
                  <c:v>AXA salud (SGS)</c:v>
                </c:pt>
                <c:pt idx="11">
                  <c:v>Novotel (H)</c:v>
                </c:pt>
                <c:pt idx="12">
                  <c:v>Douglas (CP)</c:v>
                </c:pt>
                <c:pt idx="13">
                  <c:v>Mercadona (S)</c:v>
                </c:pt>
                <c:pt idx="14">
                  <c:v>MediaMarkt (ET)</c:v>
                </c:pt>
                <c:pt idx="15">
                  <c:v>Abanca (EF)</c:v>
                </c:pt>
                <c:pt idx="16">
                  <c:v>Iberostar (H)</c:v>
                </c:pt>
                <c:pt idx="17">
                  <c:v>Total Energy/EDP (CE)</c:v>
                </c:pt>
                <c:pt idx="18">
                  <c:v>Barceló viajes (AV)</c:v>
                </c:pt>
                <c:pt idx="19">
                  <c:v>Glovo (ON)</c:v>
                </c:pt>
                <c:pt idx="20">
                  <c:v>Generali auto (SGC)</c:v>
                </c:pt>
                <c:pt idx="21">
                  <c:v>Caser Salud (SGS)</c:v>
                </c:pt>
                <c:pt idx="22">
                  <c:v>Springfield (M)</c:v>
                </c:pt>
                <c:pt idx="23">
                  <c:v>Burger King (RT)</c:v>
                </c:pt>
                <c:pt idx="24">
                  <c:v>Cabify (ON)</c:v>
                </c:pt>
                <c:pt idx="25">
                  <c:v>Repsol (CE)</c:v>
                </c:pt>
                <c:pt idx="26">
                  <c:v>Allianz hogar (SGH)</c:v>
                </c:pt>
                <c:pt idx="27">
                  <c:v>AXA hogar (SGH)</c:v>
                </c:pt>
                <c:pt idx="28">
                  <c:v>Aromas (CP)</c:v>
                </c:pt>
                <c:pt idx="29">
                  <c:v>Generali hogar (SGH)</c:v>
                </c:pt>
              </c:strCache>
            </c:strRef>
          </c:cat>
          <c:val>
            <c:numRef>
              <c:f>Hoja1!$B$2:$B$31</c:f>
              <c:numCache>
                <c:formatCode>0.00</c:formatCode>
                <c:ptCount val="30"/>
                <c:pt idx="0">
                  <c:v>-22.988505747100003</c:v>
                </c:pt>
                <c:pt idx="1">
                  <c:v>-22.957198443599996</c:v>
                </c:pt>
                <c:pt idx="2">
                  <c:v>-22.866894197900002</c:v>
                </c:pt>
                <c:pt idx="3">
                  <c:v>-22.741433021800002</c:v>
                </c:pt>
                <c:pt idx="4">
                  <c:v>-22.602739726100005</c:v>
                </c:pt>
                <c:pt idx="5">
                  <c:v>-22.261484098899995</c:v>
                </c:pt>
                <c:pt idx="6">
                  <c:v>-22.175732217499998</c:v>
                </c:pt>
                <c:pt idx="7">
                  <c:v>-22.077922077899998</c:v>
                </c:pt>
                <c:pt idx="8">
                  <c:v>-20.567375886499999</c:v>
                </c:pt>
                <c:pt idx="9">
                  <c:v>-20.4545454545</c:v>
                </c:pt>
                <c:pt idx="10">
                  <c:v>-20.2247191011</c:v>
                </c:pt>
                <c:pt idx="11">
                  <c:v>-18.75</c:v>
                </c:pt>
                <c:pt idx="12">
                  <c:v>-18.617021276599999</c:v>
                </c:pt>
                <c:pt idx="13">
                  <c:v>-18.4647302905</c:v>
                </c:pt>
                <c:pt idx="14">
                  <c:v>-18.327974276600003</c:v>
                </c:pt>
                <c:pt idx="15">
                  <c:v>-17.857142857200003</c:v>
                </c:pt>
                <c:pt idx="16">
                  <c:v>-17.708333333300001</c:v>
                </c:pt>
                <c:pt idx="17">
                  <c:v>-17.5</c:v>
                </c:pt>
                <c:pt idx="18">
                  <c:v>-17.1875</c:v>
                </c:pt>
                <c:pt idx="19">
                  <c:v>-17.117117117100001</c:v>
                </c:pt>
                <c:pt idx="20">
                  <c:v>-16.666666666700003</c:v>
                </c:pt>
                <c:pt idx="21">
                  <c:v>-16.417910447700002</c:v>
                </c:pt>
                <c:pt idx="22">
                  <c:v>-16.083916083899997</c:v>
                </c:pt>
                <c:pt idx="23">
                  <c:v>-15.9375</c:v>
                </c:pt>
                <c:pt idx="24">
                  <c:v>-15.887850467300002</c:v>
                </c:pt>
                <c:pt idx="25">
                  <c:v>-15.789473684200001</c:v>
                </c:pt>
                <c:pt idx="26">
                  <c:v>-15.1515151515</c:v>
                </c:pt>
                <c:pt idx="27">
                  <c:v>-13.4502923977</c:v>
                </c:pt>
                <c:pt idx="28">
                  <c:v>-13.076923076999996</c:v>
                </c:pt>
                <c:pt idx="29">
                  <c:v>-13.076923076900002</c:v>
                </c:pt>
              </c:numCache>
            </c:numRef>
          </c:val>
          <c:extLst>
            <c:ext xmlns:c16="http://schemas.microsoft.com/office/drawing/2014/chart" uri="{C3380CC4-5D6E-409C-BE32-E72D297353CC}">
              <c16:uniqueId val="{0000001C-76C8-4123-96ED-C724A8D5BA5C}"/>
            </c:ext>
          </c:extLst>
        </c:ser>
        <c:dLbls>
          <c:dLblPos val="inBase"/>
          <c:showLegendKey val="0"/>
          <c:showVal val="1"/>
          <c:showCatName val="0"/>
          <c:showSerName val="0"/>
          <c:showPercent val="0"/>
          <c:showBubbleSize val="0"/>
        </c:dLbls>
        <c:gapWidth val="80"/>
        <c:axId val="539205944"/>
        <c:axId val="539202416"/>
      </c:barChart>
      <c:catAx>
        <c:axId val="539205944"/>
        <c:scaling>
          <c:orientation val="minMax"/>
        </c:scaling>
        <c:delete val="0"/>
        <c:axPos val="l"/>
        <c:numFmt formatCode="General" sourceLinked="1"/>
        <c:majorTickMark val="out"/>
        <c:minorTickMark val="none"/>
        <c:tickLblPos val="low"/>
        <c:spPr>
          <a:noFill/>
          <a:ln w="9525" cap="flat" cmpd="sng" algn="ctr">
            <a:noFill/>
            <a:round/>
          </a:ln>
          <a:effectLst/>
        </c:spPr>
        <c:txPr>
          <a:bodyPr rot="0" spcFirstLastPara="1" vertOverflow="ellipsis" wrap="square" anchor="ctr" anchorCtr="1"/>
          <a:lstStyle/>
          <a:p>
            <a:pPr>
              <a:defRPr lang="en-US"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539202416"/>
        <c:crosses val="autoZero"/>
        <c:auto val="1"/>
        <c:lblAlgn val="ctr"/>
        <c:lblOffset val="100"/>
        <c:noMultiLvlLbl val="0"/>
      </c:catAx>
      <c:valAx>
        <c:axId val="539202416"/>
        <c:scaling>
          <c:orientation val="minMax"/>
        </c:scaling>
        <c:delete val="1"/>
        <c:axPos val="b"/>
        <c:numFmt formatCode="0.00" sourceLinked="1"/>
        <c:majorTickMark val="out"/>
        <c:minorTickMark val="none"/>
        <c:tickLblPos val="nextTo"/>
        <c:crossAx val="53920594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81430753725776506"/>
          <c:y val="0.12016455780886423"/>
          <c:w val="0.10480574164596644"/>
          <c:h val="0.84166823344414721"/>
        </c:manualLayout>
      </c:layout>
      <c:barChart>
        <c:barDir val="bar"/>
        <c:grouping val="clustered"/>
        <c:varyColors val="0"/>
        <c:ser>
          <c:idx val="0"/>
          <c:order val="0"/>
          <c:tx>
            <c:strRef>
              <c:f>Hoja1!$B$1</c:f>
              <c:strCache>
                <c:ptCount val="1"/>
                <c:pt idx="0">
                  <c:v>Columna2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A7B3-4B26-B074-373784B70BF4}"/>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A7B3-4B26-B074-373784B70BF4}"/>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A7B3-4B26-B074-373784B70BF4}"/>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A7B3-4B26-B074-373784B70BF4}"/>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A7B3-4B26-B074-373784B70BF4}"/>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A7B3-4B26-B074-373784B70BF4}"/>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A7B3-4B26-B074-373784B70BF4}"/>
              </c:ext>
            </c:extLst>
          </c:dPt>
          <c:dPt>
            <c:idx val="7"/>
            <c:invertIfNegative val="0"/>
            <c:bubble3D val="0"/>
            <c:extLst>
              <c:ext xmlns:c16="http://schemas.microsoft.com/office/drawing/2014/chart" uri="{C3380CC4-5D6E-409C-BE32-E72D297353CC}">
                <c16:uniqueId val="{0000000E-A7B3-4B26-B074-373784B70BF4}"/>
              </c:ext>
            </c:extLst>
          </c:dPt>
          <c:dPt>
            <c:idx val="8"/>
            <c:invertIfNegative val="0"/>
            <c:bubble3D val="0"/>
            <c:extLst>
              <c:ext xmlns:c16="http://schemas.microsoft.com/office/drawing/2014/chart" uri="{C3380CC4-5D6E-409C-BE32-E72D297353CC}">
                <c16:uniqueId val="{0000000F-A7B3-4B26-B074-373784B70BF4}"/>
              </c:ext>
            </c:extLst>
          </c:dPt>
          <c:dPt>
            <c:idx val="9"/>
            <c:invertIfNegative val="0"/>
            <c:bubble3D val="0"/>
            <c:spPr>
              <a:solidFill>
                <a:schemeClr val="bg1">
                  <a:lumMod val="85000"/>
                </a:schemeClr>
              </a:solidFill>
              <a:ln>
                <a:noFill/>
              </a:ln>
              <a:effectLst/>
            </c:spPr>
            <c:extLst>
              <c:ext xmlns:c16="http://schemas.microsoft.com/office/drawing/2014/chart" uri="{C3380CC4-5D6E-409C-BE32-E72D297353CC}">
                <c16:uniqueId val="{00000011-A7B3-4B26-B074-373784B70BF4}"/>
              </c:ext>
            </c:extLst>
          </c:dPt>
          <c:dPt>
            <c:idx val="13"/>
            <c:invertIfNegative val="0"/>
            <c:bubble3D val="0"/>
            <c:spPr>
              <a:solidFill>
                <a:schemeClr val="bg1">
                  <a:lumMod val="85000"/>
                </a:schemeClr>
              </a:solidFill>
              <a:ln>
                <a:noFill/>
              </a:ln>
              <a:effectLst/>
            </c:spPr>
            <c:extLst>
              <c:ext xmlns:c16="http://schemas.microsoft.com/office/drawing/2014/chart" uri="{C3380CC4-5D6E-409C-BE32-E72D297353CC}">
                <c16:uniqueId val="{00000013-A7B3-4B26-B074-373784B70BF4}"/>
              </c:ext>
            </c:extLst>
          </c:dPt>
          <c:dPt>
            <c:idx val="14"/>
            <c:invertIfNegative val="0"/>
            <c:bubble3D val="0"/>
            <c:spPr>
              <a:solidFill>
                <a:schemeClr val="bg1">
                  <a:lumMod val="85000"/>
                </a:schemeClr>
              </a:solidFill>
              <a:ln>
                <a:noFill/>
              </a:ln>
              <a:effectLst/>
            </c:spPr>
            <c:extLst>
              <c:ext xmlns:c16="http://schemas.microsoft.com/office/drawing/2014/chart" uri="{C3380CC4-5D6E-409C-BE32-E72D297353CC}">
                <c16:uniqueId val="{00000015-A7B3-4B26-B074-373784B70BF4}"/>
              </c:ext>
            </c:extLst>
          </c:dPt>
          <c:dPt>
            <c:idx val="15"/>
            <c:invertIfNegative val="0"/>
            <c:bubble3D val="0"/>
            <c:spPr>
              <a:solidFill>
                <a:schemeClr val="bg1">
                  <a:lumMod val="85000"/>
                </a:schemeClr>
              </a:solidFill>
              <a:ln>
                <a:noFill/>
              </a:ln>
              <a:effectLst/>
            </c:spPr>
            <c:extLst>
              <c:ext xmlns:c16="http://schemas.microsoft.com/office/drawing/2014/chart" uri="{C3380CC4-5D6E-409C-BE32-E72D297353CC}">
                <c16:uniqueId val="{00000017-A7B3-4B26-B074-373784B70BF4}"/>
              </c:ext>
            </c:extLst>
          </c:dPt>
          <c:dPt>
            <c:idx val="24"/>
            <c:invertIfNegative val="0"/>
            <c:bubble3D val="0"/>
            <c:spPr>
              <a:solidFill>
                <a:schemeClr val="bg1">
                  <a:lumMod val="85000"/>
                </a:schemeClr>
              </a:solidFill>
              <a:ln>
                <a:noFill/>
              </a:ln>
              <a:effectLst/>
            </c:spPr>
            <c:extLst>
              <c:ext xmlns:c16="http://schemas.microsoft.com/office/drawing/2014/chart" uri="{C3380CC4-5D6E-409C-BE32-E72D297353CC}">
                <c16:uniqueId val="{00000019-A7B3-4B26-B074-373784B70BF4}"/>
              </c:ext>
            </c:extLst>
          </c:dPt>
          <c:dPt>
            <c:idx val="25"/>
            <c:invertIfNegative val="0"/>
            <c:bubble3D val="0"/>
            <c:spPr>
              <a:solidFill>
                <a:schemeClr val="bg1">
                  <a:lumMod val="85000"/>
                </a:schemeClr>
              </a:solidFill>
              <a:ln>
                <a:noFill/>
              </a:ln>
              <a:effectLst/>
            </c:spPr>
            <c:extLst>
              <c:ext xmlns:c16="http://schemas.microsoft.com/office/drawing/2014/chart" uri="{C3380CC4-5D6E-409C-BE32-E72D297353CC}">
                <c16:uniqueId val="{0000001B-A7B3-4B26-B074-373784B70BF4}"/>
              </c:ext>
            </c:extLst>
          </c:dPt>
          <c:dLbls>
            <c:spPr>
              <a:noFill/>
              <a:ln>
                <a:noFill/>
              </a:ln>
              <a:effectLst/>
            </c:spPr>
            <c:txPr>
              <a:bodyPr rot="0" spcFirstLastPara="1" vertOverflow="ellipsis" vert="horz" wrap="square" anchor="ctr" anchorCtr="1"/>
              <a:lstStyle/>
              <a:p>
                <a:pPr algn="ctr">
                  <a:defRPr lang="en-US"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Endesa (CE)</c:v>
                </c:pt>
                <c:pt idx="1">
                  <c:v>EON (CE)</c:v>
                </c:pt>
                <c:pt idx="2">
                  <c:v>Naturgy (CE)</c:v>
                </c:pt>
                <c:pt idx="3">
                  <c:v>Ryanair (AV)</c:v>
                </c:pt>
                <c:pt idx="4">
                  <c:v>HolaLuz (CE)</c:v>
                </c:pt>
                <c:pt idx="5">
                  <c:v>Total (ES)</c:v>
                </c:pt>
                <c:pt idx="6">
                  <c:v>Banco Sabadell (EF)</c:v>
                </c:pt>
                <c:pt idx="7">
                  <c:v>Expert (ET)</c:v>
                </c:pt>
                <c:pt idx="8">
                  <c:v>Cañas y Tapas (RT)</c:v>
                </c:pt>
                <c:pt idx="9">
                  <c:v>Euskaltel (Euskaltel, R, Virgin Telco) (CT)</c:v>
                </c:pt>
                <c:pt idx="10">
                  <c:v>SegurCaixa (SGS)</c:v>
                </c:pt>
                <c:pt idx="11">
                  <c:v>Condis (S)</c:v>
                </c:pt>
                <c:pt idx="12">
                  <c:v>Lizarrán (RT)</c:v>
                </c:pt>
                <c:pt idx="13">
                  <c:v>CaixaBank (EF)</c:v>
                </c:pt>
                <c:pt idx="14">
                  <c:v>Zurich hogar (SGH)</c:v>
                </c:pt>
                <c:pt idx="15">
                  <c:v>AC (H)</c:v>
                </c:pt>
                <c:pt idx="16">
                  <c:v>Néctar (SGS)</c:v>
                </c:pt>
                <c:pt idx="17">
                  <c:v>Uber (ON)</c:v>
                </c:pt>
                <c:pt idx="18">
                  <c:v>Cigna (SGS)</c:v>
                </c:pt>
                <c:pt idx="19">
                  <c:v>Caser hogar (SGH)</c:v>
                </c:pt>
                <c:pt idx="20">
                  <c:v>Iberdrola (CE)</c:v>
                </c:pt>
                <c:pt idx="21">
                  <c:v>DIA (S)</c:v>
                </c:pt>
                <c:pt idx="22">
                  <c:v>Euronics (ET)</c:v>
                </c:pt>
                <c:pt idx="23">
                  <c:v>Disa (ES)</c:v>
                </c:pt>
                <c:pt idx="24">
                  <c:v>Caser auto (SGC)</c:v>
                </c:pt>
                <c:pt idx="25">
                  <c:v>Tien21 (ET)</c:v>
                </c:pt>
                <c:pt idx="26">
                  <c:v>Worten (ET)</c:v>
                </c:pt>
                <c:pt idx="27">
                  <c:v>B The travel Brand (AV)</c:v>
                </c:pt>
                <c:pt idx="28">
                  <c:v>Petronor (ES)</c:v>
                </c:pt>
                <c:pt idx="29">
                  <c:v>Galp (ES)</c:v>
                </c:pt>
              </c:strCache>
            </c:strRef>
          </c:cat>
          <c:val>
            <c:numRef>
              <c:f>Hoja1!$B$2:$B$31</c:f>
              <c:numCache>
                <c:formatCode>0.00</c:formatCode>
                <c:ptCount val="30"/>
                <c:pt idx="0">
                  <c:v>-43.869209809299996</c:v>
                </c:pt>
                <c:pt idx="1">
                  <c:v>-40</c:v>
                </c:pt>
                <c:pt idx="2">
                  <c:v>-37.541528239199998</c:v>
                </c:pt>
                <c:pt idx="3">
                  <c:v>-36.966824644599996</c:v>
                </c:pt>
                <c:pt idx="4">
                  <c:v>-36.619718309799993</c:v>
                </c:pt>
                <c:pt idx="5">
                  <c:v>-36</c:v>
                </c:pt>
                <c:pt idx="6">
                  <c:v>-35.564853556399996</c:v>
                </c:pt>
                <c:pt idx="7">
                  <c:v>-34.615384615400004</c:v>
                </c:pt>
                <c:pt idx="8">
                  <c:v>-34</c:v>
                </c:pt>
                <c:pt idx="9">
                  <c:v>-33.027522935700006</c:v>
                </c:pt>
                <c:pt idx="10">
                  <c:v>-32.608695652199998</c:v>
                </c:pt>
                <c:pt idx="11">
                  <c:v>-32.323232323200003</c:v>
                </c:pt>
                <c:pt idx="12">
                  <c:v>-31.632653061199999</c:v>
                </c:pt>
                <c:pt idx="13">
                  <c:v>-30.395136778099999</c:v>
                </c:pt>
                <c:pt idx="14">
                  <c:v>-29.670329670299999</c:v>
                </c:pt>
                <c:pt idx="15">
                  <c:v>-29.545454545400002</c:v>
                </c:pt>
                <c:pt idx="16">
                  <c:v>-29.411764705899998</c:v>
                </c:pt>
                <c:pt idx="17">
                  <c:v>-29.012345678999996</c:v>
                </c:pt>
                <c:pt idx="18">
                  <c:v>-28.947368421100002</c:v>
                </c:pt>
                <c:pt idx="19">
                  <c:v>-28.873239436699997</c:v>
                </c:pt>
                <c:pt idx="20">
                  <c:v>-28.527607361899999</c:v>
                </c:pt>
                <c:pt idx="21">
                  <c:v>-26.479750778799996</c:v>
                </c:pt>
                <c:pt idx="22">
                  <c:v>-25.925925926000001</c:v>
                </c:pt>
                <c:pt idx="23">
                  <c:v>-25.675675675699999</c:v>
                </c:pt>
                <c:pt idx="24">
                  <c:v>-25</c:v>
                </c:pt>
                <c:pt idx="25">
                  <c:v>-24.778761061899999</c:v>
                </c:pt>
                <c:pt idx="26">
                  <c:v>-24.242424242399998</c:v>
                </c:pt>
                <c:pt idx="27">
                  <c:v>-23.529411764700004</c:v>
                </c:pt>
                <c:pt idx="28">
                  <c:v>-23.529411764700001</c:v>
                </c:pt>
                <c:pt idx="29">
                  <c:v>-23</c:v>
                </c:pt>
              </c:numCache>
            </c:numRef>
          </c:val>
          <c:extLst>
            <c:ext xmlns:c16="http://schemas.microsoft.com/office/drawing/2014/chart" uri="{C3380CC4-5D6E-409C-BE32-E72D297353CC}">
              <c16:uniqueId val="{0000001C-A7B3-4B26-B074-373784B70BF4}"/>
            </c:ext>
          </c:extLst>
        </c:ser>
        <c:dLbls>
          <c:dLblPos val="inBase"/>
          <c:showLegendKey val="0"/>
          <c:showVal val="1"/>
          <c:showCatName val="0"/>
          <c:showSerName val="0"/>
          <c:showPercent val="0"/>
          <c:showBubbleSize val="0"/>
        </c:dLbls>
        <c:gapWidth val="80"/>
        <c:axId val="539205944"/>
        <c:axId val="539202416"/>
      </c:barChart>
      <c:catAx>
        <c:axId val="539205944"/>
        <c:scaling>
          <c:orientation val="minMax"/>
        </c:scaling>
        <c:delete val="0"/>
        <c:axPos val="l"/>
        <c:numFmt formatCode="General" sourceLinked="1"/>
        <c:majorTickMark val="out"/>
        <c:minorTickMark val="none"/>
        <c:tickLblPos val="low"/>
        <c:spPr>
          <a:noFill/>
          <a:ln w="9525" cap="flat" cmpd="sng" algn="ctr">
            <a:noFill/>
            <a:round/>
          </a:ln>
          <a:effectLst/>
        </c:spPr>
        <c:txPr>
          <a:bodyPr rot="0" spcFirstLastPara="1" vertOverflow="ellipsis" wrap="square" anchor="ctr" anchorCtr="1"/>
          <a:lstStyle/>
          <a:p>
            <a:pPr>
              <a:defRPr lang="en-US"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539202416"/>
        <c:crosses val="autoZero"/>
        <c:auto val="1"/>
        <c:lblAlgn val="ctr"/>
        <c:lblOffset val="100"/>
        <c:noMultiLvlLbl val="0"/>
      </c:catAx>
      <c:valAx>
        <c:axId val="539202416"/>
        <c:scaling>
          <c:orientation val="minMax"/>
        </c:scaling>
        <c:delete val="1"/>
        <c:axPos val="b"/>
        <c:numFmt formatCode="0.00" sourceLinked="1"/>
        <c:majorTickMark val="out"/>
        <c:minorTickMark val="none"/>
        <c:tickLblPos val="nextTo"/>
        <c:crossAx val="53920594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81430753725776506"/>
          <c:y val="0.12016455780886423"/>
          <c:w val="0.10480574164596644"/>
          <c:h val="0.84166823344414721"/>
        </c:manualLayout>
      </c:layout>
      <c:barChart>
        <c:barDir val="bar"/>
        <c:grouping val="clustered"/>
        <c:varyColors val="0"/>
        <c:ser>
          <c:idx val="0"/>
          <c:order val="0"/>
          <c:tx>
            <c:strRef>
              <c:f>Hoja1!$B$1</c:f>
              <c:strCache>
                <c:ptCount val="1"/>
                <c:pt idx="0">
                  <c:v>Columna2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CC52-4499-9A43-2BAB6EB39C79}"/>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CC52-4499-9A43-2BAB6EB39C79}"/>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CC52-4499-9A43-2BAB6EB39C79}"/>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CC52-4499-9A43-2BAB6EB39C79}"/>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CC52-4499-9A43-2BAB6EB39C79}"/>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CC52-4499-9A43-2BAB6EB39C79}"/>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CC52-4499-9A43-2BAB6EB39C79}"/>
              </c:ext>
            </c:extLst>
          </c:dPt>
          <c:dPt>
            <c:idx val="7"/>
            <c:invertIfNegative val="0"/>
            <c:bubble3D val="0"/>
            <c:extLst>
              <c:ext xmlns:c16="http://schemas.microsoft.com/office/drawing/2014/chart" uri="{C3380CC4-5D6E-409C-BE32-E72D297353CC}">
                <c16:uniqueId val="{0000000E-CC52-4499-9A43-2BAB6EB39C79}"/>
              </c:ext>
            </c:extLst>
          </c:dPt>
          <c:dPt>
            <c:idx val="8"/>
            <c:invertIfNegative val="0"/>
            <c:bubble3D val="0"/>
            <c:extLst>
              <c:ext xmlns:c16="http://schemas.microsoft.com/office/drawing/2014/chart" uri="{C3380CC4-5D6E-409C-BE32-E72D297353CC}">
                <c16:uniqueId val="{0000000F-CC52-4499-9A43-2BAB6EB39C79}"/>
              </c:ext>
            </c:extLst>
          </c:dPt>
          <c:dPt>
            <c:idx val="9"/>
            <c:invertIfNegative val="0"/>
            <c:bubble3D val="0"/>
            <c:spPr>
              <a:solidFill>
                <a:schemeClr val="bg1">
                  <a:lumMod val="85000"/>
                </a:schemeClr>
              </a:solidFill>
              <a:ln>
                <a:noFill/>
              </a:ln>
              <a:effectLst/>
            </c:spPr>
            <c:extLst>
              <c:ext xmlns:c16="http://schemas.microsoft.com/office/drawing/2014/chart" uri="{C3380CC4-5D6E-409C-BE32-E72D297353CC}">
                <c16:uniqueId val="{00000011-CC52-4499-9A43-2BAB6EB39C79}"/>
              </c:ext>
            </c:extLst>
          </c:dPt>
          <c:dPt>
            <c:idx val="13"/>
            <c:invertIfNegative val="0"/>
            <c:bubble3D val="0"/>
            <c:spPr>
              <a:solidFill>
                <a:schemeClr val="bg1">
                  <a:lumMod val="85000"/>
                </a:schemeClr>
              </a:solidFill>
              <a:ln>
                <a:noFill/>
              </a:ln>
              <a:effectLst/>
            </c:spPr>
            <c:extLst>
              <c:ext xmlns:c16="http://schemas.microsoft.com/office/drawing/2014/chart" uri="{C3380CC4-5D6E-409C-BE32-E72D297353CC}">
                <c16:uniqueId val="{00000013-CC52-4499-9A43-2BAB6EB39C79}"/>
              </c:ext>
            </c:extLst>
          </c:dPt>
          <c:dPt>
            <c:idx val="14"/>
            <c:invertIfNegative val="0"/>
            <c:bubble3D val="0"/>
            <c:spPr>
              <a:solidFill>
                <a:schemeClr val="bg1">
                  <a:lumMod val="85000"/>
                </a:schemeClr>
              </a:solidFill>
              <a:ln>
                <a:noFill/>
              </a:ln>
              <a:effectLst/>
            </c:spPr>
            <c:extLst>
              <c:ext xmlns:c16="http://schemas.microsoft.com/office/drawing/2014/chart" uri="{C3380CC4-5D6E-409C-BE32-E72D297353CC}">
                <c16:uniqueId val="{00000015-CC52-4499-9A43-2BAB6EB39C79}"/>
              </c:ext>
            </c:extLst>
          </c:dPt>
          <c:dPt>
            <c:idx val="15"/>
            <c:invertIfNegative val="0"/>
            <c:bubble3D val="0"/>
            <c:spPr>
              <a:solidFill>
                <a:schemeClr val="bg1">
                  <a:lumMod val="85000"/>
                </a:schemeClr>
              </a:solidFill>
              <a:ln>
                <a:noFill/>
              </a:ln>
              <a:effectLst/>
            </c:spPr>
            <c:extLst>
              <c:ext xmlns:c16="http://schemas.microsoft.com/office/drawing/2014/chart" uri="{C3380CC4-5D6E-409C-BE32-E72D297353CC}">
                <c16:uniqueId val="{00000017-CC52-4499-9A43-2BAB6EB39C79}"/>
              </c:ext>
            </c:extLst>
          </c:dPt>
          <c:dPt>
            <c:idx val="24"/>
            <c:invertIfNegative val="0"/>
            <c:bubble3D val="0"/>
            <c:spPr>
              <a:solidFill>
                <a:schemeClr val="bg1">
                  <a:lumMod val="85000"/>
                </a:schemeClr>
              </a:solidFill>
              <a:ln>
                <a:noFill/>
              </a:ln>
              <a:effectLst/>
            </c:spPr>
            <c:extLst>
              <c:ext xmlns:c16="http://schemas.microsoft.com/office/drawing/2014/chart" uri="{C3380CC4-5D6E-409C-BE32-E72D297353CC}">
                <c16:uniqueId val="{00000019-CC52-4499-9A43-2BAB6EB39C79}"/>
              </c:ext>
            </c:extLst>
          </c:dPt>
          <c:dPt>
            <c:idx val="25"/>
            <c:invertIfNegative val="0"/>
            <c:bubble3D val="0"/>
            <c:spPr>
              <a:solidFill>
                <a:schemeClr val="bg1">
                  <a:lumMod val="85000"/>
                </a:schemeClr>
              </a:solidFill>
              <a:ln>
                <a:noFill/>
              </a:ln>
              <a:effectLst/>
            </c:spPr>
            <c:extLst>
              <c:ext xmlns:c16="http://schemas.microsoft.com/office/drawing/2014/chart" uri="{C3380CC4-5D6E-409C-BE32-E72D297353CC}">
                <c16:uniqueId val="{0000001B-CC52-4499-9A43-2BAB6EB39C79}"/>
              </c:ext>
            </c:extLst>
          </c:dPt>
          <c:dLbls>
            <c:spPr>
              <a:noFill/>
              <a:ln>
                <a:noFill/>
              </a:ln>
              <a:effectLst/>
            </c:spPr>
            <c:txPr>
              <a:bodyPr rot="0" spcFirstLastPara="1" vertOverflow="ellipsis" vert="horz" wrap="square" anchor="ctr" anchorCtr="0"/>
              <a:lstStyle/>
              <a:p>
                <a:pPr algn="ctr">
                  <a:defRPr lang="en-US"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Direct Seguros (SGC)</c:v>
                </c:pt>
                <c:pt idx="1">
                  <c:v>H&amp;M (M)</c:v>
                </c:pt>
                <c:pt idx="2">
                  <c:v>Catalana Occidente hogar (SGH)</c:v>
                </c:pt>
                <c:pt idx="3">
                  <c:v>Liberty Seguros auto (SGC)</c:v>
                </c:pt>
                <c:pt idx="4">
                  <c:v>Cepsa (ES)</c:v>
                </c:pt>
                <c:pt idx="5">
                  <c:v>McDonald's (RT)</c:v>
                </c:pt>
                <c:pt idx="6">
                  <c:v>Liberty Seguros hogar (SGH)</c:v>
                </c:pt>
                <c:pt idx="7">
                  <c:v>Fnac (ET)</c:v>
                </c:pt>
                <c:pt idx="8">
                  <c:v>Caprabo (S)</c:v>
                </c:pt>
                <c:pt idx="9">
                  <c:v>Orange (CT)</c:v>
                </c:pt>
                <c:pt idx="10">
                  <c:v>Línea Directa (SGC)</c:v>
                </c:pt>
                <c:pt idx="11">
                  <c:v>RENFE (AV)</c:v>
                </c:pt>
                <c:pt idx="12">
                  <c:v>Asisa (SGS)</c:v>
                </c:pt>
                <c:pt idx="13">
                  <c:v>Pull&amp;Bear (M)</c:v>
                </c:pt>
                <c:pt idx="14">
                  <c:v>Santalucía hogar (SGH)</c:v>
                </c:pt>
                <c:pt idx="15">
                  <c:v>Stradivarius (M)</c:v>
                </c:pt>
                <c:pt idx="16">
                  <c:v>H10 (H)</c:v>
                </c:pt>
                <c:pt idx="17">
                  <c:v>Mango (M)</c:v>
                </c:pt>
                <c:pt idx="18">
                  <c:v>Repsol (ES)</c:v>
                </c:pt>
                <c:pt idx="19">
                  <c:v>Aliexpress (ON)</c:v>
                </c:pt>
                <c:pt idx="20">
                  <c:v>Sephora (CP)</c:v>
                </c:pt>
                <c:pt idx="21">
                  <c:v>AXA auto (SGC)</c:v>
                </c:pt>
                <c:pt idx="22">
                  <c:v>Just Eat (ON)</c:v>
                </c:pt>
                <c:pt idx="23">
                  <c:v>Evo Banco (EF)</c:v>
                </c:pt>
                <c:pt idx="24">
                  <c:v>Ginos (RT)</c:v>
                </c:pt>
                <c:pt idx="25">
                  <c:v>VIPs (RT)</c:v>
                </c:pt>
                <c:pt idx="26">
                  <c:v>Zara (M)</c:v>
                </c:pt>
                <c:pt idx="27">
                  <c:v>DKV (SGS)</c:v>
                </c:pt>
                <c:pt idx="28">
                  <c:v>Alsa (AV)</c:v>
                </c:pt>
                <c:pt idx="29">
                  <c:v>Riu (H)</c:v>
                </c:pt>
              </c:strCache>
            </c:strRef>
          </c:cat>
          <c:val>
            <c:numRef>
              <c:f>Hoja1!$B$2:$B$31</c:f>
              <c:numCache>
                <c:formatCode>0.00</c:formatCode>
                <c:ptCount val="30"/>
                <c:pt idx="0">
                  <c:v>-12.962962963000003</c:v>
                </c:pt>
                <c:pt idx="1">
                  <c:v>-12.9139072848</c:v>
                </c:pt>
                <c:pt idx="2">
                  <c:v>-12.844036697300002</c:v>
                </c:pt>
                <c:pt idx="3">
                  <c:v>-12.8</c:v>
                </c:pt>
                <c:pt idx="4">
                  <c:v>-12.459016393399999</c:v>
                </c:pt>
                <c:pt idx="5">
                  <c:v>-12.179487179500004</c:v>
                </c:pt>
                <c:pt idx="6">
                  <c:v>-11.904761904799997</c:v>
                </c:pt>
                <c:pt idx="7">
                  <c:v>-11.666666666600001</c:v>
                </c:pt>
                <c:pt idx="8">
                  <c:v>-11.607142857100001</c:v>
                </c:pt>
                <c:pt idx="9">
                  <c:v>-11.524163568700001</c:v>
                </c:pt>
                <c:pt idx="10">
                  <c:v>-11.191335740099998</c:v>
                </c:pt>
                <c:pt idx="11">
                  <c:v>-11.029411764699997</c:v>
                </c:pt>
                <c:pt idx="12">
                  <c:v>-10.828025477699995</c:v>
                </c:pt>
                <c:pt idx="13">
                  <c:v>-10.545454545399998</c:v>
                </c:pt>
                <c:pt idx="14">
                  <c:v>-10.126582278499999</c:v>
                </c:pt>
                <c:pt idx="15">
                  <c:v>-9.7744360901999983</c:v>
                </c:pt>
                <c:pt idx="16">
                  <c:v>-9.6774193548000014</c:v>
                </c:pt>
                <c:pt idx="17">
                  <c:v>-9.386281588500001</c:v>
                </c:pt>
                <c:pt idx="18">
                  <c:v>-9.3220338982999991</c:v>
                </c:pt>
                <c:pt idx="19">
                  <c:v>-8.6956521740000028</c:v>
                </c:pt>
                <c:pt idx="20">
                  <c:v>-8.3769633508000005</c:v>
                </c:pt>
                <c:pt idx="21">
                  <c:v>-8.333333333299997</c:v>
                </c:pt>
                <c:pt idx="22">
                  <c:v>-7.6923076923000018</c:v>
                </c:pt>
                <c:pt idx="23">
                  <c:v>-7.2916666665999976</c:v>
                </c:pt>
                <c:pt idx="24">
                  <c:v>-7.1428571428000041</c:v>
                </c:pt>
                <c:pt idx="25">
                  <c:v>-6.6985645932999986</c:v>
                </c:pt>
                <c:pt idx="26">
                  <c:v>-6.6037735849000008</c:v>
                </c:pt>
                <c:pt idx="27">
                  <c:v>-6.5573770491000012</c:v>
                </c:pt>
                <c:pt idx="28">
                  <c:v>-6.0810810811000025</c:v>
                </c:pt>
                <c:pt idx="29">
                  <c:v>-5.6338028169000012</c:v>
                </c:pt>
              </c:numCache>
            </c:numRef>
          </c:val>
          <c:extLst>
            <c:ext xmlns:c16="http://schemas.microsoft.com/office/drawing/2014/chart" uri="{C3380CC4-5D6E-409C-BE32-E72D297353CC}">
              <c16:uniqueId val="{0000001C-CC52-4499-9A43-2BAB6EB39C79}"/>
            </c:ext>
          </c:extLst>
        </c:ser>
        <c:dLbls>
          <c:dLblPos val="inBase"/>
          <c:showLegendKey val="0"/>
          <c:showVal val="1"/>
          <c:showCatName val="0"/>
          <c:showSerName val="0"/>
          <c:showPercent val="0"/>
          <c:showBubbleSize val="0"/>
        </c:dLbls>
        <c:gapWidth val="80"/>
        <c:axId val="539205944"/>
        <c:axId val="539202416"/>
      </c:barChart>
      <c:catAx>
        <c:axId val="539205944"/>
        <c:scaling>
          <c:orientation val="minMax"/>
        </c:scaling>
        <c:delete val="0"/>
        <c:axPos val="l"/>
        <c:numFmt formatCode="General" sourceLinked="1"/>
        <c:majorTickMark val="out"/>
        <c:minorTickMark val="none"/>
        <c:tickLblPos val="low"/>
        <c:spPr>
          <a:noFill/>
          <a:ln w="9525" cap="flat" cmpd="sng" algn="ctr">
            <a:noFill/>
            <a:round/>
          </a:ln>
          <a:effectLst/>
        </c:spPr>
        <c:txPr>
          <a:bodyPr rot="0" spcFirstLastPara="1" vertOverflow="ellipsis" wrap="square" anchor="ctr" anchorCtr="1"/>
          <a:lstStyle/>
          <a:p>
            <a:pPr>
              <a:defRPr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539202416"/>
        <c:crosses val="autoZero"/>
        <c:auto val="1"/>
        <c:lblAlgn val="ctr"/>
        <c:lblOffset val="100"/>
        <c:noMultiLvlLbl val="0"/>
      </c:catAx>
      <c:valAx>
        <c:axId val="539202416"/>
        <c:scaling>
          <c:orientation val="minMax"/>
        </c:scaling>
        <c:delete val="1"/>
        <c:axPos val="b"/>
        <c:numFmt formatCode="0.00" sourceLinked="1"/>
        <c:majorTickMark val="out"/>
        <c:minorTickMark val="none"/>
        <c:tickLblPos val="nextTo"/>
        <c:crossAx val="53920594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Montserrat" panose="00000500000000000000" pitchFamily="2"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739673166754068"/>
          <c:y val="0.12117286425359108"/>
          <c:w val="0.6387025490083148"/>
          <c:h val="0.72384537930138915"/>
        </c:manualLayout>
      </c:layout>
      <c:doughnutChart>
        <c:varyColors val="1"/>
        <c:ser>
          <c:idx val="0"/>
          <c:order val="0"/>
          <c:spPr>
            <a:solidFill>
              <a:srgbClr val="D9D9D9"/>
            </a:solidFill>
          </c:spPr>
          <c:dPt>
            <c:idx val="0"/>
            <c:bubble3D val="0"/>
            <c:spPr>
              <a:solidFill>
                <a:srgbClr val="D9D9D9"/>
              </a:solidFill>
              <a:ln>
                <a:noFill/>
              </a:ln>
              <a:effectLst/>
            </c:spPr>
            <c:extLst>
              <c:ext xmlns:c16="http://schemas.microsoft.com/office/drawing/2014/chart" uri="{C3380CC4-5D6E-409C-BE32-E72D297353CC}">
                <c16:uniqueId val="{00000001-6D43-4964-A744-6491613C2B81}"/>
              </c:ext>
            </c:extLst>
          </c:dPt>
          <c:dPt>
            <c:idx val="1"/>
            <c:bubble3D val="0"/>
            <c:spPr>
              <a:solidFill>
                <a:srgbClr val="D9D9D9"/>
              </a:solidFill>
              <a:ln>
                <a:noFill/>
              </a:ln>
              <a:effectLst/>
            </c:spPr>
            <c:extLst>
              <c:ext xmlns:c16="http://schemas.microsoft.com/office/drawing/2014/chart" uri="{C3380CC4-5D6E-409C-BE32-E72D297353CC}">
                <c16:uniqueId val="{00000003-6D43-4964-A744-6491613C2B81}"/>
              </c:ext>
            </c:extLst>
          </c:dPt>
          <c:dPt>
            <c:idx val="2"/>
            <c:bubble3D val="0"/>
            <c:spPr>
              <a:solidFill>
                <a:schemeClr val="bg1">
                  <a:lumMod val="50000"/>
                </a:schemeClr>
              </a:solidFill>
              <a:ln>
                <a:noFill/>
              </a:ln>
              <a:effectLst/>
            </c:spPr>
            <c:extLst>
              <c:ext xmlns:c16="http://schemas.microsoft.com/office/drawing/2014/chart" uri="{C3380CC4-5D6E-409C-BE32-E72D297353CC}">
                <c16:uniqueId val="{00000005-6D43-4964-A744-6491613C2B81}"/>
              </c:ext>
            </c:extLst>
          </c:dPt>
          <c:dPt>
            <c:idx val="3"/>
            <c:bubble3D val="0"/>
            <c:spPr>
              <a:solidFill>
                <a:srgbClr val="AB182D"/>
              </a:solidFill>
              <a:ln>
                <a:noFill/>
              </a:ln>
              <a:effectLst/>
            </c:spPr>
            <c:extLst>
              <c:ext xmlns:c16="http://schemas.microsoft.com/office/drawing/2014/chart" uri="{C3380CC4-5D6E-409C-BE32-E72D297353CC}">
                <c16:uniqueId val="{00000007-6D43-4964-A744-6491613C2B81}"/>
              </c:ext>
            </c:extLst>
          </c:dPt>
          <c:dPt>
            <c:idx val="4"/>
            <c:bubble3D val="0"/>
            <c:spPr>
              <a:solidFill>
                <a:schemeClr val="bg1">
                  <a:lumMod val="50000"/>
                </a:schemeClr>
              </a:solidFill>
              <a:ln>
                <a:noFill/>
              </a:ln>
              <a:effectLst/>
            </c:spPr>
            <c:extLst>
              <c:ext xmlns:c16="http://schemas.microsoft.com/office/drawing/2014/chart" uri="{C3380CC4-5D6E-409C-BE32-E72D297353CC}">
                <c16:uniqueId val="{00000009-6D43-4964-A744-6491613C2B81}"/>
              </c:ext>
            </c:extLst>
          </c:dPt>
          <c:dPt>
            <c:idx val="5"/>
            <c:bubble3D val="0"/>
            <c:spPr>
              <a:solidFill>
                <a:srgbClr val="D9D9D9"/>
              </a:solidFill>
              <a:ln>
                <a:noFill/>
              </a:ln>
              <a:effectLst/>
            </c:spPr>
            <c:extLst>
              <c:ext xmlns:c16="http://schemas.microsoft.com/office/drawing/2014/chart" uri="{C3380CC4-5D6E-409C-BE32-E72D297353CC}">
                <c16:uniqueId val="{0000000B-6D43-4964-A744-6491613C2B81}"/>
              </c:ext>
            </c:extLst>
          </c:dPt>
          <c:dPt>
            <c:idx val="6"/>
            <c:bubble3D val="0"/>
            <c:spPr>
              <a:solidFill>
                <a:srgbClr val="D9D9D9"/>
              </a:solidFill>
              <a:ln>
                <a:noFill/>
              </a:ln>
              <a:effectLst/>
            </c:spPr>
            <c:extLst>
              <c:ext xmlns:c16="http://schemas.microsoft.com/office/drawing/2014/chart" uri="{C3380CC4-5D6E-409C-BE32-E72D297353CC}">
                <c16:uniqueId val="{0000000D-6D43-4964-A744-6491613C2B81}"/>
              </c:ext>
            </c:extLst>
          </c:dPt>
          <c:dPt>
            <c:idx val="7"/>
            <c:bubble3D val="0"/>
            <c:spPr>
              <a:solidFill>
                <a:srgbClr val="D9D9D9"/>
              </a:solidFill>
              <a:ln>
                <a:noFill/>
              </a:ln>
              <a:effectLst/>
            </c:spPr>
            <c:extLst>
              <c:ext xmlns:c16="http://schemas.microsoft.com/office/drawing/2014/chart" uri="{C3380CC4-5D6E-409C-BE32-E72D297353CC}">
                <c16:uniqueId val="{0000000F-6D43-4964-A744-6491613C2B81}"/>
              </c:ext>
            </c:extLst>
          </c:dPt>
          <c:dPt>
            <c:idx val="8"/>
            <c:bubble3D val="0"/>
            <c:spPr>
              <a:solidFill>
                <a:srgbClr val="D9D9D9"/>
              </a:solidFill>
              <a:ln>
                <a:noFill/>
              </a:ln>
              <a:effectLst/>
            </c:spPr>
            <c:extLst>
              <c:ext xmlns:c16="http://schemas.microsoft.com/office/drawing/2014/chart" uri="{C3380CC4-5D6E-409C-BE32-E72D297353CC}">
                <c16:uniqueId val="{00000011-6D43-4964-A744-6491613C2B81}"/>
              </c:ext>
            </c:extLst>
          </c:dPt>
          <c:dPt>
            <c:idx val="9"/>
            <c:bubble3D val="0"/>
            <c:spPr>
              <a:solidFill>
                <a:srgbClr val="D9D9D9"/>
              </a:solidFill>
              <a:ln>
                <a:noFill/>
              </a:ln>
              <a:effectLst/>
            </c:spPr>
            <c:extLst>
              <c:ext xmlns:c16="http://schemas.microsoft.com/office/drawing/2014/chart" uri="{C3380CC4-5D6E-409C-BE32-E72D297353CC}">
                <c16:uniqueId val="{00000013-6D43-4964-A744-6491613C2B81}"/>
              </c:ext>
            </c:extLst>
          </c:dPt>
          <c:dPt>
            <c:idx val="10"/>
            <c:bubble3D val="0"/>
            <c:spPr>
              <a:solidFill>
                <a:srgbClr val="D9D9D9"/>
              </a:solidFill>
              <a:ln>
                <a:noFill/>
              </a:ln>
              <a:effectLst/>
            </c:spPr>
            <c:extLst>
              <c:ext xmlns:c16="http://schemas.microsoft.com/office/drawing/2014/chart" uri="{C3380CC4-5D6E-409C-BE32-E72D297353CC}">
                <c16:uniqueId val="{00000015-6D43-4964-A744-6491613C2B81}"/>
              </c:ext>
            </c:extLst>
          </c:dPt>
          <c:dPt>
            <c:idx val="11"/>
            <c:bubble3D val="0"/>
            <c:spPr>
              <a:solidFill>
                <a:srgbClr val="D9D9D9"/>
              </a:solidFill>
              <a:ln>
                <a:noFill/>
              </a:ln>
              <a:effectLst/>
            </c:spPr>
            <c:extLst>
              <c:ext xmlns:c16="http://schemas.microsoft.com/office/drawing/2014/chart" uri="{C3380CC4-5D6E-409C-BE32-E72D297353CC}">
                <c16:uniqueId val="{00000017-6D43-4964-A744-6491613C2B81}"/>
              </c:ext>
            </c:extLst>
          </c:dPt>
          <c:dPt>
            <c:idx val="12"/>
            <c:bubble3D val="0"/>
            <c:spPr>
              <a:solidFill>
                <a:srgbClr val="D9D9D9"/>
              </a:solidFill>
              <a:ln>
                <a:noFill/>
              </a:ln>
              <a:effectLst/>
            </c:spPr>
            <c:extLst>
              <c:ext xmlns:c16="http://schemas.microsoft.com/office/drawing/2014/chart" uri="{C3380CC4-5D6E-409C-BE32-E72D297353CC}">
                <c16:uniqueId val="{00000019-6D43-4964-A744-6491613C2B81}"/>
              </c:ext>
            </c:extLst>
          </c:dPt>
          <c:dPt>
            <c:idx val="13"/>
            <c:bubble3D val="0"/>
            <c:spPr>
              <a:solidFill>
                <a:srgbClr val="D9D9D9"/>
              </a:solidFill>
              <a:ln>
                <a:noFill/>
              </a:ln>
              <a:effectLst/>
            </c:spPr>
            <c:extLst>
              <c:ext xmlns:c16="http://schemas.microsoft.com/office/drawing/2014/chart" uri="{C3380CC4-5D6E-409C-BE32-E72D297353CC}">
                <c16:uniqueId val="{0000001B-6D43-4964-A744-6491613C2B81}"/>
              </c:ext>
            </c:extLst>
          </c:dPt>
          <c:dPt>
            <c:idx val="14"/>
            <c:bubble3D val="0"/>
            <c:spPr>
              <a:solidFill>
                <a:srgbClr val="D9D9D9"/>
              </a:solidFill>
              <a:ln>
                <a:noFill/>
              </a:ln>
              <a:effectLst/>
            </c:spPr>
            <c:extLst>
              <c:ext xmlns:c16="http://schemas.microsoft.com/office/drawing/2014/chart" uri="{C3380CC4-5D6E-409C-BE32-E72D297353CC}">
                <c16:uniqueId val="{0000001D-6D43-4964-A744-6491613C2B81}"/>
              </c:ext>
            </c:extLst>
          </c:dPt>
          <c:dPt>
            <c:idx val="15"/>
            <c:bubble3D val="0"/>
            <c:spPr>
              <a:solidFill>
                <a:srgbClr val="D9D9D9"/>
              </a:solidFill>
              <a:ln>
                <a:noFill/>
              </a:ln>
              <a:effectLst/>
            </c:spPr>
            <c:extLst>
              <c:ext xmlns:c16="http://schemas.microsoft.com/office/drawing/2014/chart" uri="{C3380CC4-5D6E-409C-BE32-E72D297353CC}">
                <c16:uniqueId val="{0000001F-6D43-4964-A744-6491613C2B81}"/>
              </c:ext>
            </c:extLst>
          </c:dPt>
          <c:dPt>
            <c:idx val="16"/>
            <c:bubble3D val="0"/>
            <c:spPr>
              <a:solidFill>
                <a:srgbClr val="D9D9D9"/>
              </a:solidFill>
              <a:ln>
                <a:noFill/>
              </a:ln>
              <a:effectLst/>
            </c:spPr>
            <c:extLst>
              <c:ext xmlns:c16="http://schemas.microsoft.com/office/drawing/2014/chart" uri="{C3380CC4-5D6E-409C-BE32-E72D297353CC}">
                <c16:uniqueId val="{00000021-6D43-4964-A744-6491613C2B81}"/>
              </c:ext>
            </c:extLst>
          </c:dPt>
          <c:dPt>
            <c:idx val="17"/>
            <c:bubble3D val="0"/>
            <c:spPr>
              <a:solidFill>
                <a:srgbClr val="D9D9D9"/>
              </a:solidFill>
              <a:ln>
                <a:noFill/>
              </a:ln>
              <a:effectLst/>
            </c:spPr>
            <c:extLst>
              <c:ext xmlns:c16="http://schemas.microsoft.com/office/drawing/2014/chart" uri="{C3380CC4-5D6E-409C-BE32-E72D297353CC}">
                <c16:uniqueId val="{00000023-6D43-4964-A744-6491613C2B81}"/>
              </c:ext>
            </c:extLst>
          </c:dPt>
          <c:dPt>
            <c:idx val="18"/>
            <c:bubble3D val="0"/>
            <c:spPr>
              <a:solidFill>
                <a:srgbClr val="D9D9D9"/>
              </a:solidFill>
              <a:ln>
                <a:noFill/>
              </a:ln>
              <a:effectLst/>
            </c:spPr>
            <c:extLst>
              <c:ext xmlns:c16="http://schemas.microsoft.com/office/drawing/2014/chart" uri="{C3380CC4-5D6E-409C-BE32-E72D297353CC}">
                <c16:uniqueId val="{00000025-6D43-4964-A744-6491613C2B81}"/>
              </c:ext>
            </c:extLst>
          </c:dPt>
          <c:dPt>
            <c:idx val="19"/>
            <c:bubble3D val="0"/>
            <c:spPr>
              <a:solidFill>
                <a:srgbClr val="D9D9D9"/>
              </a:solidFill>
              <a:ln>
                <a:noFill/>
              </a:ln>
              <a:effectLst/>
            </c:spPr>
            <c:extLst>
              <c:ext xmlns:c16="http://schemas.microsoft.com/office/drawing/2014/chart" uri="{C3380CC4-5D6E-409C-BE32-E72D297353CC}">
                <c16:uniqueId val="{00000027-6D43-4964-A744-6491613C2B81}"/>
              </c:ext>
            </c:extLst>
          </c:dPt>
          <c:dLbls>
            <c:dLbl>
              <c:idx val="0"/>
              <c:layout>
                <c:manualLayout>
                  <c:x val="0.16463861890383993"/>
                  <c:y val="-0.1144666149251921"/>
                </c:manualLayout>
              </c:layout>
              <c:showLegendKey val="0"/>
              <c:showVal val="1"/>
              <c:showCatName val="1"/>
              <c:showSerName val="0"/>
              <c:showPercent val="0"/>
              <c:showBubbleSize val="0"/>
              <c:extLst>
                <c:ext xmlns:c15="http://schemas.microsoft.com/office/drawing/2012/chart" uri="{CE6537A1-D6FC-4f65-9D91-7224C49458BB}">
                  <c15:layout>
                    <c:manualLayout>
                      <c:w val="0.29624953909002166"/>
                      <c:h val="0.2094136394056848"/>
                    </c:manualLayout>
                  </c15:layout>
                </c:ext>
                <c:ext xmlns:c16="http://schemas.microsoft.com/office/drawing/2014/chart" uri="{C3380CC4-5D6E-409C-BE32-E72D297353CC}">
                  <c16:uniqueId val="{00000001-6D43-4964-A744-6491613C2B81}"/>
                </c:ext>
              </c:extLst>
            </c:dLbl>
            <c:dLbl>
              <c:idx val="1"/>
              <c:layout>
                <c:manualLayout>
                  <c:x val="0.21484693521838899"/>
                  <c:y val="-1.889490193895958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D43-4964-A744-6491613C2B81}"/>
                </c:ext>
              </c:extLst>
            </c:dLbl>
            <c:dLbl>
              <c:idx val="2"/>
              <c:layout>
                <c:manualLayout>
                  <c:x val="0.13802677554319237"/>
                  <c:y val="0.1646967013745193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6D43-4964-A744-6491613C2B81}"/>
                </c:ext>
              </c:extLst>
            </c:dLbl>
            <c:dLbl>
              <c:idx val="3"/>
              <c:layout>
                <c:manualLayout>
                  <c:x val="-0.10163327163103694"/>
                  <c:y val="0.19755011664532188"/>
                </c:manualLayout>
              </c:layout>
              <c:showLegendKey val="0"/>
              <c:showVal val="1"/>
              <c:showCatName val="1"/>
              <c:showSerName val="0"/>
              <c:showPercent val="0"/>
              <c:showBubbleSize val="0"/>
              <c:extLst>
                <c:ext xmlns:c15="http://schemas.microsoft.com/office/drawing/2012/chart" uri="{CE6537A1-D6FC-4f65-9D91-7224C49458BB}">
                  <c15:layout>
                    <c:manualLayout>
                      <c:w val="0.30046945869967034"/>
                      <c:h val="0.19850987627663105"/>
                    </c:manualLayout>
                  </c15:layout>
                </c:ext>
                <c:ext xmlns:c16="http://schemas.microsoft.com/office/drawing/2014/chart" uri="{C3380CC4-5D6E-409C-BE32-E72D297353CC}">
                  <c16:uniqueId val="{00000007-6D43-4964-A744-6491613C2B81}"/>
                </c:ext>
              </c:extLst>
            </c:dLbl>
            <c:dLbl>
              <c:idx val="4"/>
              <c:layout>
                <c:manualLayout>
                  <c:x val="-0.17554667604937069"/>
                  <c:y val="-0.1162564950878961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3242885460176343"/>
                      <c:h val="0.25963950569630123"/>
                    </c:manualLayout>
                  </c15:layout>
                </c:ext>
                <c:ext xmlns:c16="http://schemas.microsoft.com/office/drawing/2014/chart" uri="{C3380CC4-5D6E-409C-BE32-E72D297353CC}">
                  <c16:uniqueId val="{00000009-6D43-4964-A744-6491613C2B81}"/>
                </c:ext>
              </c:extLst>
            </c:dLbl>
            <c:dLbl>
              <c:idx val="5"/>
              <c:layout>
                <c:manualLayout>
                  <c:x val="-0.11724315718700035"/>
                  <c:y val="-0.1736125599733617"/>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31206571608727307"/>
                      <c:h val="0.13853898997974282"/>
                    </c:manualLayout>
                  </c15:layout>
                </c:ext>
                <c:ext xmlns:c16="http://schemas.microsoft.com/office/drawing/2014/chart" uri="{C3380CC4-5D6E-409C-BE32-E72D297353CC}">
                  <c16:uniqueId val="{0000000B-6D43-4964-A744-6491613C2B8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Arial" panose="020B0604020202020204" pitchFamily="34" charset="0"/>
                  </a:defRPr>
                </a:pPr>
                <a:endParaRPr lang="es-E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Hoja1!$A$2:$A$6</c:f>
              <c:strCache>
                <c:ptCount val="5"/>
                <c:pt idx="0">
                  <c:v>De 18 a 24 años</c:v>
                </c:pt>
                <c:pt idx="1">
                  <c:v>De 25 a 34 años</c:v>
                </c:pt>
                <c:pt idx="2">
                  <c:v>De 35 a 44 años</c:v>
                </c:pt>
                <c:pt idx="3">
                  <c:v>De 45 a 54 años</c:v>
                </c:pt>
                <c:pt idx="4">
                  <c:v>De 55 a 65 años</c:v>
                </c:pt>
              </c:strCache>
            </c:strRef>
          </c:cat>
          <c:val>
            <c:numRef>
              <c:f>Hoja1!$B$2:$B$6</c:f>
              <c:numCache>
                <c:formatCode>0.00</c:formatCode>
                <c:ptCount val="5"/>
                <c:pt idx="0">
                  <c:v>11.0076488194</c:v>
                </c:pt>
                <c:pt idx="1">
                  <c:v>17.426005986</c:v>
                </c:pt>
                <c:pt idx="2">
                  <c:v>22.9797140007</c:v>
                </c:pt>
                <c:pt idx="3">
                  <c:v>25.340871300300002</c:v>
                </c:pt>
                <c:pt idx="4">
                  <c:v>23.245759893599999</c:v>
                </c:pt>
              </c:numCache>
            </c:numRef>
          </c:val>
          <c:extLst>
            <c:ext xmlns:c16="http://schemas.microsoft.com/office/drawing/2014/chart" uri="{C3380CC4-5D6E-409C-BE32-E72D297353CC}">
              <c16:uniqueId val="{00000028-6D43-4964-A744-6491613C2B81}"/>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84958140661583659"/>
          <c:y val="0.12730437358811983"/>
          <c:w val="0.10480574164596644"/>
          <c:h val="0.84166823344414721"/>
        </c:manualLayout>
      </c:layout>
      <c:barChart>
        <c:barDir val="bar"/>
        <c:grouping val="clustered"/>
        <c:varyColors val="0"/>
        <c:ser>
          <c:idx val="0"/>
          <c:order val="0"/>
          <c:tx>
            <c:strRef>
              <c:f>Hoja1!$B$1</c:f>
              <c:strCache>
                <c:ptCount val="1"/>
                <c:pt idx="0">
                  <c:v>Columna2</c:v>
                </c:pt>
              </c:strCache>
            </c:strRef>
          </c:tx>
          <c:spPr>
            <a:solidFill>
              <a:schemeClr val="bg1">
                <a:lumMod val="85000"/>
              </a:schemeClr>
            </a:solidFill>
            <a:ln>
              <a:noFill/>
            </a:ln>
            <a:effectLst/>
          </c:spPr>
          <c:invertIfNegative val="0"/>
          <c:dPt>
            <c:idx val="0"/>
            <c:invertIfNegative val="0"/>
            <c:bubble3D val="0"/>
            <c:spPr>
              <a:solidFill>
                <a:schemeClr val="bg1">
                  <a:lumMod val="85000"/>
                </a:schemeClr>
              </a:solidFill>
              <a:ln>
                <a:noFill/>
              </a:ln>
              <a:effectLst/>
            </c:spPr>
            <c:extLst>
              <c:ext xmlns:c16="http://schemas.microsoft.com/office/drawing/2014/chart" uri="{C3380CC4-5D6E-409C-BE32-E72D297353CC}">
                <c16:uniqueId val="{00000001-22D1-441F-AB15-AF2D7A161875}"/>
              </c:ext>
            </c:extLst>
          </c:dPt>
          <c:dPt>
            <c:idx val="1"/>
            <c:invertIfNegative val="0"/>
            <c:bubble3D val="0"/>
            <c:spPr>
              <a:solidFill>
                <a:schemeClr val="bg1">
                  <a:lumMod val="85000"/>
                </a:schemeClr>
              </a:solidFill>
              <a:ln>
                <a:noFill/>
              </a:ln>
              <a:effectLst/>
            </c:spPr>
            <c:extLst>
              <c:ext xmlns:c16="http://schemas.microsoft.com/office/drawing/2014/chart" uri="{C3380CC4-5D6E-409C-BE32-E72D297353CC}">
                <c16:uniqueId val="{00000003-22D1-441F-AB15-AF2D7A161875}"/>
              </c:ext>
            </c:extLst>
          </c:dPt>
          <c:dPt>
            <c:idx val="2"/>
            <c:invertIfNegative val="0"/>
            <c:bubble3D val="0"/>
            <c:spPr>
              <a:solidFill>
                <a:schemeClr val="bg1">
                  <a:lumMod val="85000"/>
                </a:schemeClr>
              </a:solidFill>
              <a:ln>
                <a:noFill/>
              </a:ln>
              <a:effectLst/>
            </c:spPr>
            <c:extLst>
              <c:ext xmlns:c16="http://schemas.microsoft.com/office/drawing/2014/chart" uri="{C3380CC4-5D6E-409C-BE32-E72D297353CC}">
                <c16:uniqueId val="{00000005-22D1-441F-AB15-AF2D7A161875}"/>
              </c:ext>
            </c:extLst>
          </c:dPt>
          <c:dPt>
            <c:idx val="3"/>
            <c:invertIfNegative val="0"/>
            <c:bubble3D val="0"/>
            <c:spPr>
              <a:solidFill>
                <a:schemeClr val="bg1">
                  <a:lumMod val="85000"/>
                </a:schemeClr>
              </a:solidFill>
              <a:ln>
                <a:noFill/>
              </a:ln>
              <a:effectLst/>
            </c:spPr>
            <c:extLst>
              <c:ext xmlns:c16="http://schemas.microsoft.com/office/drawing/2014/chart" uri="{C3380CC4-5D6E-409C-BE32-E72D297353CC}">
                <c16:uniqueId val="{00000007-22D1-441F-AB15-AF2D7A161875}"/>
              </c:ext>
            </c:extLst>
          </c:dPt>
          <c:dPt>
            <c:idx val="4"/>
            <c:invertIfNegative val="0"/>
            <c:bubble3D val="0"/>
            <c:spPr>
              <a:solidFill>
                <a:schemeClr val="bg1">
                  <a:lumMod val="85000"/>
                </a:schemeClr>
              </a:solidFill>
              <a:ln>
                <a:noFill/>
              </a:ln>
              <a:effectLst/>
            </c:spPr>
            <c:extLst>
              <c:ext xmlns:c16="http://schemas.microsoft.com/office/drawing/2014/chart" uri="{C3380CC4-5D6E-409C-BE32-E72D297353CC}">
                <c16:uniqueId val="{00000009-22D1-441F-AB15-AF2D7A161875}"/>
              </c:ext>
            </c:extLst>
          </c:dPt>
          <c:dPt>
            <c:idx val="5"/>
            <c:invertIfNegative val="0"/>
            <c:bubble3D val="0"/>
            <c:spPr>
              <a:solidFill>
                <a:schemeClr val="bg1">
                  <a:lumMod val="85000"/>
                </a:schemeClr>
              </a:solidFill>
              <a:ln>
                <a:noFill/>
              </a:ln>
              <a:effectLst/>
            </c:spPr>
            <c:extLst>
              <c:ext xmlns:c16="http://schemas.microsoft.com/office/drawing/2014/chart" uri="{C3380CC4-5D6E-409C-BE32-E72D297353CC}">
                <c16:uniqueId val="{0000000B-22D1-441F-AB15-AF2D7A161875}"/>
              </c:ext>
            </c:extLst>
          </c:dPt>
          <c:dPt>
            <c:idx val="6"/>
            <c:invertIfNegative val="0"/>
            <c:bubble3D val="0"/>
            <c:spPr>
              <a:solidFill>
                <a:schemeClr val="bg1">
                  <a:lumMod val="85000"/>
                </a:schemeClr>
              </a:solidFill>
              <a:ln>
                <a:noFill/>
              </a:ln>
              <a:effectLst/>
            </c:spPr>
            <c:extLst>
              <c:ext xmlns:c16="http://schemas.microsoft.com/office/drawing/2014/chart" uri="{C3380CC4-5D6E-409C-BE32-E72D297353CC}">
                <c16:uniqueId val="{0000000D-22D1-441F-AB15-AF2D7A161875}"/>
              </c:ext>
            </c:extLst>
          </c:dPt>
          <c:dPt>
            <c:idx val="7"/>
            <c:invertIfNegative val="0"/>
            <c:bubble3D val="0"/>
            <c:extLst>
              <c:ext xmlns:c16="http://schemas.microsoft.com/office/drawing/2014/chart" uri="{C3380CC4-5D6E-409C-BE32-E72D297353CC}">
                <c16:uniqueId val="{0000000E-22D1-441F-AB15-AF2D7A161875}"/>
              </c:ext>
            </c:extLst>
          </c:dPt>
          <c:dPt>
            <c:idx val="8"/>
            <c:invertIfNegative val="0"/>
            <c:bubble3D val="0"/>
            <c:extLst>
              <c:ext xmlns:c16="http://schemas.microsoft.com/office/drawing/2014/chart" uri="{C3380CC4-5D6E-409C-BE32-E72D297353CC}">
                <c16:uniqueId val="{0000000F-22D1-441F-AB15-AF2D7A161875}"/>
              </c:ext>
            </c:extLst>
          </c:dPt>
          <c:dPt>
            <c:idx val="9"/>
            <c:invertIfNegative val="0"/>
            <c:bubble3D val="0"/>
            <c:spPr>
              <a:solidFill>
                <a:schemeClr val="bg1">
                  <a:lumMod val="85000"/>
                </a:schemeClr>
              </a:solidFill>
              <a:ln>
                <a:noFill/>
              </a:ln>
              <a:effectLst/>
            </c:spPr>
            <c:extLst>
              <c:ext xmlns:c16="http://schemas.microsoft.com/office/drawing/2014/chart" uri="{C3380CC4-5D6E-409C-BE32-E72D297353CC}">
                <c16:uniqueId val="{00000011-22D1-441F-AB15-AF2D7A161875}"/>
              </c:ext>
            </c:extLst>
          </c:dPt>
          <c:dPt>
            <c:idx val="13"/>
            <c:invertIfNegative val="0"/>
            <c:bubble3D val="0"/>
            <c:spPr>
              <a:solidFill>
                <a:schemeClr val="bg1">
                  <a:lumMod val="85000"/>
                </a:schemeClr>
              </a:solidFill>
              <a:ln>
                <a:noFill/>
              </a:ln>
              <a:effectLst/>
            </c:spPr>
            <c:extLst>
              <c:ext xmlns:c16="http://schemas.microsoft.com/office/drawing/2014/chart" uri="{C3380CC4-5D6E-409C-BE32-E72D297353CC}">
                <c16:uniqueId val="{00000013-22D1-441F-AB15-AF2D7A161875}"/>
              </c:ext>
            </c:extLst>
          </c:dPt>
          <c:dPt>
            <c:idx val="14"/>
            <c:invertIfNegative val="0"/>
            <c:bubble3D val="0"/>
            <c:spPr>
              <a:solidFill>
                <a:schemeClr val="bg1">
                  <a:lumMod val="85000"/>
                </a:schemeClr>
              </a:solidFill>
              <a:ln>
                <a:noFill/>
              </a:ln>
              <a:effectLst/>
            </c:spPr>
            <c:extLst>
              <c:ext xmlns:c16="http://schemas.microsoft.com/office/drawing/2014/chart" uri="{C3380CC4-5D6E-409C-BE32-E72D297353CC}">
                <c16:uniqueId val="{00000015-22D1-441F-AB15-AF2D7A161875}"/>
              </c:ext>
            </c:extLst>
          </c:dPt>
          <c:dPt>
            <c:idx val="15"/>
            <c:invertIfNegative val="0"/>
            <c:bubble3D val="0"/>
            <c:spPr>
              <a:solidFill>
                <a:schemeClr val="bg1">
                  <a:lumMod val="85000"/>
                </a:schemeClr>
              </a:solidFill>
              <a:ln>
                <a:noFill/>
              </a:ln>
              <a:effectLst/>
            </c:spPr>
            <c:extLst>
              <c:ext xmlns:c16="http://schemas.microsoft.com/office/drawing/2014/chart" uri="{C3380CC4-5D6E-409C-BE32-E72D297353CC}">
                <c16:uniqueId val="{00000017-22D1-441F-AB15-AF2D7A161875}"/>
              </c:ext>
            </c:extLst>
          </c:dPt>
          <c:dPt>
            <c:idx val="24"/>
            <c:invertIfNegative val="0"/>
            <c:bubble3D val="0"/>
            <c:spPr>
              <a:solidFill>
                <a:schemeClr val="bg1">
                  <a:lumMod val="85000"/>
                </a:schemeClr>
              </a:solidFill>
              <a:ln>
                <a:noFill/>
              </a:ln>
              <a:effectLst/>
            </c:spPr>
            <c:extLst>
              <c:ext xmlns:c16="http://schemas.microsoft.com/office/drawing/2014/chart" uri="{C3380CC4-5D6E-409C-BE32-E72D297353CC}">
                <c16:uniqueId val="{00000019-22D1-441F-AB15-AF2D7A161875}"/>
              </c:ext>
            </c:extLst>
          </c:dPt>
          <c:dPt>
            <c:idx val="25"/>
            <c:invertIfNegative val="0"/>
            <c:bubble3D val="0"/>
            <c:spPr>
              <a:solidFill>
                <a:schemeClr val="bg1">
                  <a:lumMod val="85000"/>
                </a:schemeClr>
              </a:solidFill>
              <a:ln>
                <a:noFill/>
              </a:ln>
              <a:effectLst/>
            </c:spPr>
            <c:extLst>
              <c:ext xmlns:c16="http://schemas.microsoft.com/office/drawing/2014/chart" uri="{C3380CC4-5D6E-409C-BE32-E72D297353CC}">
                <c16:uniqueId val="{0000001B-22D1-441F-AB15-AF2D7A161875}"/>
              </c:ext>
            </c:extLst>
          </c:dPt>
          <c:dLbls>
            <c:spPr>
              <a:noFill/>
              <a:ln>
                <a:noFill/>
              </a:ln>
              <a:effectLst/>
            </c:spPr>
            <c:txPr>
              <a:bodyPr rot="0" spcFirstLastPara="1" vertOverflow="ellipsis" vert="horz" wrap="square" anchor="ctr" anchorCtr="1"/>
              <a:lstStyle/>
              <a:p>
                <a:pPr algn="ctr">
                  <a:defRPr lang="en-US"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Adeslas (SGS)</c:v>
                </c:pt>
                <c:pt idx="1">
                  <c:v>Asos (ON)</c:v>
                </c:pt>
                <c:pt idx="2">
                  <c:v>Ahorramás (S)</c:v>
                </c:pt>
                <c:pt idx="3">
                  <c:v>100 Montaditos (RT)</c:v>
                </c:pt>
                <c:pt idx="4">
                  <c:v>Allianz auto (SGC)</c:v>
                </c:pt>
                <c:pt idx="5">
                  <c:v>Rodilla (RT)</c:v>
                </c:pt>
                <c:pt idx="6">
                  <c:v>Carrefour (S)</c:v>
                </c:pt>
                <c:pt idx="7">
                  <c:v>Bankinter (EF)</c:v>
                </c:pt>
                <c:pt idx="8">
                  <c:v>Carrefour viajes (AV)</c:v>
                </c:pt>
                <c:pt idx="9">
                  <c:v>Telepizza (RT)</c:v>
                </c:pt>
                <c:pt idx="10">
                  <c:v>Movistar (CT)</c:v>
                </c:pt>
                <c:pt idx="11">
                  <c:v>Primark (M)</c:v>
                </c:pt>
                <c:pt idx="12">
                  <c:v>Mapfre Salud (SGS)</c:v>
                </c:pt>
                <c:pt idx="13">
                  <c:v>Mutua Madrileña hogar (SGH)</c:v>
                </c:pt>
                <c:pt idx="14">
                  <c:v>Cortefiel (M)</c:v>
                </c:pt>
                <c:pt idx="15">
                  <c:v>Air Europa (AV)</c:v>
                </c:pt>
                <c:pt idx="16">
                  <c:v>Eroski (S)</c:v>
                </c:pt>
                <c:pt idx="17">
                  <c:v>Barceló (H)</c:v>
                </c:pt>
                <c:pt idx="18">
                  <c:v>Catalana Occidente auto (SGC)</c:v>
                </c:pt>
                <c:pt idx="19">
                  <c:v>Yoigo (CT)</c:v>
                </c:pt>
                <c:pt idx="20">
                  <c:v>Supercor/Hipercor (S)</c:v>
                </c:pt>
                <c:pt idx="21">
                  <c:v>Marriott (H)</c:v>
                </c:pt>
                <c:pt idx="22">
                  <c:v>Hilton (H)</c:v>
                </c:pt>
                <c:pt idx="23">
                  <c:v>KFC (RT)</c:v>
                </c:pt>
                <c:pt idx="24">
                  <c:v>Sanitas (SGS)</c:v>
                </c:pt>
                <c:pt idx="25">
                  <c:v>Alcampo (S)</c:v>
                </c:pt>
                <c:pt idx="26">
                  <c:v>Mapfre hogar</c:v>
                </c:pt>
                <c:pt idx="27">
                  <c:v>Starbucks (RT)</c:v>
                </c:pt>
                <c:pt idx="28">
                  <c:v>Consum (S)</c:v>
                </c:pt>
                <c:pt idx="29">
                  <c:v>Jazztel (CT)</c:v>
                </c:pt>
              </c:strCache>
            </c:strRef>
          </c:cat>
          <c:val>
            <c:numRef>
              <c:f>Hoja1!$B$2:$B$31</c:f>
              <c:numCache>
                <c:formatCode>0.00</c:formatCode>
                <c:ptCount val="30"/>
                <c:pt idx="0">
                  <c:v>-5.333333333299997</c:v>
                </c:pt>
                <c:pt idx="1">
                  <c:v>-4.9180327869000031</c:v>
                </c:pt>
                <c:pt idx="2">
                  <c:v>-4.891304347800002</c:v>
                </c:pt>
                <c:pt idx="3">
                  <c:v>-4.5936395758999993</c:v>
                </c:pt>
                <c:pt idx="4">
                  <c:v>-4.4334975368999991</c:v>
                </c:pt>
                <c:pt idx="5">
                  <c:v>-4.2553191490000017</c:v>
                </c:pt>
                <c:pt idx="6">
                  <c:v>-3.6414565826</c:v>
                </c:pt>
                <c:pt idx="7">
                  <c:v>-2.9940119760999977</c:v>
                </c:pt>
                <c:pt idx="8">
                  <c:v>-2.9411764706000021</c:v>
                </c:pt>
                <c:pt idx="9">
                  <c:v>-2.8268551236999997</c:v>
                </c:pt>
                <c:pt idx="10">
                  <c:v>-2.622950819699998</c:v>
                </c:pt>
                <c:pt idx="11">
                  <c:v>-2.2222222221999992</c:v>
                </c:pt>
                <c:pt idx="12">
                  <c:v>-2.0134228188000023</c:v>
                </c:pt>
                <c:pt idx="13">
                  <c:v>-1.9867549667999995</c:v>
                </c:pt>
                <c:pt idx="14">
                  <c:v>-1.9417475728000007</c:v>
                </c:pt>
                <c:pt idx="15">
                  <c:v>-1.9047619048000044</c:v>
                </c:pt>
                <c:pt idx="16">
                  <c:v>-1.5151515151000012</c:v>
                </c:pt>
                <c:pt idx="17">
                  <c:v>-1.4492753624000017</c:v>
                </c:pt>
                <c:pt idx="18">
                  <c:v>-1.2195121951000019</c:v>
                </c:pt>
                <c:pt idx="19">
                  <c:v>-1.1560693642000004</c:v>
                </c:pt>
                <c:pt idx="20">
                  <c:v>0</c:v>
                </c:pt>
                <c:pt idx="21">
                  <c:v>0</c:v>
                </c:pt>
                <c:pt idx="22">
                  <c:v>0</c:v>
                </c:pt>
                <c:pt idx="23">
                  <c:v>0.37878787880000075</c:v>
                </c:pt>
                <c:pt idx="24">
                  <c:v>1.0204081633000008</c:v>
                </c:pt>
                <c:pt idx="25">
                  <c:v>1.3559322033000001</c:v>
                </c:pt>
                <c:pt idx="26">
                  <c:v>1.7006802721000014</c:v>
                </c:pt>
                <c:pt idx="27">
                  <c:v>2.8089887641000004</c:v>
                </c:pt>
                <c:pt idx="28">
                  <c:v>2.8169014083999997</c:v>
                </c:pt>
                <c:pt idx="29">
                  <c:v>2.8688524589999993</c:v>
                </c:pt>
              </c:numCache>
            </c:numRef>
          </c:val>
          <c:extLst>
            <c:ext xmlns:c16="http://schemas.microsoft.com/office/drawing/2014/chart" uri="{C3380CC4-5D6E-409C-BE32-E72D297353CC}">
              <c16:uniqueId val="{0000001C-22D1-441F-AB15-AF2D7A161875}"/>
            </c:ext>
          </c:extLst>
        </c:ser>
        <c:dLbls>
          <c:dLblPos val="inBase"/>
          <c:showLegendKey val="0"/>
          <c:showVal val="1"/>
          <c:showCatName val="0"/>
          <c:showSerName val="0"/>
          <c:showPercent val="0"/>
          <c:showBubbleSize val="0"/>
        </c:dLbls>
        <c:gapWidth val="80"/>
        <c:axId val="539205944"/>
        <c:axId val="539202416"/>
      </c:barChart>
      <c:catAx>
        <c:axId val="539205944"/>
        <c:scaling>
          <c:orientation val="minMax"/>
        </c:scaling>
        <c:delete val="0"/>
        <c:axPos val="l"/>
        <c:numFmt formatCode="General" sourceLinked="1"/>
        <c:majorTickMark val="out"/>
        <c:minorTickMark val="none"/>
        <c:tickLblPos val="low"/>
        <c:spPr>
          <a:noFill/>
          <a:ln w="9525" cap="flat" cmpd="sng" algn="ctr">
            <a:noFill/>
            <a:round/>
          </a:ln>
          <a:effectLst/>
        </c:spPr>
        <c:txPr>
          <a:bodyPr rot="0" spcFirstLastPara="1" vertOverflow="ellipsis" wrap="square" anchor="ctr" anchorCtr="1"/>
          <a:lstStyle/>
          <a:p>
            <a:pPr>
              <a:defRPr lang="en-US"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539202416"/>
        <c:crosses val="autoZero"/>
        <c:auto val="1"/>
        <c:lblAlgn val="ctr"/>
        <c:lblOffset val="100"/>
        <c:noMultiLvlLbl val="0"/>
      </c:catAx>
      <c:valAx>
        <c:axId val="539202416"/>
        <c:scaling>
          <c:orientation val="minMax"/>
        </c:scaling>
        <c:delete val="1"/>
        <c:axPos val="b"/>
        <c:numFmt formatCode="0.00" sourceLinked="1"/>
        <c:majorTickMark val="out"/>
        <c:minorTickMark val="none"/>
        <c:tickLblPos val="nextTo"/>
        <c:crossAx val="53920594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lgn="ctr">
        <a:defRPr lang="en-US"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0995583824019548"/>
          <c:y val="0.12730437358811983"/>
          <c:w val="0.18564169953338519"/>
          <c:h val="0.84166823344414721"/>
        </c:manualLayout>
      </c:layout>
      <c:barChart>
        <c:barDir val="bar"/>
        <c:grouping val="clustered"/>
        <c:varyColors val="0"/>
        <c:ser>
          <c:idx val="0"/>
          <c:order val="0"/>
          <c:tx>
            <c:strRef>
              <c:f>Hoja1!$B$1</c:f>
              <c:strCache>
                <c:ptCount val="1"/>
                <c:pt idx="0">
                  <c:v>Columna2</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E514-46C2-ADD0-0E6B602DA28A}"/>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E514-46C2-ADD0-0E6B602DA28A}"/>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E514-46C2-ADD0-0E6B602DA28A}"/>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E514-46C2-ADD0-0E6B602DA28A}"/>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E514-46C2-ADD0-0E6B602DA28A}"/>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E514-46C2-ADD0-0E6B602DA28A}"/>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E514-46C2-ADD0-0E6B602DA28A}"/>
              </c:ext>
            </c:extLst>
          </c:dPt>
          <c:dPt>
            <c:idx val="7"/>
            <c:invertIfNegative val="0"/>
            <c:bubble3D val="0"/>
            <c:extLst>
              <c:ext xmlns:c16="http://schemas.microsoft.com/office/drawing/2014/chart" uri="{C3380CC4-5D6E-409C-BE32-E72D297353CC}">
                <c16:uniqueId val="{0000000E-E514-46C2-ADD0-0E6B602DA28A}"/>
              </c:ext>
            </c:extLst>
          </c:dPt>
          <c:dPt>
            <c:idx val="8"/>
            <c:invertIfNegative val="0"/>
            <c:bubble3D val="0"/>
            <c:extLst>
              <c:ext xmlns:c16="http://schemas.microsoft.com/office/drawing/2014/chart" uri="{C3380CC4-5D6E-409C-BE32-E72D297353CC}">
                <c16:uniqueId val="{0000000F-E514-46C2-ADD0-0E6B602DA28A}"/>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1-E514-46C2-ADD0-0E6B602DA28A}"/>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3-E514-46C2-ADD0-0E6B602DA28A}"/>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5-E514-46C2-ADD0-0E6B602DA28A}"/>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7-E514-46C2-ADD0-0E6B602DA28A}"/>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19-E514-46C2-ADD0-0E6B602DA28A}"/>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1B-E514-46C2-ADD0-0E6B602DA28A}"/>
              </c:ext>
            </c:extLst>
          </c:dPt>
          <c:dLbls>
            <c:spPr>
              <a:noFill/>
              <a:ln>
                <a:noFill/>
              </a:ln>
              <a:effectLst/>
            </c:spPr>
            <c:txPr>
              <a:bodyPr rot="0" spcFirstLastPara="1" vertOverflow="ellipsis" vert="horz" wrap="square" anchor="ctr" anchorCtr="0"/>
              <a:lstStyle/>
              <a:p>
                <a:pPr algn="ctr">
                  <a:defRPr lang="en-US"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Hoja1!$A$2:$A$31</c:f>
              <c:strCache>
                <c:ptCount val="30"/>
                <c:pt idx="0">
                  <c:v>Aldi (S)</c:v>
                </c:pt>
                <c:pt idx="1">
                  <c:v>Airbnb (AV)</c:v>
                </c:pt>
                <c:pt idx="2">
                  <c:v>Iberia (AV)</c:v>
                </c:pt>
                <c:pt idx="3">
                  <c:v>Electrónica de El Corte Inglés (ET)</c:v>
                </c:pt>
                <c:pt idx="4">
                  <c:v>Perfumeria de El Corte Inglés (CP)</c:v>
                </c:pt>
                <c:pt idx="5">
                  <c:v>NH Hotels (H)</c:v>
                </c:pt>
                <c:pt idx="6">
                  <c:v>Primor (CP)</c:v>
                </c:pt>
                <c:pt idx="7">
                  <c:v>Lidl (S)</c:v>
                </c:pt>
                <c:pt idx="8">
                  <c:v>Massimo Dutti (M)</c:v>
                </c:pt>
                <c:pt idx="9">
                  <c:v>Mutua Madrileña auto (SGC)</c:v>
                </c:pt>
                <c:pt idx="10">
                  <c:v>Foster Hollywood (RT)</c:v>
                </c:pt>
                <c:pt idx="11">
                  <c:v>Druni (CP)</c:v>
                </c:pt>
                <c:pt idx="12">
                  <c:v>Mapfre auto (SGC)</c:v>
                </c:pt>
                <c:pt idx="13">
                  <c:v>MásMóvil (Pepephone, Llamaya) (CT)</c:v>
                </c:pt>
                <c:pt idx="14">
                  <c:v>OpenBank (EF)</c:v>
                </c:pt>
                <c:pt idx="15">
                  <c:v>Wallapop (ON)</c:v>
                </c:pt>
                <c:pt idx="16">
                  <c:v>Tagliatela (RT)</c:v>
                </c:pt>
                <c:pt idx="17">
                  <c:v>Web o App de El Corte Inglés (ON)</c:v>
                </c:pt>
                <c:pt idx="18">
                  <c:v>Zalando (ON)</c:v>
                </c:pt>
                <c:pt idx="19">
                  <c:v>Booking (AV)</c:v>
                </c:pt>
                <c:pt idx="20">
                  <c:v>Shein (ON)</c:v>
                </c:pt>
                <c:pt idx="21">
                  <c:v>Viajes El Corte Inglés (AV)</c:v>
                </c:pt>
                <c:pt idx="22">
                  <c:v>Moda El Corte Inglés (M)</c:v>
                </c:pt>
                <c:pt idx="23">
                  <c:v>Apple Store (ET)</c:v>
                </c:pt>
                <c:pt idx="24">
                  <c:v>Meliá (H)</c:v>
                </c:pt>
                <c:pt idx="25">
                  <c:v>PcComponentes (ON)</c:v>
                </c:pt>
                <c:pt idx="26">
                  <c:v>Vinted (ON)</c:v>
                </c:pt>
                <c:pt idx="27">
                  <c:v>Amazon (ON)</c:v>
                </c:pt>
                <c:pt idx="28">
                  <c:v>ING (EF)</c:v>
                </c:pt>
                <c:pt idx="29">
                  <c:v>Digi (CT)</c:v>
                </c:pt>
              </c:strCache>
            </c:strRef>
          </c:cat>
          <c:val>
            <c:numRef>
              <c:f>Hoja1!$B$2:$B$31</c:f>
              <c:numCache>
                <c:formatCode>0.00</c:formatCode>
                <c:ptCount val="30"/>
                <c:pt idx="0">
                  <c:v>3.1358885017999967</c:v>
                </c:pt>
                <c:pt idx="1">
                  <c:v>3.2786885245999997</c:v>
                </c:pt>
                <c:pt idx="2">
                  <c:v>3.5532994924000008</c:v>
                </c:pt>
                <c:pt idx="3">
                  <c:v>3.6900369003999991</c:v>
                </c:pt>
                <c:pt idx="4">
                  <c:v>4.1509433962000024</c:v>
                </c:pt>
                <c:pt idx="5">
                  <c:v>5.1282051282000012</c:v>
                </c:pt>
                <c:pt idx="6">
                  <c:v>5.3627760253000005</c:v>
                </c:pt>
                <c:pt idx="7">
                  <c:v>5.7534246575000019</c:v>
                </c:pt>
                <c:pt idx="8">
                  <c:v>5.780346820800002</c:v>
                </c:pt>
                <c:pt idx="9">
                  <c:v>5.9040590406</c:v>
                </c:pt>
                <c:pt idx="10">
                  <c:v>6.9306930692999984</c:v>
                </c:pt>
                <c:pt idx="11">
                  <c:v>7.2916666666999994</c:v>
                </c:pt>
                <c:pt idx="12">
                  <c:v>8.3916083915999984</c:v>
                </c:pt>
                <c:pt idx="13">
                  <c:v>10.344827586200001</c:v>
                </c:pt>
                <c:pt idx="14">
                  <c:v>10.747663551400002</c:v>
                </c:pt>
                <c:pt idx="15">
                  <c:v>11.599999999999998</c:v>
                </c:pt>
                <c:pt idx="16">
                  <c:v>12.280701754400003</c:v>
                </c:pt>
                <c:pt idx="17">
                  <c:v>12.315270936000001</c:v>
                </c:pt>
                <c:pt idx="18">
                  <c:v>12.994350282499997</c:v>
                </c:pt>
                <c:pt idx="19">
                  <c:v>13.576158940400003</c:v>
                </c:pt>
                <c:pt idx="20">
                  <c:v>15.359477124200001</c:v>
                </c:pt>
                <c:pt idx="21">
                  <c:v>17.751479289899997</c:v>
                </c:pt>
                <c:pt idx="22">
                  <c:v>17.931034482799998</c:v>
                </c:pt>
                <c:pt idx="23">
                  <c:v>18.181818181799997</c:v>
                </c:pt>
                <c:pt idx="24">
                  <c:v>18.9024390244</c:v>
                </c:pt>
                <c:pt idx="25">
                  <c:v>19.8581560284</c:v>
                </c:pt>
                <c:pt idx="26">
                  <c:v>20.245398773000002</c:v>
                </c:pt>
                <c:pt idx="27">
                  <c:v>20.6521739131</c:v>
                </c:pt>
                <c:pt idx="28">
                  <c:v>29.813664596300001</c:v>
                </c:pt>
                <c:pt idx="29">
                  <c:v>40.928270042199998</c:v>
                </c:pt>
              </c:numCache>
            </c:numRef>
          </c:val>
          <c:extLst>
            <c:ext xmlns:c16="http://schemas.microsoft.com/office/drawing/2014/chart" uri="{C3380CC4-5D6E-409C-BE32-E72D297353CC}">
              <c16:uniqueId val="{0000001C-E514-46C2-ADD0-0E6B602DA28A}"/>
            </c:ext>
          </c:extLst>
        </c:ser>
        <c:dLbls>
          <c:dLblPos val="outEnd"/>
          <c:showLegendKey val="0"/>
          <c:showVal val="1"/>
          <c:showCatName val="0"/>
          <c:showSerName val="0"/>
          <c:showPercent val="0"/>
          <c:showBubbleSize val="0"/>
        </c:dLbls>
        <c:gapWidth val="80"/>
        <c:axId val="539205944"/>
        <c:axId val="539202416"/>
      </c:barChart>
      <c:catAx>
        <c:axId val="539205944"/>
        <c:scaling>
          <c:orientation val="minMax"/>
        </c:scaling>
        <c:delete val="0"/>
        <c:axPos val="l"/>
        <c:numFmt formatCode="General" sourceLinked="1"/>
        <c:majorTickMark val="out"/>
        <c:minorTickMark val="none"/>
        <c:tickLblPos val="nextTo"/>
        <c:spPr>
          <a:noFill/>
          <a:ln w="9525" cap="flat" cmpd="sng" algn="ctr">
            <a:noFill/>
            <a:round/>
          </a:ln>
          <a:effectLst/>
        </c:spPr>
        <c:txPr>
          <a:bodyPr rot="0" spcFirstLastPara="1" vertOverflow="ellipsis" wrap="square" anchor="ctr" anchorCtr="1"/>
          <a:lstStyle/>
          <a:p>
            <a:pPr>
              <a:defRPr sz="700" b="0" i="0" u="none" strike="noStrike" kern="1200" baseline="0">
                <a:solidFill>
                  <a:schemeClr val="tx1"/>
                </a:solidFill>
                <a:latin typeface="Montserrat" panose="00000500000000000000" pitchFamily="50" charset="0"/>
                <a:ea typeface="+mn-ea"/>
                <a:cs typeface="Arial" panose="020B0604020202020204" pitchFamily="34" charset="0"/>
              </a:defRPr>
            </a:pPr>
            <a:endParaRPr lang="es-ES"/>
          </a:p>
        </c:txPr>
        <c:crossAx val="539202416"/>
        <c:crosses val="autoZero"/>
        <c:auto val="1"/>
        <c:lblAlgn val="ctr"/>
        <c:lblOffset val="100"/>
        <c:noMultiLvlLbl val="0"/>
      </c:catAx>
      <c:valAx>
        <c:axId val="539202416"/>
        <c:scaling>
          <c:orientation val="minMax"/>
        </c:scaling>
        <c:delete val="1"/>
        <c:axPos val="b"/>
        <c:numFmt formatCode="0.00" sourceLinked="1"/>
        <c:majorTickMark val="out"/>
        <c:minorTickMark val="none"/>
        <c:tickLblPos val="nextTo"/>
        <c:crossAx val="5392059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latin typeface="Montserrat" panose="00000500000000000000" pitchFamily="2" charset="0"/>
        </a:defRPr>
      </a:pPr>
      <a:endParaRPr lang="es-E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918221606411724E-3"/>
          <c:y val="0.16955317130103553"/>
          <c:w val="0.53478369070103327"/>
          <c:h val="0.81420866395366387"/>
        </c:manualLayout>
      </c:layout>
      <c:barChart>
        <c:barDir val="bar"/>
        <c:grouping val="clustered"/>
        <c:varyColors val="0"/>
        <c:ser>
          <c:idx val="0"/>
          <c:order val="0"/>
          <c:spPr>
            <a:solidFill>
              <a:schemeClr val="bg1">
                <a:lumMod val="85000"/>
              </a:schemeClr>
            </a:solidFill>
            <a:ln>
              <a:noFill/>
            </a:ln>
            <a:effectLst/>
          </c:spPr>
          <c:invertIfNegative val="0"/>
          <c:dPt>
            <c:idx val="0"/>
            <c:invertIfNegative val="0"/>
            <c:bubble3D val="0"/>
            <c:spPr>
              <a:solidFill>
                <a:srgbClr val="AB182D"/>
              </a:solidFill>
              <a:ln>
                <a:noFill/>
              </a:ln>
              <a:effectLst/>
            </c:spPr>
            <c:extLst>
              <c:ext xmlns:c16="http://schemas.microsoft.com/office/drawing/2014/chart" uri="{C3380CC4-5D6E-409C-BE32-E72D297353CC}">
                <c16:uniqueId val="{00000001-2ED5-4610-A41C-2CCB1794429D}"/>
              </c:ext>
            </c:extLst>
          </c:dPt>
          <c:dPt>
            <c:idx val="1"/>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03-2ED5-4610-A41C-2CCB1794429D}"/>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2ED5-4610-A41C-2CCB1794429D}"/>
              </c:ext>
            </c:extLst>
          </c:dPt>
          <c:dPt>
            <c:idx val="7"/>
            <c:invertIfNegative val="0"/>
            <c:bubble3D val="0"/>
            <c:extLst>
              <c:ext xmlns:c16="http://schemas.microsoft.com/office/drawing/2014/chart" uri="{C3380CC4-5D6E-409C-BE32-E72D297353CC}">
                <c16:uniqueId val="{00000006-2ED5-4610-A41C-2CCB1794429D}"/>
              </c:ext>
            </c:extLst>
          </c:dPt>
          <c:dPt>
            <c:idx val="9"/>
            <c:invertIfNegative val="0"/>
            <c:bubble3D val="0"/>
            <c:extLst>
              <c:ext xmlns:c16="http://schemas.microsoft.com/office/drawing/2014/chart" uri="{C3380CC4-5D6E-409C-BE32-E72D297353CC}">
                <c16:uniqueId val="{00000007-2ED5-4610-A41C-2CCB1794429D}"/>
              </c:ext>
            </c:extLst>
          </c:dPt>
          <c:dPt>
            <c:idx val="10"/>
            <c:invertIfNegative val="0"/>
            <c:bubble3D val="0"/>
            <c:extLst>
              <c:ext xmlns:c16="http://schemas.microsoft.com/office/drawing/2014/chart" uri="{C3380CC4-5D6E-409C-BE32-E72D297353CC}">
                <c16:uniqueId val="{00000008-2ED5-4610-A41C-2CCB1794429D}"/>
              </c:ext>
            </c:extLst>
          </c:dPt>
          <c:dPt>
            <c:idx val="11"/>
            <c:invertIfNegative val="0"/>
            <c:bubble3D val="0"/>
            <c:extLst>
              <c:ext xmlns:c16="http://schemas.microsoft.com/office/drawing/2014/chart" uri="{C3380CC4-5D6E-409C-BE32-E72D297353CC}">
                <c16:uniqueId val="{00000009-2ED5-4610-A41C-2CCB1794429D}"/>
              </c:ext>
            </c:extLst>
          </c:dPt>
          <c:dPt>
            <c:idx val="14"/>
            <c:invertIfNegative val="0"/>
            <c:bubble3D val="0"/>
            <c:extLst>
              <c:ext xmlns:c16="http://schemas.microsoft.com/office/drawing/2014/chart" uri="{C3380CC4-5D6E-409C-BE32-E72D297353CC}">
                <c16:uniqueId val="{0000000A-2ED5-4610-A41C-2CCB1794429D}"/>
              </c:ext>
            </c:extLst>
          </c:dPt>
          <c:dPt>
            <c:idx val="15"/>
            <c:invertIfNegative val="0"/>
            <c:bubble3D val="0"/>
            <c:spPr>
              <a:solidFill>
                <a:schemeClr val="bg1">
                  <a:lumMod val="75000"/>
                </a:schemeClr>
              </a:solidFill>
              <a:ln>
                <a:noFill/>
              </a:ln>
              <a:effectLst/>
            </c:spPr>
            <c:extLst>
              <c:ext xmlns:c16="http://schemas.microsoft.com/office/drawing/2014/chart" uri="{C3380CC4-5D6E-409C-BE32-E72D297353CC}">
                <c16:uniqueId val="{0000000C-2ED5-4610-A41C-2CCB1794429D}"/>
              </c:ext>
            </c:extLst>
          </c:dPt>
          <c:dPt>
            <c:idx val="16"/>
            <c:invertIfNegative val="0"/>
            <c:bubble3D val="0"/>
            <c:extLst>
              <c:ext xmlns:c16="http://schemas.microsoft.com/office/drawing/2014/chart" uri="{C3380CC4-5D6E-409C-BE32-E72D297353CC}">
                <c16:uniqueId val="{0000000D-2ED5-4610-A41C-2CCB1794429D}"/>
              </c:ext>
            </c:extLst>
          </c:dPt>
          <c:dPt>
            <c:idx val="17"/>
            <c:invertIfNegative val="0"/>
            <c:bubble3D val="0"/>
            <c:extLst>
              <c:ext xmlns:c16="http://schemas.microsoft.com/office/drawing/2014/chart" uri="{C3380CC4-5D6E-409C-BE32-E72D297353CC}">
                <c16:uniqueId val="{0000000E-2ED5-4610-A41C-2CCB1794429D}"/>
              </c:ext>
            </c:extLst>
          </c:dPt>
          <c:dPt>
            <c:idx val="24"/>
            <c:invertIfNegative val="0"/>
            <c:bubble3D val="0"/>
            <c:spPr>
              <a:solidFill>
                <a:schemeClr val="tx1">
                  <a:lumMod val="50000"/>
                  <a:lumOff val="50000"/>
                </a:schemeClr>
              </a:solidFill>
              <a:ln>
                <a:noFill/>
              </a:ln>
              <a:effectLst/>
            </c:spPr>
            <c:extLst>
              <c:ext xmlns:c16="http://schemas.microsoft.com/office/drawing/2014/chart" uri="{C3380CC4-5D6E-409C-BE32-E72D297353CC}">
                <c16:uniqueId val="{00000010-2ED5-4610-A41C-2CCB1794429D}"/>
              </c:ext>
            </c:extLst>
          </c:dPt>
          <c:dPt>
            <c:idx val="25"/>
            <c:invertIfNegative val="0"/>
            <c:bubble3D val="0"/>
            <c:spPr>
              <a:solidFill>
                <a:schemeClr val="tx1">
                  <a:lumMod val="95000"/>
                  <a:lumOff val="5000"/>
                </a:schemeClr>
              </a:solidFill>
              <a:ln>
                <a:noFill/>
              </a:ln>
              <a:effectLst/>
            </c:spPr>
            <c:extLst>
              <c:ext xmlns:c16="http://schemas.microsoft.com/office/drawing/2014/chart" uri="{C3380CC4-5D6E-409C-BE32-E72D297353CC}">
                <c16:uniqueId val="{00000012-2ED5-4610-A41C-2CCB1794429D}"/>
              </c:ext>
            </c:extLst>
          </c:dPt>
          <c:dLbls>
            <c:spPr>
              <a:noFill/>
              <a:ln>
                <a:noFill/>
              </a:ln>
              <a:effectLst/>
            </c:spPr>
            <c:txPr>
              <a:bodyPr wrap="square" lIns="38100" tIns="19050" rIns="38100" bIns="19050" anchor="ctr">
                <a:spAutoFit/>
              </a:bodyPr>
              <a:lstStyle/>
              <a:p>
                <a:pPr>
                  <a:defRPr sz="1000" b="0">
                    <a:solidFill>
                      <a:schemeClr val="tx1"/>
                    </a:solidFill>
                    <a:latin typeface="Montserrat" panose="00000500000000000000" pitchFamily="50"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Hoja1!$A$2:$A$12</c:f>
              <c:strCache>
                <c:ptCount val="11"/>
                <c:pt idx="0">
                  <c:v>Calidad de productos o servicios</c:v>
                </c:pt>
                <c:pt idx="1">
                  <c:v>Precios, ofertas y promociones</c:v>
                </c:pt>
                <c:pt idx="2">
                  <c:v>Confianza, seguridad y garantía</c:v>
                </c:pt>
                <c:pt idx="3">
                  <c:v>Variedad y disponibilidad de productos y servicios</c:v>
                </c:pt>
                <c:pt idx="4">
                  <c:v>Atención, trato personalizado y experiencia agradable</c:v>
                </c:pt>
                <c:pt idx="5">
                  <c:v>Gestión de incidencias y devoluciones</c:v>
                </c:pt>
                <c:pt idx="6">
                  <c:v>Espacio de compra agradable, ordenado y con producto visible</c:v>
                </c:pt>
                <c:pt idx="7">
                  <c:v>Facilidad de acceso e interacción (Online, telefónico, físico)</c:v>
                </c:pt>
                <c:pt idx="8">
                  <c:v>Programa de fidelización</c:v>
                </c:pt>
                <c:pt idx="9">
                  <c:v>Innovación y tecnología que mejoran la experiencia</c:v>
                </c:pt>
                <c:pt idx="10">
                  <c:v>Los valores como marca (sostenibilidad, etc.)</c:v>
                </c:pt>
              </c:strCache>
            </c:strRef>
          </c:cat>
          <c:val>
            <c:numRef>
              <c:f>Hoja1!$B$2:$B$12</c:f>
              <c:numCache>
                <c:formatCode>0.00</c:formatCode>
                <c:ptCount val="11"/>
                <c:pt idx="0">
                  <c:v>58.330562022000002</c:v>
                </c:pt>
                <c:pt idx="1">
                  <c:v>57.133355503800004</c:v>
                </c:pt>
                <c:pt idx="2">
                  <c:v>37.479215164599999</c:v>
                </c:pt>
                <c:pt idx="3">
                  <c:v>18.623212504200001</c:v>
                </c:pt>
                <c:pt idx="4">
                  <c:v>12.404389757300002</c:v>
                </c:pt>
                <c:pt idx="5">
                  <c:v>9.9434652476999972</c:v>
                </c:pt>
                <c:pt idx="6">
                  <c:v>-12.337878283999999</c:v>
                </c:pt>
                <c:pt idx="7">
                  <c:v>-30.129697372799999</c:v>
                </c:pt>
                <c:pt idx="8">
                  <c:v>-42.2680412371</c:v>
                </c:pt>
                <c:pt idx="9">
                  <c:v>-46.059195211199999</c:v>
                </c:pt>
                <c:pt idx="10">
                  <c:v>-47.9215164616</c:v>
                </c:pt>
              </c:numCache>
            </c:numRef>
          </c:val>
          <c:extLst>
            <c:ext xmlns:c16="http://schemas.microsoft.com/office/drawing/2014/chart" uri="{C3380CC4-5D6E-409C-BE32-E72D297353CC}">
              <c16:uniqueId val="{00000013-2ED5-4610-A41C-2CCB1794429D}"/>
            </c:ext>
          </c:extLst>
        </c:ser>
        <c:dLbls>
          <c:showLegendKey val="0"/>
          <c:showVal val="1"/>
          <c:showCatName val="0"/>
          <c:showSerName val="0"/>
          <c:showPercent val="0"/>
          <c:showBubbleSize val="0"/>
        </c:dLbls>
        <c:gapWidth val="90"/>
        <c:axId val="784787072"/>
        <c:axId val="784784776"/>
      </c:barChart>
      <c:catAx>
        <c:axId val="784787072"/>
        <c:scaling>
          <c:orientation val="maxMin"/>
        </c:scaling>
        <c:delete val="0"/>
        <c:axPos val="l"/>
        <c:numFmt formatCode="General" sourceLinked="1"/>
        <c:majorTickMark val="out"/>
        <c:minorTickMark val="none"/>
        <c:tickLblPos val="high"/>
        <c:spPr>
          <a:noFill/>
          <a:ln w="9525" cap="flat" cmpd="sng" algn="ctr">
            <a:noFill/>
            <a:round/>
          </a:ln>
          <a:effectLst/>
        </c:spPr>
        <c:txPr>
          <a:bodyPr rot="-60000000" vert="horz"/>
          <a:lstStyle/>
          <a:p>
            <a:pPr>
              <a:defRPr sz="1050" b="0">
                <a:solidFill>
                  <a:schemeClr val="accent6">
                    <a:lumMod val="50000"/>
                  </a:schemeClr>
                </a:solidFill>
                <a:latin typeface="Montserrat" panose="00000500000000000000" pitchFamily="50" charset="0"/>
              </a:defRPr>
            </a:pPr>
            <a:endParaRPr lang="es-ES"/>
          </a:p>
        </c:txPr>
        <c:crossAx val="784784776"/>
        <c:crosses val="autoZero"/>
        <c:auto val="1"/>
        <c:lblAlgn val="ctr"/>
        <c:lblOffset val="100"/>
        <c:noMultiLvlLbl val="0"/>
      </c:catAx>
      <c:valAx>
        <c:axId val="784784776"/>
        <c:scaling>
          <c:orientation val="minMax"/>
        </c:scaling>
        <c:delete val="1"/>
        <c:axPos val="t"/>
        <c:numFmt formatCode="0.00" sourceLinked="1"/>
        <c:majorTickMark val="out"/>
        <c:minorTickMark val="none"/>
        <c:tickLblPos val="nextTo"/>
        <c:crossAx val="7847870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latin typeface="Montserrat" panose="00000500000000000000" pitchFamily="2" charset="0"/>
        </a:defRPr>
      </a:pPr>
      <a:endParaRPr lang="es-ES"/>
    </a:p>
  </c:txPr>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Hoja1!$B$1</c:f>
              <c:strCache>
                <c:ptCount val="1"/>
                <c:pt idx="0">
                  <c:v>Estilos dominantes</c:v>
                </c:pt>
              </c:strCache>
            </c:strRef>
          </c:tx>
          <c:spPr>
            <a:solidFill>
              <a:srgbClr val="AB182D"/>
            </a:solidFill>
            <a:ln>
              <a:noFill/>
            </a:ln>
            <a:effectLst/>
          </c:spPr>
          <c:invertIfNegative val="0"/>
          <c:cat>
            <c:strRef>
              <c:f>Hoja1!$A$2:$A$9</c:f>
              <c:strCache>
                <c:ptCount val="8"/>
                <c:pt idx="0">
                  <c:v>Snob</c:v>
                </c:pt>
                <c:pt idx="1">
                  <c:v>Impulsivo</c:v>
                </c:pt>
                <c:pt idx="2">
                  <c:v>Romántico</c:v>
                </c:pt>
                <c:pt idx="3">
                  <c:v>Dependiente</c:v>
                </c:pt>
                <c:pt idx="4">
                  <c:v>Estratégico</c:v>
                </c:pt>
                <c:pt idx="5">
                  <c:v>Racional</c:v>
                </c:pt>
                <c:pt idx="6">
                  <c:v>Oportunista</c:v>
                </c:pt>
                <c:pt idx="7">
                  <c:v>Crítico</c:v>
                </c:pt>
              </c:strCache>
            </c:strRef>
          </c:cat>
          <c:val>
            <c:numRef>
              <c:f>Hoja1!$B$2:$B$9</c:f>
              <c:numCache>
                <c:formatCode>0.00</c:formatCode>
                <c:ptCount val="8"/>
                <c:pt idx="0">
                  <c:v>19.309999999999999</c:v>
                </c:pt>
                <c:pt idx="1">
                  <c:v>14.27</c:v>
                </c:pt>
                <c:pt idx="2">
                  <c:v>40.98</c:v>
                </c:pt>
                <c:pt idx="3">
                  <c:v>7.18</c:v>
                </c:pt>
                <c:pt idx="4">
                  <c:v>1.19</c:v>
                </c:pt>
                <c:pt idx="5">
                  <c:v>10.75</c:v>
                </c:pt>
                <c:pt idx="6">
                  <c:v>3.51</c:v>
                </c:pt>
                <c:pt idx="7">
                  <c:v>2.81</c:v>
                </c:pt>
              </c:numCache>
            </c:numRef>
          </c:val>
          <c:extLst>
            <c:ext xmlns:c16="http://schemas.microsoft.com/office/drawing/2014/chart" uri="{C3380CC4-5D6E-409C-BE32-E72D297353CC}">
              <c16:uniqueId val="{00000000-4435-4CDA-AEB3-A16CA4BFCB98}"/>
            </c:ext>
          </c:extLst>
        </c:ser>
        <c:dLbls>
          <c:showLegendKey val="0"/>
          <c:showVal val="0"/>
          <c:showCatName val="0"/>
          <c:showSerName val="0"/>
          <c:showPercent val="0"/>
          <c:showBubbleSize val="0"/>
        </c:dLbls>
        <c:gapWidth val="219"/>
        <c:overlap val="-27"/>
        <c:axId val="731372096"/>
        <c:axId val="731388496"/>
      </c:barChart>
      <c:catAx>
        <c:axId val="731372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Montserrat" panose="00000500000000000000" pitchFamily="50" charset="0"/>
                <a:ea typeface="+mn-ea"/>
                <a:cs typeface="+mn-cs"/>
              </a:defRPr>
            </a:pPr>
            <a:endParaRPr lang="es-ES"/>
          </a:p>
        </c:txPr>
        <c:crossAx val="731388496"/>
        <c:crosses val="autoZero"/>
        <c:auto val="1"/>
        <c:lblAlgn val="ctr"/>
        <c:lblOffset val="100"/>
        <c:noMultiLvlLbl val="0"/>
      </c:catAx>
      <c:valAx>
        <c:axId val="7313884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ontserrat" panose="00000500000000000000" pitchFamily="50" charset="0"/>
                <a:ea typeface="+mn-ea"/>
                <a:cs typeface="+mn-cs"/>
              </a:defRPr>
            </a:pPr>
            <a:endParaRPr lang="es-ES"/>
          </a:p>
        </c:txPr>
        <c:crossAx val="7313720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50" b="0" i="0" u="none" strike="noStrike" kern="1200" baseline="0">
                <a:solidFill>
                  <a:schemeClr val="tx1"/>
                </a:solidFill>
                <a:latin typeface="Montserrat" panose="00000500000000000000" pitchFamily="50" charset="0"/>
                <a:ea typeface="+mn-ea"/>
                <a:cs typeface="+mn-cs"/>
              </a:defRPr>
            </a:pPr>
            <a:endParaRPr lang="es-ES"/>
          </a:p>
        </c:txPr>
      </c:dTable>
      <c:spPr>
        <a:noFill/>
        <a:ln>
          <a:noFill/>
        </a:ln>
        <a:effectLst/>
      </c:spPr>
    </c:plotArea>
    <c:plotVisOnly val="1"/>
    <c:dispBlanksAs val="gap"/>
    <c:showDLblsOverMax val="0"/>
  </c:chart>
  <c:spPr>
    <a:noFill/>
    <a:ln>
      <a:noFill/>
    </a:ln>
    <a:effectLst/>
  </c:spPr>
  <c:txPr>
    <a:bodyPr/>
    <a:lstStyle/>
    <a:p>
      <a:pPr>
        <a:defRPr sz="1050" b="0">
          <a:solidFill>
            <a:schemeClr val="tx1"/>
          </a:solidFill>
          <a:latin typeface="Montserrat" panose="00000500000000000000" pitchFamily="50" charset="0"/>
        </a:defRPr>
      </a:pPr>
      <a:endParaRPr lang="es-E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Hoja1!$B$1</c:f>
              <c:strCache>
                <c:ptCount val="1"/>
                <c:pt idx="0">
                  <c:v>Ventas</c:v>
                </c:pt>
              </c:strCache>
            </c:strRef>
          </c:tx>
          <c:dPt>
            <c:idx val="0"/>
            <c:bubble3D val="0"/>
            <c:spPr>
              <a:solidFill>
                <a:srgbClr val="920000"/>
              </a:solidFill>
              <a:ln w="19050">
                <a:solidFill>
                  <a:schemeClr val="lt1"/>
                </a:solidFill>
              </a:ln>
              <a:effectLst/>
            </c:spPr>
            <c:extLst>
              <c:ext xmlns:c16="http://schemas.microsoft.com/office/drawing/2014/chart" uri="{C3380CC4-5D6E-409C-BE32-E72D297353CC}">
                <c16:uniqueId val="{00000001-9670-4C7E-8D85-B535B67CE7EF}"/>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3-9670-4C7E-8D85-B535B67CE7EF}"/>
              </c:ext>
            </c:extLst>
          </c:dPt>
          <c:dLbls>
            <c:dLbl>
              <c:idx val="0"/>
              <c:layout>
                <c:manualLayout>
                  <c:x val="2.0607641531627526E-2"/>
                  <c:y val="-2.7796216616460385E-2"/>
                </c:manualLayout>
              </c:layout>
              <c:tx>
                <c:rich>
                  <a:bodyPr/>
                  <a:lstStyle/>
                  <a:p>
                    <a:fld id="{49BA947B-7FF7-4517-A1B2-0472B4DEA3A3}"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70-4C7E-8D85-B535B67CE7EF}"/>
                </c:ext>
              </c:extLst>
            </c:dLbl>
            <c:dLbl>
              <c:idx val="1"/>
              <c:layout>
                <c:manualLayout>
                  <c:x val="-2.7345437268496139E-2"/>
                  <c:y val="2.4502510668945689E-2"/>
                </c:manualLayout>
              </c:layout>
              <c:tx>
                <c:rich>
                  <a:bodyPr/>
                  <a:lstStyle/>
                  <a:p>
                    <a:fld id="{AACCD310-B4EE-40DF-8CD6-D01E78A27F9F}" type="VALUE">
                      <a:rPr lang="en-US"/>
                      <a:pPr/>
                      <a:t>[VALOR]</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9670-4C7E-8D85-B535B67CE7EF}"/>
                </c:ext>
              </c:extLst>
            </c:dLbl>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Estilos Romántico, Snob e Impulsivo</c:v>
                </c:pt>
                <c:pt idx="1">
                  <c:v>Resto de Estilos</c:v>
                </c:pt>
              </c:strCache>
            </c:strRef>
          </c:cat>
          <c:val>
            <c:numRef>
              <c:f>Hoja1!$B$2:$B$3</c:f>
              <c:numCache>
                <c:formatCode>General</c:formatCode>
                <c:ptCount val="2"/>
                <c:pt idx="0">
                  <c:v>74.56</c:v>
                </c:pt>
                <c:pt idx="1">
                  <c:v>25.439999999999998</c:v>
                </c:pt>
              </c:numCache>
            </c:numRef>
          </c:val>
          <c:extLst>
            <c:ext xmlns:c16="http://schemas.microsoft.com/office/drawing/2014/chart" uri="{C3380CC4-5D6E-409C-BE32-E72D297353CC}">
              <c16:uniqueId val="{00000004-9670-4C7E-8D85-B535B67CE7EF}"/>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legend>
    <c:plotVisOnly val="1"/>
    <c:dispBlanksAs val="gap"/>
    <c:showDLblsOverMax val="0"/>
  </c:chart>
  <c:spPr>
    <a:noFill/>
    <a:ln>
      <a:noFill/>
    </a:ln>
    <a:effectLst/>
  </c:spPr>
  <c:txPr>
    <a:bodyPr/>
    <a:lstStyle/>
    <a:p>
      <a:pPr>
        <a:defRPr>
          <a:latin typeface="Montserrat" panose="00000500000000000000" pitchFamily="50" charset="0"/>
        </a:defRPr>
      </a:pPr>
      <a:endParaRPr lang="es-E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General</c:formatCode>
                <c:ptCount val="1"/>
                <c:pt idx="0">
                  <c:v>71.25</c:v>
                </c:pt>
              </c:numCache>
            </c:numRef>
          </c:val>
          <c:extLst>
            <c:ext xmlns:c16="http://schemas.microsoft.com/office/drawing/2014/chart" uri="{C3380CC4-5D6E-409C-BE32-E72D297353CC}">
              <c16:uniqueId val="{00000000-D3B7-4521-BBB9-62AFC66A128C}"/>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General</c:formatCode>
                <c:ptCount val="1"/>
                <c:pt idx="0">
                  <c:v>72.040000000000006</c:v>
                </c:pt>
              </c:numCache>
            </c:numRef>
          </c:val>
          <c:extLst>
            <c:ext xmlns:c16="http://schemas.microsoft.com/office/drawing/2014/chart" uri="{C3380CC4-5D6E-409C-BE32-E72D297353CC}">
              <c16:uniqueId val="{00000001-D3B7-4521-BBB9-62AFC66A128C}"/>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General</c:formatCode>
                <c:ptCount val="1"/>
                <c:pt idx="0">
                  <c:v>75.23</c:v>
                </c:pt>
              </c:numCache>
            </c:numRef>
          </c:val>
          <c:extLst>
            <c:ext xmlns:c16="http://schemas.microsoft.com/office/drawing/2014/chart" uri="{C3380CC4-5D6E-409C-BE32-E72D297353CC}">
              <c16:uniqueId val="{00000002-D3B7-4521-BBB9-62AFC66A128C}"/>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General</c:formatCode>
                <c:ptCount val="1"/>
                <c:pt idx="0">
                  <c:v>67.69</c:v>
                </c:pt>
              </c:numCache>
            </c:numRef>
          </c:val>
          <c:extLst>
            <c:ext xmlns:c16="http://schemas.microsoft.com/office/drawing/2014/chart" uri="{C3380CC4-5D6E-409C-BE32-E72D297353CC}">
              <c16:uniqueId val="{00000003-D3B7-4521-BBB9-62AFC66A128C}"/>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General</c:formatCode>
                <c:ptCount val="1"/>
                <c:pt idx="0">
                  <c:v>73.89</c:v>
                </c:pt>
              </c:numCache>
            </c:numRef>
          </c:val>
          <c:extLst>
            <c:ext xmlns:c16="http://schemas.microsoft.com/office/drawing/2014/chart" uri="{C3380CC4-5D6E-409C-BE32-E72D297353CC}">
              <c16:uniqueId val="{00000004-D3B7-4521-BBB9-62AFC66A128C}"/>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General</c:formatCode>
                <c:ptCount val="1"/>
                <c:pt idx="0">
                  <c:v>75.69</c:v>
                </c:pt>
              </c:numCache>
            </c:numRef>
          </c:val>
          <c:extLst>
            <c:ext xmlns:c16="http://schemas.microsoft.com/office/drawing/2014/chart" uri="{C3380CC4-5D6E-409C-BE32-E72D297353CC}">
              <c16:uniqueId val="{00000005-D3B7-4521-BBB9-62AFC66A128C}"/>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General</c:formatCode>
                <c:ptCount val="1"/>
                <c:pt idx="0">
                  <c:v>71.67</c:v>
                </c:pt>
              </c:numCache>
            </c:numRef>
          </c:val>
          <c:extLst>
            <c:ext xmlns:c16="http://schemas.microsoft.com/office/drawing/2014/chart" uri="{C3380CC4-5D6E-409C-BE32-E72D297353CC}">
              <c16:uniqueId val="{00000006-D3B7-4521-BBB9-62AFC66A128C}"/>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General</c:formatCode>
                <c:ptCount val="1"/>
                <c:pt idx="0">
                  <c:v>74.680000000000007</c:v>
                </c:pt>
              </c:numCache>
            </c:numRef>
          </c:val>
          <c:extLst>
            <c:ext xmlns:c16="http://schemas.microsoft.com/office/drawing/2014/chart" uri="{C3380CC4-5D6E-409C-BE32-E72D297353CC}">
              <c16:uniqueId val="{00000007-D3B7-4521-BBB9-62AFC66A128C}"/>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66.252385496183223</c:v>
                </c:pt>
              </c:numCache>
            </c:numRef>
          </c:val>
          <c:extLst>
            <c:ext xmlns:c16="http://schemas.microsoft.com/office/drawing/2014/chart" uri="{C3380CC4-5D6E-409C-BE32-E72D297353CC}">
              <c16:uniqueId val="{00000000-A65C-479B-B44D-D78D43981776}"/>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60.525446428571428</c:v>
                </c:pt>
              </c:numCache>
            </c:numRef>
          </c:val>
          <c:extLst>
            <c:ext xmlns:c16="http://schemas.microsoft.com/office/drawing/2014/chart" uri="{C3380CC4-5D6E-409C-BE32-E72D297353CC}">
              <c16:uniqueId val="{00000001-A65C-479B-B44D-D78D43981776}"/>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72.078896103896113</c:v>
                </c:pt>
              </c:numCache>
            </c:numRef>
          </c:val>
          <c:extLst>
            <c:ext xmlns:c16="http://schemas.microsoft.com/office/drawing/2014/chart" uri="{C3380CC4-5D6E-409C-BE32-E72D297353CC}">
              <c16:uniqueId val="{00000002-A65C-479B-B44D-D78D43981776}"/>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58.444148936170215</c:v>
                </c:pt>
              </c:numCache>
            </c:numRef>
          </c:val>
          <c:extLst>
            <c:ext xmlns:c16="http://schemas.microsoft.com/office/drawing/2014/chart" uri="{C3380CC4-5D6E-409C-BE32-E72D297353CC}">
              <c16:uniqueId val="{00000003-A65C-479B-B44D-D78D43981776}"/>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66.895292207792195</c:v>
                </c:pt>
              </c:numCache>
            </c:numRef>
          </c:val>
          <c:extLst>
            <c:ext xmlns:c16="http://schemas.microsoft.com/office/drawing/2014/chart" uri="{C3380CC4-5D6E-409C-BE32-E72D297353CC}">
              <c16:uniqueId val="{00000004-A65C-479B-B44D-D78D43981776}"/>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70</c:v>
                </c:pt>
              </c:numCache>
            </c:numRef>
          </c:val>
          <c:extLst>
            <c:ext xmlns:c16="http://schemas.microsoft.com/office/drawing/2014/chart" uri="{C3380CC4-5D6E-409C-BE32-E72D297353CC}">
              <c16:uniqueId val="{00000005-A65C-479B-B44D-D78D43981776}"/>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68.355978260869591</c:v>
                </c:pt>
              </c:numCache>
            </c:numRef>
          </c:val>
          <c:extLst>
            <c:ext xmlns:c16="http://schemas.microsoft.com/office/drawing/2014/chart" uri="{C3380CC4-5D6E-409C-BE32-E72D297353CC}">
              <c16:uniqueId val="{00000006-A65C-479B-B44D-D78D43981776}"/>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73</c:v>
                </c:pt>
              </c:numCache>
            </c:numRef>
          </c:val>
          <c:extLst>
            <c:ext xmlns:c16="http://schemas.microsoft.com/office/drawing/2014/chart" uri="{C3380CC4-5D6E-409C-BE32-E72D297353CC}">
              <c16:uniqueId val="{00000007-A65C-479B-B44D-D78D43981776}"/>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69.748159760087248</c:v>
                </c:pt>
              </c:numCache>
            </c:numRef>
          </c:val>
          <c:extLst>
            <c:ext xmlns:c16="http://schemas.microsoft.com/office/drawing/2014/chart" uri="{C3380CC4-5D6E-409C-BE32-E72D297353CC}">
              <c16:uniqueId val="{00000000-F9F8-43D8-BEC3-250E144E0574}"/>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69.781696428571436</c:v>
                </c:pt>
              </c:numCache>
            </c:numRef>
          </c:val>
          <c:extLst>
            <c:ext xmlns:c16="http://schemas.microsoft.com/office/drawing/2014/chart" uri="{C3380CC4-5D6E-409C-BE32-E72D297353CC}">
              <c16:uniqueId val="{00000001-F9F8-43D8-BEC3-250E144E0574}"/>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75.756818181818218</c:v>
                </c:pt>
              </c:numCache>
            </c:numRef>
          </c:val>
          <c:extLst>
            <c:ext xmlns:c16="http://schemas.microsoft.com/office/drawing/2014/chart" uri="{C3380CC4-5D6E-409C-BE32-E72D297353CC}">
              <c16:uniqueId val="{00000002-F9F8-43D8-BEC3-250E144E0574}"/>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67.608282674772042</c:v>
                </c:pt>
              </c:numCache>
            </c:numRef>
          </c:val>
          <c:extLst>
            <c:ext xmlns:c16="http://schemas.microsoft.com/office/drawing/2014/chart" uri="{C3380CC4-5D6E-409C-BE32-E72D297353CC}">
              <c16:uniqueId val="{00000003-F9F8-43D8-BEC3-250E144E0574}"/>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71.840793135435987</c:v>
                </c:pt>
              </c:numCache>
            </c:numRef>
          </c:val>
          <c:extLst>
            <c:ext xmlns:c16="http://schemas.microsoft.com/office/drawing/2014/chart" uri="{C3380CC4-5D6E-409C-BE32-E72D297353CC}">
              <c16:uniqueId val="{00000004-F9F8-43D8-BEC3-250E144E0574}"/>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67.400000000000006</c:v>
                </c:pt>
              </c:numCache>
            </c:numRef>
          </c:val>
          <c:extLst>
            <c:ext xmlns:c16="http://schemas.microsoft.com/office/drawing/2014/chart" uri="{C3380CC4-5D6E-409C-BE32-E72D297353CC}">
              <c16:uniqueId val="{00000005-F9F8-43D8-BEC3-250E144E0574}"/>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71.077251552795047</c:v>
                </c:pt>
              </c:numCache>
            </c:numRef>
          </c:val>
          <c:extLst>
            <c:ext xmlns:c16="http://schemas.microsoft.com/office/drawing/2014/chart" uri="{C3380CC4-5D6E-409C-BE32-E72D297353CC}">
              <c16:uniqueId val="{00000006-F9F8-43D8-BEC3-250E144E0574}"/>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71.099999999999994</c:v>
                </c:pt>
              </c:numCache>
            </c:numRef>
          </c:val>
          <c:extLst>
            <c:ext xmlns:c16="http://schemas.microsoft.com/office/drawing/2014/chart" uri="{C3380CC4-5D6E-409C-BE32-E72D297353CC}">
              <c16:uniqueId val="{00000007-F9F8-43D8-BEC3-250E144E0574}"/>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60.349600145401652</c:v>
                </c:pt>
              </c:numCache>
            </c:numRef>
          </c:val>
          <c:extLst>
            <c:ext xmlns:c16="http://schemas.microsoft.com/office/drawing/2014/chart" uri="{C3380CC4-5D6E-409C-BE32-E72D297353CC}">
              <c16:uniqueId val="{00000000-703C-418D-A80A-04CC7780E523}"/>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63.360128205128191</c:v>
                </c:pt>
              </c:numCache>
            </c:numRef>
          </c:val>
          <c:extLst>
            <c:ext xmlns:c16="http://schemas.microsoft.com/office/drawing/2014/chart" uri="{C3380CC4-5D6E-409C-BE32-E72D297353CC}">
              <c16:uniqueId val="{00000001-703C-418D-A80A-04CC7780E523}"/>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63.52889443889439</c:v>
                </c:pt>
              </c:numCache>
            </c:numRef>
          </c:val>
          <c:extLst>
            <c:ext xmlns:c16="http://schemas.microsoft.com/office/drawing/2014/chart" uri="{C3380CC4-5D6E-409C-BE32-E72D297353CC}">
              <c16:uniqueId val="{00000002-703C-418D-A80A-04CC7780E523}"/>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57.244447042319386</c:v>
                </c:pt>
              </c:numCache>
            </c:numRef>
          </c:val>
          <c:extLst>
            <c:ext xmlns:c16="http://schemas.microsoft.com/office/drawing/2014/chart" uri="{C3380CC4-5D6E-409C-BE32-E72D297353CC}">
              <c16:uniqueId val="{00000003-703C-418D-A80A-04CC7780E523}"/>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67.879584701013272</c:v>
                </c:pt>
              </c:numCache>
            </c:numRef>
          </c:val>
          <c:extLst>
            <c:ext xmlns:c16="http://schemas.microsoft.com/office/drawing/2014/chart" uri="{C3380CC4-5D6E-409C-BE32-E72D297353CC}">
              <c16:uniqueId val="{00000004-703C-418D-A80A-04CC7780E523}"/>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70.099999999999994</c:v>
                </c:pt>
              </c:numCache>
            </c:numRef>
          </c:val>
          <c:extLst>
            <c:ext xmlns:c16="http://schemas.microsoft.com/office/drawing/2014/chart" uri="{C3380CC4-5D6E-409C-BE32-E72D297353CC}">
              <c16:uniqueId val="{00000005-703C-418D-A80A-04CC7780E523}"/>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64.560280299410721</c:v>
                </c:pt>
              </c:numCache>
            </c:numRef>
          </c:val>
          <c:extLst>
            <c:ext xmlns:c16="http://schemas.microsoft.com/office/drawing/2014/chart" uri="{C3380CC4-5D6E-409C-BE32-E72D297353CC}">
              <c16:uniqueId val="{00000006-703C-418D-A80A-04CC7780E523}"/>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67</c:v>
                </c:pt>
              </c:numCache>
            </c:numRef>
          </c:val>
          <c:extLst>
            <c:ext xmlns:c16="http://schemas.microsoft.com/office/drawing/2014/chart" uri="{C3380CC4-5D6E-409C-BE32-E72D297353CC}">
              <c16:uniqueId val="{00000007-703C-418D-A80A-04CC7780E523}"/>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sz="1050">
          <a:latin typeface="Montserrat" panose="00000500000000000000" pitchFamily="50" charset="0"/>
        </a:defRPr>
      </a:pPr>
      <a:endParaRPr lang="es-E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67.45672028353323</c:v>
                </c:pt>
              </c:numCache>
            </c:numRef>
          </c:val>
          <c:extLst>
            <c:ext xmlns:c16="http://schemas.microsoft.com/office/drawing/2014/chart" uri="{C3380CC4-5D6E-409C-BE32-E72D297353CC}">
              <c16:uniqueId val="{00000000-7C75-412E-AA1A-B76A031A4BBB}"/>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63.997767857142854</c:v>
                </c:pt>
              </c:numCache>
            </c:numRef>
          </c:val>
          <c:extLst>
            <c:ext xmlns:c16="http://schemas.microsoft.com/office/drawing/2014/chart" uri="{C3380CC4-5D6E-409C-BE32-E72D297353CC}">
              <c16:uniqueId val="{00000001-7C75-412E-AA1A-B76A031A4BBB}"/>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74.506818181818176</c:v>
                </c:pt>
              </c:numCache>
            </c:numRef>
          </c:val>
          <c:extLst>
            <c:ext xmlns:c16="http://schemas.microsoft.com/office/drawing/2014/chart" uri="{C3380CC4-5D6E-409C-BE32-E72D297353CC}">
              <c16:uniqueId val="{00000002-7C75-412E-AA1A-B76A031A4BBB}"/>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64.285714285714278</c:v>
                </c:pt>
              </c:numCache>
            </c:numRef>
          </c:val>
          <c:extLst>
            <c:ext xmlns:c16="http://schemas.microsoft.com/office/drawing/2014/chart" uri="{C3380CC4-5D6E-409C-BE32-E72D297353CC}">
              <c16:uniqueId val="{00000003-7C75-412E-AA1A-B76A031A4BBB}"/>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67.342300556586281</c:v>
                </c:pt>
              </c:numCache>
            </c:numRef>
          </c:val>
          <c:extLst>
            <c:ext xmlns:c16="http://schemas.microsoft.com/office/drawing/2014/chart" uri="{C3380CC4-5D6E-409C-BE32-E72D297353CC}">
              <c16:uniqueId val="{00000004-7C75-412E-AA1A-B76A031A4BBB}"/>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67</c:v>
                </c:pt>
              </c:numCache>
            </c:numRef>
          </c:val>
          <c:extLst>
            <c:ext xmlns:c16="http://schemas.microsoft.com/office/drawing/2014/chart" uri="{C3380CC4-5D6E-409C-BE32-E72D297353CC}">
              <c16:uniqueId val="{00000005-7C75-412E-AA1A-B76A031A4BBB}"/>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68.458850931676992</c:v>
                </c:pt>
              </c:numCache>
            </c:numRef>
          </c:val>
          <c:extLst>
            <c:ext xmlns:c16="http://schemas.microsoft.com/office/drawing/2014/chart" uri="{C3380CC4-5D6E-409C-BE32-E72D297353CC}">
              <c16:uniqueId val="{00000006-7C75-412E-AA1A-B76A031A4BBB}"/>
            </c:ext>
          </c:extLst>
        </c:ser>
        <c:ser>
          <c:idx val="7"/>
          <c:order val="7"/>
          <c:tx>
            <c:strRef>
              <c:f>Hoja1!$I$1</c:f>
              <c:strCache>
                <c:ptCount val="1"/>
                <c:pt idx="0">
                  <c:v>CRÍTICO</c:v>
                </c:pt>
              </c:strCache>
            </c:strRef>
          </c:tx>
          <c:spPr>
            <a:solidFill>
              <a:schemeClr val="accent2">
                <a:lumMod val="60000"/>
              </a:schemeClr>
            </a:solidFill>
            <a:ln>
              <a:noFill/>
            </a:ln>
            <a:effectLst/>
          </c:spPr>
          <c:invertIfNegative val="0"/>
          <c:dPt>
            <c:idx val="0"/>
            <c:invertIfNegative val="0"/>
            <c:bubble3D val="0"/>
            <c:spPr>
              <a:solidFill>
                <a:srgbClr val="920000"/>
              </a:solidFill>
              <a:ln>
                <a:solidFill>
                  <a:schemeClr val="bg1"/>
                </a:solidFill>
              </a:ln>
              <a:effectLst/>
            </c:spPr>
            <c:extLst>
              <c:ext xmlns:c16="http://schemas.microsoft.com/office/drawing/2014/chart" uri="{C3380CC4-5D6E-409C-BE32-E72D297353CC}">
                <c16:uniqueId val="{00000008-7C75-412E-AA1A-B76A031A4BBB}"/>
              </c:ext>
            </c:extLst>
          </c:dPt>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65.5</c:v>
                </c:pt>
              </c:numCache>
            </c:numRef>
          </c:val>
          <c:extLst>
            <c:ext xmlns:c16="http://schemas.microsoft.com/office/drawing/2014/chart" uri="{C3380CC4-5D6E-409C-BE32-E72D297353CC}">
              <c16:uniqueId val="{00000009-7C75-412E-AA1A-B76A031A4BBB}"/>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ontserrat" panose="00000500000000000000" pitchFamily="50" charset="0"/>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169889960941599E-2"/>
          <c:y val="0.12809411276948587"/>
          <c:w val="0.75034489757321632"/>
          <c:h val="0.961335676625659"/>
        </c:manualLayout>
      </c:layout>
      <c:doughnutChart>
        <c:varyColors val="1"/>
        <c:ser>
          <c:idx val="0"/>
          <c:order val="0"/>
          <c:spPr>
            <a:solidFill>
              <a:srgbClr val="5F0AFF"/>
            </a:solidFill>
          </c:spPr>
          <c:dPt>
            <c:idx val="0"/>
            <c:bubble3D val="0"/>
            <c:spPr>
              <a:solidFill>
                <a:srgbClr val="AB182D"/>
              </a:solidFill>
              <a:ln>
                <a:noFill/>
              </a:ln>
              <a:effectLst/>
            </c:spPr>
            <c:extLst>
              <c:ext xmlns:c16="http://schemas.microsoft.com/office/drawing/2014/chart" uri="{C3380CC4-5D6E-409C-BE32-E72D297353CC}">
                <c16:uniqueId val="{00000001-23E8-4AE9-AADB-EB2FC2FBE1CA}"/>
              </c:ext>
            </c:extLst>
          </c:dPt>
          <c:dPt>
            <c:idx val="1"/>
            <c:bubble3D val="0"/>
            <c:spPr>
              <a:solidFill>
                <a:schemeClr val="bg1">
                  <a:lumMod val="50000"/>
                </a:schemeClr>
              </a:solidFill>
              <a:ln>
                <a:noFill/>
              </a:ln>
              <a:effectLst/>
            </c:spPr>
            <c:extLst>
              <c:ext xmlns:c16="http://schemas.microsoft.com/office/drawing/2014/chart" uri="{C3380CC4-5D6E-409C-BE32-E72D297353CC}">
                <c16:uniqueId val="{00000003-23E8-4AE9-AADB-EB2FC2FBE1CA}"/>
              </c:ext>
            </c:extLst>
          </c:dPt>
          <c:dPt>
            <c:idx val="2"/>
            <c:bubble3D val="0"/>
            <c:spPr>
              <a:solidFill>
                <a:srgbClr val="5F0AFF"/>
              </a:solidFill>
              <a:ln>
                <a:noFill/>
              </a:ln>
              <a:effectLst/>
            </c:spPr>
            <c:extLst>
              <c:ext xmlns:c16="http://schemas.microsoft.com/office/drawing/2014/chart" uri="{C3380CC4-5D6E-409C-BE32-E72D297353CC}">
                <c16:uniqueId val="{00000005-23E8-4AE9-AADB-EB2FC2FBE1CA}"/>
              </c:ext>
            </c:extLst>
          </c:dPt>
          <c:dPt>
            <c:idx val="3"/>
            <c:bubble3D val="0"/>
            <c:spPr>
              <a:solidFill>
                <a:srgbClr val="5F0AFF"/>
              </a:solidFill>
              <a:ln>
                <a:noFill/>
              </a:ln>
              <a:effectLst/>
            </c:spPr>
            <c:extLst>
              <c:ext xmlns:c16="http://schemas.microsoft.com/office/drawing/2014/chart" uri="{C3380CC4-5D6E-409C-BE32-E72D297353CC}">
                <c16:uniqueId val="{00000007-23E8-4AE9-AADB-EB2FC2FBE1CA}"/>
              </c:ext>
            </c:extLst>
          </c:dPt>
          <c:dPt>
            <c:idx val="4"/>
            <c:bubble3D val="0"/>
            <c:spPr>
              <a:solidFill>
                <a:srgbClr val="5F0AFF"/>
              </a:solidFill>
              <a:ln>
                <a:noFill/>
              </a:ln>
              <a:effectLst/>
            </c:spPr>
            <c:extLst>
              <c:ext xmlns:c16="http://schemas.microsoft.com/office/drawing/2014/chart" uri="{C3380CC4-5D6E-409C-BE32-E72D297353CC}">
                <c16:uniqueId val="{00000009-23E8-4AE9-AADB-EB2FC2FBE1CA}"/>
              </c:ext>
            </c:extLst>
          </c:dPt>
          <c:dPt>
            <c:idx val="5"/>
            <c:bubble3D val="0"/>
            <c:spPr>
              <a:solidFill>
                <a:srgbClr val="5F0AFF"/>
              </a:solidFill>
              <a:ln>
                <a:noFill/>
              </a:ln>
              <a:effectLst/>
            </c:spPr>
            <c:extLst>
              <c:ext xmlns:c16="http://schemas.microsoft.com/office/drawing/2014/chart" uri="{C3380CC4-5D6E-409C-BE32-E72D297353CC}">
                <c16:uniqueId val="{0000000B-23E8-4AE9-AADB-EB2FC2FBE1CA}"/>
              </c:ext>
            </c:extLst>
          </c:dPt>
          <c:dPt>
            <c:idx val="6"/>
            <c:bubble3D val="0"/>
            <c:spPr>
              <a:solidFill>
                <a:srgbClr val="5F0AFF"/>
              </a:solidFill>
              <a:ln>
                <a:noFill/>
              </a:ln>
              <a:effectLst/>
            </c:spPr>
            <c:extLst>
              <c:ext xmlns:c16="http://schemas.microsoft.com/office/drawing/2014/chart" uri="{C3380CC4-5D6E-409C-BE32-E72D297353CC}">
                <c16:uniqueId val="{0000000D-23E8-4AE9-AADB-EB2FC2FBE1CA}"/>
              </c:ext>
            </c:extLst>
          </c:dPt>
          <c:dPt>
            <c:idx val="7"/>
            <c:bubble3D val="0"/>
            <c:spPr>
              <a:solidFill>
                <a:srgbClr val="5F0AFF"/>
              </a:solidFill>
              <a:ln>
                <a:noFill/>
              </a:ln>
              <a:effectLst/>
            </c:spPr>
            <c:extLst>
              <c:ext xmlns:c16="http://schemas.microsoft.com/office/drawing/2014/chart" uri="{C3380CC4-5D6E-409C-BE32-E72D297353CC}">
                <c16:uniqueId val="{0000000F-23E8-4AE9-AADB-EB2FC2FBE1CA}"/>
              </c:ext>
            </c:extLst>
          </c:dPt>
          <c:dPt>
            <c:idx val="8"/>
            <c:bubble3D val="0"/>
            <c:spPr>
              <a:solidFill>
                <a:srgbClr val="5F0AFF"/>
              </a:solidFill>
              <a:ln>
                <a:noFill/>
              </a:ln>
              <a:effectLst/>
            </c:spPr>
            <c:extLst>
              <c:ext xmlns:c16="http://schemas.microsoft.com/office/drawing/2014/chart" uri="{C3380CC4-5D6E-409C-BE32-E72D297353CC}">
                <c16:uniqueId val="{00000011-23E8-4AE9-AADB-EB2FC2FBE1CA}"/>
              </c:ext>
            </c:extLst>
          </c:dPt>
          <c:dPt>
            <c:idx val="9"/>
            <c:bubble3D val="0"/>
            <c:spPr>
              <a:solidFill>
                <a:srgbClr val="5F0AFF"/>
              </a:solidFill>
              <a:ln>
                <a:noFill/>
              </a:ln>
              <a:effectLst/>
            </c:spPr>
            <c:extLst>
              <c:ext xmlns:c16="http://schemas.microsoft.com/office/drawing/2014/chart" uri="{C3380CC4-5D6E-409C-BE32-E72D297353CC}">
                <c16:uniqueId val="{00000013-23E8-4AE9-AADB-EB2FC2FBE1CA}"/>
              </c:ext>
            </c:extLst>
          </c:dPt>
          <c:dPt>
            <c:idx val="10"/>
            <c:bubble3D val="0"/>
            <c:spPr>
              <a:solidFill>
                <a:srgbClr val="5F0AFF"/>
              </a:solidFill>
              <a:ln>
                <a:noFill/>
              </a:ln>
              <a:effectLst/>
            </c:spPr>
            <c:extLst>
              <c:ext xmlns:c16="http://schemas.microsoft.com/office/drawing/2014/chart" uri="{C3380CC4-5D6E-409C-BE32-E72D297353CC}">
                <c16:uniqueId val="{00000015-23E8-4AE9-AADB-EB2FC2FBE1CA}"/>
              </c:ext>
            </c:extLst>
          </c:dPt>
          <c:dPt>
            <c:idx val="11"/>
            <c:bubble3D val="0"/>
            <c:spPr>
              <a:solidFill>
                <a:srgbClr val="5F0AFF"/>
              </a:solidFill>
              <a:ln>
                <a:noFill/>
              </a:ln>
              <a:effectLst/>
            </c:spPr>
            <c:extLst>
              <c:ext xmlns:c16="http://schemas.microsoft.com/office/drawing/2014/chart" uri="{C3380CC4-5D6E-409C-BE32-E72D297353CC}">
                <c16:uniqueId val="{00000017-23E8-4AE9-AADB-EB2FC2FBE1CA}"/>
              </c:ext>
            </c:extLst>
          </c:dPt>
          <c:dPt>
            <c:idx val="12"/>
            <c:bubble3D val="0"/>
            <c:spPr>
              <a:solidFill>
                <a:srgbClr val="5F0AFF"/>
              </a:solidFill>
              <a:ln>
                <a:noFill/>
              </a:ln>
              <a:effectLst/>
            </c:spPr>
            <c:extLst>
              <c:ext xmlns:c16="http://schemas.microsoft.com/office/drawing/2014/chart" uri="{C3380CC4-5D6E-409C-BE32-E72D297353CC}">
                <c16:uniqueId val="{00000019-23E8-4AE9-AADB-EB2FC2FBE1CA}"/>
              </c:ext>
            </c:extLst>
          </c:dPt>
          <c:dPt>
            <c:idx val="13"/>
            <c:bubble3D val="0"/>
            <c:spPr>
              <a:solidFill>
                <a:srgbClr val="5F0AFF"/>
              </a:solidFill>
              <a:ln>
                <a:noFill/>
              </a:ln>
              <a:effectLst/>
            </c:spPr>
            <c:extLst>
              <c:ext xmlns:c16="http://schemas.microsoft.com/office/drawing/2014/chart" uri="{C3380CC4-5D6E-409C-BE32-E72D297353CC}">
                <c16:uniqueId val="{0000001B-23E8-4AE9-AADB-EB2FC2FBE1CA}"/>
              </c:ext>
            </c:extLst>
          </c:dPt>
          <c:dPt>
            <c:idx val="14"/>
            <c:bubble3D val="0"/>
            <c:spPr>
              <a:solidFill>
                <a:srgbClr val="5F0AFF"/>
              </a:solidFill>
              <a:ln>
                <a:noFill/>
              </a:ln>
              <a:effectLst/>
            </c:spPr>
            <c:extLst>
              <c:ext xmlns:c16="http://schemas.microsoft.com/office/drawing/2014/chart" uri="{C3380CC4-5D6E-409C-BE32-E72D297353CC}">
                <c16:uniqueId val="{0000001D-23E8-4AE9-AADB-EB2FC2FBE1CA}"/>
              </c:ext>
            </c:extLst>
          </c:dPt>
          <c:dPt>
            <c:idx val="15"/>
            <c:bubble3D val="0"/>
            <c:spPr>
              <a:solidFill>
                <a:srgbClr val="5F0AFF"/>
              </a:solidFill>
              <a:ln>
                <a:noFill/>
              </a:ln>
              <a:effectLst/>
            </c:spPr>
            <c:extLst>
              <c:ext xmlns:c16="http://schemas.microsoft.com/office/drawing/2014/chart" uri="{C3380CC4-5D6E-409C-BE32-E72D297353CC}">
                <c16:uniqueId val="{0000001F-23E8-4AE9-AADB-EB2FC2FBE1CA}"/>
              </c:ext>
            </c:extLst>
          </c:dPt>
          <c:dPt>
            <c:idx val="16"/>
            <c:bubble3D val="0"/>
            <c:spPr>
              <a:solidFill>
                <a:srgbClr val="5F0AFF"/>
              </a:solidFill>
              <a:ln>
                <a:noFill/>
              </a:ln>
              <a:effectLst/>
            </c:spPr>
            <c:extLst>
              <c:ext xmlns:c16="http://schemas.microsoft.com/office/drawing/2014/chart" uri="{C3380CC4-5D6E-409C-BE32-E72D297353CC}">
                <c16:uniqueId val="{00000021-23E8-4AE9-AADB-EB2FC2FBE1CA}"/>
              </c:ext>
            </c:extLst>
          </c:dPt>
          <c:dPt>
            <c:idx val="17"/>
            <c:bubble3D val="0"/>
            <c:spPr>
              <a:solidFill>
                <a:srgbClr val="5F0AFF"/>
              </a:solidFill>
              <a:ln>
                <a:noFill/>
              </a:ln>
              <a:effectLst/>
            </c:spPr>
            <c:extLst>
              <c:ext xmlns:c16="http://schemas.microsoft.com/office/drawing/2014/chart" uri="{C3380CC4-5D6E-409C-BE32-E72D297353CC}">
                <c16:uniqueId val="{00000023-23E8-4AE9-AADB-EB2FC2FBE1CA}"/>
              </c:ext>
            </c:extLst>
          </c:dPt>
          <c:dPt>
            <c:idx val="18"/>
            <c:bubble3D val="0"/>
            <c:spPr>
              <a:solidFill>
                <a:srgbClr val="5F0AFF"/>
              </a:solidFill>
              <a:ln>
                <a:noFill/>
              </a:ln>
              <a:effectLst/>
            </c:spPr>
            <c:extLst>
              <c:ext xmlns:c16="http://schemas.microsoft.com/office/drawing/2014/chart" uri="{C3380CC4-5D6E-409C-BE32-E72D297353CC}">
                <c16:uniqueId val="{00000025-23E8-4AE9-AADB-EB2FC2FBE1CA}"/>
              </c:ext>
            </c:extLst>
          </c:dPt>
          <c:dPt>
            <c:idx val="19"/>
            <c:bubble3D val="0"/>
            <c:spPr>
              <a:solidFill>
                <a:srgbClr val="5F0AFF"/>
              </a:solidFill>
              <a:ln>
                <a:noFill/>
              </a:ln>
              <a:effectLst/>
            </c:spPr>
            <c:extLst>
              <c:ext xmlns:c16="http://schemas.microsoft.com/office/drawing/2014/chart" uri="{C3380CC4-5D6E-409C-BE32-E72D297353CC}">
                <c16:uniqueId val="{00000027-23E8-4AE9-AADB-EB2FC2FBE1CA}"/>
              </c:ext>
            </c:extLst>
          </c:dPt>
          <c:dLbls>
            <c:dLbl>
              <c:idx val="0"/>
              <c:layout>
                <c:manualLayout>
                  <c:x val="9.4140821219334966E-2"/>
                  <c:y val="-0.37017454566320851"/>
                </c:manualLayout>
              </c:layout>
              <c:showLegendKey val="0"/>
              <c:showVal val="1"/>
              <c:showCatName val="1"/>
              <c:showSerName val="0"/>
              <c:showPercent val="0"/>
              <c:showBubbleSize val="0"/>
              <c:extLst>
                <c:ext xmlns:c15="http://schemas.microsoft.com/office/drawing/2012/chart" uri="{CE6537A1-D6FC-4f65-9D91-7224C49458BB}">
                  <c15:layout>
                    <c:manualLayout>
                      <c:w val="0.29458080718083451"/>
                      <c:h val="0.27740818951145546"/>
                    </c:manualLayout>
                  </c15:layout>
                </c:ext>
                <c:ext xmlns:c16="http://schemas.microsoft.com/office/drawing/2014/chart" uri="{C3380CC4-5D6E-409C-BE32-E72D297353CC}">
                  <c16:uniqueId val="{00000001-23E8-4AE9-AADB-EB2FC2FBE1CA}"/>
                </c:ext>
              </c:extLst>
            </c:dLbl>
            <c:dLbl>
              <c:idx val="1"/>
              <c:layout>
                <c:manualLayout>
                  <c:x val="-6.3014374799856387E-2"/>
                  <c:y val="-0.38992556711757864"/>
                </c:manualLayout>
              </c:layout>
              <c:showLegendKey val="0"/>
              <c:showVal val="1"/>
              <c:showCatName val="1"/>
              <c:showSerName val="0"/>
              <c:showPercent val="0"/>
              <c:showBubbleSize val="0"/>
              <c:extLst>
                <c:ext xmlns:c15="http://schemas.microsoft.com/office/drawing/2012/chart" uri="{CE6537A1-D6FC-4f65-9D91-7224C49458BB}">
                  <c15:layout>
                    <c:manualLayout>
                      <c:w val="0.23703817281760914"/>
                      <c:h val="0.25173707587761773"/>
                    </c:manualLayout>
                  </c15:layout>
                </c:ext>
                <c:ext xmlns:c16="http://schemas.microsoft.com/office/drawing/2014/chart" uri="{C3380CC4-5D6E-409C-BE32-E72D297353CC}">
                  <c16:uniqueId val="{00000003-23E8-4AE9-AADB-EB2FC2FBE1CA}"/>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Arial" panose="020B0604020202020204" pitchFamily="34" charset="0"/>
                  </a:defRPr>
                </a:pPr>
                <a:endParaRPr lang="es-E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Hoja1!$A$2:$A$3</c:f>
              <c:strCache>
                <c:ptCount val="2"/>
                <c:pt idx="0">
                  <c:v>Hombre</c:v>
                </c:pt>
                <c:pt idx="1">
                  <c:v>Mujer</c:v>
                </c:pt>
              </c:strCache>
            </c:strRef>
          </c:cat>
          <c:val>
            <c:numRef>
              <c:f>Hoja1!$B$2:$B$3</c:f>
              <c:numCache>
                <c:formatCode>0.00</c:formatCode>
                <c:ptCount val="2"/>
                <c:pt idx="0">
                  <c:v>51.4466245427</c:v>
                </c:pt>
                <c:pt idx="1">
                  <c:v>48.5533754573</c:v>
                </c:pt>
              </c:numCache>
            </c:numRef>
          </c:val>
          <c:extLst>
            <c:ext xmlns:c16="http://schemas.microsoft.com/office/drawing/2014/chart" uri="{C3380CC4-5D6E-409C-BE32-E72D297353CC}">
              <c16:uniqueId val="{00000028-23E8-4AE9-AADB-EB2FC2FBE1CA}"/>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66.312704471101398</c:v>
                </c:pt>
              </c:numCache>
            </c:numRef>
          </c:val>
          <c:extLst>
            <c:ext xmlns:c16="http://schemas.microsoft.com/office/drawing/2014/chart" uri="{C3380CC4-5D6E-409C-BE32-E72D297353CC}">
              <c16:uniqueId val="{00000000-6E75-4DEB-8CA1-D5BEABB5BBC0}"/>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67.162500000000009</c:v>
                </c:pt>
              </c:numCache>
            </c:numRef>
          </c:val>
          <c:extLst>
            <c:ext xmlns:c16="http://schemas.microsoft.com/office/drawing/2014/chart" uri="{C3380CC4-5D6E-409C-BE32-E72D297353CC}">
              <c16:uniqueId val="{00000001-6E75-4DEB-8CA1-D5BEABB5BBC0}"/>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74.833766233766241</c:v>
                </c:pt>
              </c:numCache>
            </c:numRef>
          </c:val>
          <c:extLst>
            <c:ext xmlns:c16="http://schemas.microsoft.com/office/drawing/2014/chart" uri="{C3380CC4-5D6E-409C-BE32-E72D297353CC}">
              <c16:uniqueId val="{00000002-6E75-4DEB-8CA1-D5BEABB5BBC0}"/>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61.295592705167145</c:v>
                </c:pt>
              </c:numCache>
            </c:numRef>
          </c:val>
          <c:extLst>
            <c:ext xmlns:c16="http://schemas.microsoft.com/office/drawing/2014/chart" uri="{C3380CC4-5D6E-409C-BE32-E72D297353CC}">
              <c16:uniqueId val="{00000003-6E75-4DEB-8CA1-D5BEABB5BBC0}"/>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74.657931354359889</c:v>
                </c:pt>
              </c:numCache>
            </c:numRef>
          </c:val>
          <c:extLst>
            <c:ext xmlns:c16="http://schemas.microsoft.com/office/drawing/2014/chart" uri="{C3380CC4-5D6E-409C-BE32-E72D297353CC}">
              <c16:uniqueId val="{00000004-6E75-4DEB-8CA1-D5BEABB5BBC0}"/>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75.400000000000006</c:v>
                </c:pt>
              </c:numCache>
            </c:numRef>
          </c:val>
          <c:extLst>
            <c:ext xmlns:c16="http://schemas.microsoft.com/office/drawing/2014/chart" uri="{C3380CC4-5D6E-409C-BE32-E72D297353CC}">
              <c16:uniqueId val="{00000005-6E75-4DEB-8CA1-D5BEABB5BBC0}"/>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75.011645962732899</c:v>
                </c:pt>
              </c:numCache>
            </c:numRef>
          </c:val>
          <c:extLst>
            <c:ext xmlns:c16="http://schemas.microsoft.com/office/drawing/2014/chart" uri="{C3380CC4-5D6E-409C-BE32-E72D297353CC}">
              <c16:uniqueId val="{00000006-6E75-4DEB-8CA1-D5BEABB5BBC0}"/>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69</c:v>
                </c:pt>
              </c:numCache>
            </c:numRef>
          </c:val>
          <c:extLst>
            <c:ext xmlns:c16="http://schemas.microsoft.com/office/drawing/2014/chart" uri="{C3380CC4-5D6E-409C-BE32-E72D297353CC}">
              <c16:uniqueId val="{00000007-6E75-4DEB-8CA1-D5BEABB5BBC0}"/>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ontserrat" panose="00000500000000000000" pitchFamily="50" charset="0"/>
        </a:defRPr>
      </a:pPr>
      <a:endParaRPr lang="es-E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68.607506361323146</c:v>
                </c:pt>
              </c:numCache>
            </c:numRef>
          </c:val>
          <c:extLst>
            <c:ext xmlns:c16="http://schemas.microsoft.com/office/drawing/2014/chart" uri="{C3380CC4-5D6E-409C-BE32-E72D297353CC}">
              <c16:uniqueId val="{00000000-C009-414F-8D96-3D5EDC2B99FA}"/>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71.721426282051297</c:v>
                </c:pt>
              </c:numCache>
            </c:numRef>
          </c:val>
          <c:extLst>
            <c:ext xmlns:c16="http://schemas.microsoft.com/office/drawing/2014/chart" uri="{C3380CC4-5D6E-409C-BE32-E72D297353CC}">
              <c16:uniqueId val="{00000001-C009-414F-8D96-3D5EDC2B99FA}"/>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72.085687645687528</c:v>
                </c:pt>
              </c:numCache>
            </c:numRef>
          </c:val>
          <c:extLst>
            <c:ext xmlns:c16="http://schemas.microsoft.com/office/drawing/2014/chart" uri="{C3380CC4-5D6E-409C-BE32-E72D297353CC}">
              <c16:uniqueId val="{00000002-C009-414F-8D96-3D5EDC2B99FA}"/>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67.409063011456638</c:v>
                </c:pt>
              </c:numCache>
            </c:numRef>
          </c:val>
          <c:extLst>
            <c:ext xmlns:c16="http://schemas.microsoft.com/office/drawing/2014/chart" uri="{C3380CC4-5D6E-409C-BE32-E72D297353CC}">
              <c16:uniqueId val="{00000003-C009-414F-8D96-3D5EDC2B99FA}"/>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72.01723276723277</c:v>
                </c:pt>
              </c:numCache>
            </c:numRef>
          </c:val>
          <c:extLst>
            <c:ext xmlns:c16="http://schemas.microsoft.com/office/drawing/2014/chart" uri="{C3380CC4-5D6E-409C-BE32-E72D297353CC}">
              <c16:uniqueId val="{00000004-C009-414F-8D96-3D5EDC2B99FA}"/>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65.599999999999994</c:v>
                </c:pt>
              </c:numCache>
            </c:numRef>
          </c:val>
          <c:extLst>
            <c:ext xmlns:c16="http://schemas.microsoft.com/office/drawing/2014/chart" uri="{C3380CC4-5D6E-409C-BE32-E72D297353CC}">
              <c16:uniqueId val="{00000005-C009-414F-8D96-3D5EDC2B99FA}"/>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68.362388517279811</c:v>
                </c:pt>
              </c:numCache>
            </c:numRef>
          </c:val>
          <c:extLst>
            <c:ext xmlns:c16="http://schemas.microsoft.com/office/drawing/2014/chart" uri="{C3380CC4-5D6E-409C-BE32-E72D297353CC}">
              <c16:uniqueId val="{00000006-C009-414F-8D96-3D5EDC2B99FA}"/>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74.900000000000006</c:v>
                </c:pt>
              </c:numCache>
            </c:numRef>
          </c:val>
          <c:extLst>
            <c:ext xmlns:c16="http://schemas.microsoft.com/office/drawing/2014/chart" uri="{C3380CC4-5D6E-409C-BE32-E72D297353CC}">
              <c16:uniqueId val="{00000007-C009-414F-8D96-3D5EDC2B99FA}"/>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ontserrat" panose="00000500000000000000" pitchFamily="50" charset="0"/>
        </a:defRPr>
      </a:pPr>
      <a:endParaRPr lang="es-E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65.654648309705578</c:v>
                </c:pt>
              </c:numCache>
            </c:numRef>
          </c:val>
          <c:extLst>
            <c:ext xmlns:c16="http://schemas.microsoft.com/office/drawing/2014/chart" uri="{C3380CC4-5D6E-409C-BE32-E72D297353CC}">
              <c16:uniqueId val="{00000000-3E92-4201-B844-DE0CBE48D196}"/>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62.381696428571431</c:v>
                </c:pt>
              </c:numCache>
            </c:numRef>
          </c:val>
          <c:extLst>
            <c:ext xmlns:c16="http://schemas.microsoft.com/office/drawing/2014/chart" uri="{C3380CC4-5D6E-409C-BE32-E72D297353CC}">
              <c16:uniqueId val="{00000001-3E92-4201-B844-DE0CBE48D196}"/>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75.711363636363672</c:v>
                </c:pt>
              </c:numCache>
            </c:numRef>
          </c:val>
          <c:extLst>
            <c:ext xmlns:c16="http://schemas.microsoft.com/office/drawing/2014/chart" uri="{C3380CC4-5D6E-409C-BE32-E72D297353CC}">
              <c16:uniqueId val="{00000002-3E92-4201-B844-DE0CBE48D196}"/>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62.102963525835875</c:v>
                </c:pt>
              </c:numCache>
            </c:numRef>
          </c:val>
          <c:extLst>
            <c:ext xmlns:c16="http://schemas.microsoft.com/office/drawing/2014/chart" uri="{C3380CC4-5D6E-409C-BE32-E72D297353CC}">
              <c16:uniqueId val="{00000003-3E92-4201-B844-DE0CBE48D196}"/>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66.467416512059359</c:v>
                </c:pt>
              </c:numCache>
            </c:numRef>
          </c:val>
          <c:extLst>
            <c:ext xmlns:c16="http://schemas.microsoft.com/office/drawing/2014/chart" uri="{C3380CC4-5D6E-409C-BE32-E72D297353CC}">
              <c16:uniqueId val="{00000004-3E92-4201-B844-DE0CBE48D196}"/>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66.599999999999994</c:v>
                </c:pt>
              </c:numCache>
            </c:numRef>
          </c:val>
          <c:extLst>
            <c:ext xmlns:c16="http://schemas.microsoft.com/office/drawing/2014/chart" uri="{C3380CC4-5D6E-409C-BE32-E72D297353CC}">
              <c16:uniqueId val="{00000005-3E92-4201-B844-DE0CBE48D196}"/>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67.164208074534187</c:v>
                </c:pt>
              </c:numCache>
            </c:numRef>
          </c:val>
          <c:extLst>
            <c:ext xmlns:c16="http://schemas.microsoft.com/office/drawing/2014/chart" uri="{C3380CC4-5D6E-409C-BE32-E72D297353CC}">
              <c16:uniqueId val="{00000006-3E92-4201-B844-DE0CBE48D196}"/>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63.5</c:v>
                </c:pt>
              </c:numCache>
            </c:numRef>
          </c:val>
          <c:extLst>
            <c:ext xmlns:c16="http://schemas.microsoft.com/office/drawing/2014/chart" uri="{C3380CC4-5D6E-409C-BE32-E72D297353CC}">
              <c16:uniqueId val="{00000007-3E92-4201-B844-DE0CBE48D196}"/>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ontserrat" panose="00000500000000000000" pitchFamily="50" charset="0"/>
        </a:defRPr>
      </a:pPr>
      <a:endParaRPr lang="es-E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644411633421402E-2"/>
          <c:y val="7.7172645086030917E-2"/>
          <c:w val="0.95413508529276159"/>
          <c:h val="0.81307378244386119"/>
        </c:manualLayout>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65.291030534351137</c:v>
                </c:pt>
              </c:numCache>
            </c:numRef>
          </c:val>
          <c:extLst>
            <c:ext xmlns:c16="http://schemas.microsoft.com/office/drawing/2014/chart" uri="{C3380CC4-5D6E-409C-BE32-E72D297353CC}">
              <c16:uniqueId val="{00000000-A2F2-4BA4-9EB2-DDB2748504AD}"/>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72.629326923076945</c:v>
                </c:pt>
              </c:numCache>
            </c:numRef>
          </c:val>
          <c:extLst>
            <c:ext xmlns:c16="http://schemas.microsoft.com/office/drawing/2014/chart" uri="{C3380CC4-5D6E-409C-BE32-E72D297353CC}">
              <c16:uniqueId val="{00000001-A2F2-4BA4-9EB2-DDB2748504AD}"/>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73.87762237762243</c:v>
                </c:pt>
              </c:numCache>
            </c:numRef>
          </c:val>
          <c:extLst>
            <c:ext xmlns:c16="http://schemas.microsoft.com/office/drawing/2014/chart" uri="{C3380CC4-5D6E-409C-BE32-E72D297353CC}">
              <c16:uniqueId val="{00000002-A2F2-4BA4-9EB2-DDB2748504AD}"/>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68.440057283142409</c:v>
                </c:pt>
              </c:numCache>
            </c:numRef>
          </c:val>
          <c:extLst>
            <c:ext xmlns:c16="http://schemas.microsoft.com/office/drawing/2014/chart" uri="{C3380CC4-5D6E-409C-BE32-E72D297353CC}">
              <c16:uniqueId val="{00000003-A2F2-4BA4-9EB2-DDB2748504AD}"/>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72.701985514485514</c:v>
                </c:pt>
              </c:numCache>
            </c:numRef>
          </c:val>
          <c:extLst>
            <c:ext xmlns:c16="http://schemas.microsoft.com/office/drawing/2014/chart" uri="{C3380CC4-5D6E-409C-BE32-E72D297353CC}">
              <c16:uniqueId val="{00000004-A2F2-4BA4-9EB2-DDB2748504AD}"/>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65.7</c:v>
                </c:pt>
              </c:numCache>
            </c:numRef>
          </c:val>
          <c:extLst>
            <c:ext xmlns:c16="http://schemas.microsoft.com/office/drawing/2014/chart" uri="{C3380CC4-5D6E-409C-BE32-E72D297353CC}">
              <c16:uniqueId val="{00000005-A2F2-4BA4-9EB2-DDB2748504AD}"/>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69.854724080267559</c:v>
                </c:pt>
              </c:numCache>
            </c:numRef>
          </c:val>
          <c:extLst>
            <c:ext xmlns:c16="http://schemas.microsoft.com/office/drawing/2014/chart" uri="{C3380CC4-5D6E-409C-BE32-E72D297353CC}">
              <c16:uniqueId val="{00000006-A2F2-4BA4-9EB2-DDB2748504AD}"/>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62.9</c:v>
                </c:pt>
              </c:numCache>
            </c:numRef>
          </c:val>
          <c:extLst>
            <c:ext xmlns:c16="http://schemas.microsoft.com/office/drawing/2014/chart" uri="{C3380CC4-5D6E-409C-BE32-E72D297353CC}">
              <c16:uniqueId val="{00000007-A2F2-4BA4-9EB2-DDB2748504AD}"/>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ontserrat" panose="00000500000000000000" pitchFamily="50" charset="0"/>
        </a:defRPr>
      </a:pPr>
      <a:endParaRPr lang="es-E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76.48</c:v>
                </c:pt>
              </c:numCache>
            </c:numRef>
          </c:val>
          <c:extLst>
            <c:ext xmlns:c16="http://schemas.microsoft.com/office/drawing/2014/chart" uri="{C3380CC4-5D6E-409C-BE32-E72D297353CC}">
              <c16:uniqueId val="{00000000-2732-4930-911A-B1E120CC4051}"/>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61.892499999999998</c:v>
                </c:pt>
              </c:numCache>
            </c:numRef>
          </c:val>
          <c:extLst>
            <c:ext xmlns:c16="http://schemas.microsoft.com/office/drawing/2014/chart" uri="{C3380CC4-5D6E-409C-BE32-E72D297353CC}">
              <c16:uniqueId val="{00000001-2732-4930-911A-B1E120CC4051}"/>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65.760000000000005</c:v>
                </c:pt>
              </c:numCache>
            </c:numRef>
          </c:val>
          <c:extLst>
            <c:ext xmlns:c16="http://schemas.microsoft.com/office/drawing/2014/chart" uri="{C3380CC4-5D6E-409C-BE32-E72D297353CC}">
              <c16:uniqueId val="{00000002-2732-4930-911A-B1E120CC4051}"/>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59.138297872340424</c:v>
                </c:pt>
              </c:numCache>
            </c:numRef>
          </c:val>
          <c:extLst>
            <c:ext xmlns:c16="http://schemas.microsoft.com/office/drawing/2014/chart" uri="{C3380CC4-5D6E-409C-BE32-E72D297353CC}">
              <c16:uniqueId val="{00000003-2732-4930-911A-B1E120CC4051}"/>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67.59415584415585</c:v>
                </c:pt>
              </c:numCache>
            </c:numRef>
          </c:val>
          <c:extLst>
            <c:ext xmlns:c16="http://schemas.microsoft.com/office/drawing/2014/chart" uri="{C3380CC4-5D6E-409C-BE32-E72D297353CC}">
              <c16:uniqueId val="{00000004-2732-4930-911A-B1E120CC4051}"/>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68.599999999999994</c:v>
                </c:pt>
              </c:numCache>
            </c:numRef>
          </c:val>
          <c:extLst>
            <c:ext xmlns:c16="http://schemas.microsoft.com/office/drawing/2014/chart" uri="{C3380CC4-5D6E-409C-BE32-E72D297353CC}">
              <c16:uniqueId val="{00000005-2732-4930-911A-B1E120CC4051}"/>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68.445652173913047</c:v>
                </c:pt>
              </c:numCache>
            </c:numRef>
          </c:val>
          <c:extLst>
            <c:ext xmlns:c16="http://schemas.microsoft.com/office/drawing/2014/chart" uri="{C3380CC4-5D6E-409C-BE32-E72D297353CC}">
              <c16:uniqueId val="{00000006-2732-4930-911A-B1E120CC4051}"/>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72</c:v>
                </c:pt>
              </c:numCache>
            </c:numRef>
          </c:val>
          <c:extLst>
            <c:ext xmlns:c16="http://schemas.microsoft.com/office/drawing/2014/chart" uri="{C3380CC4-5D6E-409C-BE32-E72D297353CC}">
              <c16:uniqueId val="{00000007-2732-4930-911A-B1E120CC4051}"/>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ontserrat" panose="00000500000000000000" pitchFamily="50" charset="0"/>
        </a:defRPr>
      </a:pPr>
      <a:endParaRPr lang="es-E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SNOB</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Precios/ofertas y promociones</c:v>
                </c:pt>
              </c:strCache>
            </c:strRef>
          </c:cat>
          <c:val>
            <c:numRef>
              <c:f>Hoja1!$B$2</c:f>
              <c:numCache>
                <c:formatCode>0.00</c:formatCode>
                <c:ptCount val="1"/>
                <c:pt idx="0">
                  <c:v>65.966921119592897</c:v>
                </c:pt>
              </c:numCache>
            </c:numRef>
          </c:val>
          <c:extLst>
            <c:ext xmlns:c16="http://schemas.microsoft.com/office/drawing/2014/chart" uri="{C3380CC4-5D6E-409C-BE32-E72D297353CC}">
              <c16:uniqueId val="{00000000-1E36-4BA1-966C-59A17D7C7337}"/>
            </c:ext>
          </c:extLst>
        </c:ser>
        <c:ser>
          <c:idx val="1"/>
          <c:order val="1"/>
          <c:tx>
            <c:strRef>
              <c:f>Hoja1!$C$1</c:f>
              <c:strCache>
                <c:ptCount val="1"/>
                <c:pt idx="0">
                  <c:v>IMPULSIVO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Hoja1!$C$2</c:f>
              <c:numCache>
                <c:formatCode>0.00</c:formatCode>
                <c:ptCount val="1"/>
                <c:pt idx="0">
                  <c:v>71.407852564102527</c:v>
                </c:pt>
              </c:numCache>
            </c:numRef>
          </c:val>
          <c:extLst>
            <c:ext xmlns:c16="http://schemas.microsoft.com/office/drawing/2014/chart" uri="{C3380CC4-5D6E-409C-BE32-E72D297353CC}">
              <c16:uniqueId val="{00000001-1E36-4BA1-966C-59A17D7C7337}"/>
            </c:ext>
          </c:extLst>
        </c:ser>
        <c:ser>
          <c:idx val="2"/>
          <c:order val="2"/>
          <c:tx>
            <c:strRef>
              <c:f>Hoja1!$D$1</c:f>
              <c:strCache>
                <c:ptCount val="1"/>
                <c:pt idx="0">
                  <c:v>ROMÁNTICO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Hoja1!$D$2</c:f>
              <c:numCache>
                <c:formatCode>0.00</c:formatCode>
                <c:ptCount val="1"/>
                <c:pt idx="0">
                  <c:v>68.936829836829929</c:v>
                </c:pt>
              </c:numCache>
            </c:numRef>
          </c:val>
          <c:extLst>
            <c:ext xmlns:c16="http://schemas.microsoft.com/office/drawing/2014/chart" uri="{C3380CC4-5D6E-409C-BE32-E72D297353CC}">
              <c16:uniqueId val="{00000002-1E36-4BA1-966C-59A17D7C7337}"/>
            </c:ext>
          </c:extLst>
        </c:ser>
        <c:ser>
          <c:idx val="3"/>
          <c:order val="3"/>
          <c:tx>
            <c:strRef>
              <c:f>Hoja1!$E$1</c:f>
              <c:strCache>
                <c:ptCount val="1"/>
                <c:pt idx="0">
                  <c:v>DEPENDIENTE</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Hoja1!$E$2</c:f>
              <c:numCache>
                <c:formatCode>0.00</c:formatCode>
                <c:ptCount val="1"/>
                <c:pt idx="0">
                  <c:v>67.126636661211109</c:v>
                </c:pt>
              </c:numCache>
            </c:numRef>
          </c:val>
          <c:extLst>
            <c:ext xmlns:c16="http://schemas.microsoft.com/office/drawing/2014/chart" uri="{C3380CC4-5D6E-409C-BE32-E72D297353CC}">
              <c16:uniqueId val="{00000003-1E36-4BA1-966C-59A17D7C7337}"/>
            </c:ext>
          </c:extLst>
        </c:ser>
        <c:ser>
          <c:idx val="4"/>
          <c:order val="4"/>
          <c:tx>
            <c:strRef>
              <c:f>Hoja1!$F$1</c:f>
              <c:strCache>
                <c:ptCount val="1"/>
                <c:pt idx="0">
                  <c:v>RACIONAL</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Hoja1!$F$2</c:f>
              <c:numCache>
                <c:formatCode>0.00</c:formatCode>
                <c:ptCount val="1"/>
                <c:pt idx="0">
                  <c:v>70.144855144855129</c:v>
                </c:pt>
              </c:numCache>
            </c:numRef>
          </c:val>
          <c:extLst>
            <c:ext xmlns:c16="http://schemas.microsoft.com/office/drawing/2014/chart" uri="{C3380CC4-5D6E-409C-BE32-E72D297353CC}">
              <c16:uniqueId val="{00000004-1E36-4BA1-966C-59A17D7C7337}"/>
            </c:ext>
          </c:extLst>
        </c:ser>
        <c:ser>
          <c:idx val="5"/>
          <c:order val="5"/>
          <c:tx>
            <c:strRef>
              <c:f>Hoja1!$G$1</c:f>
              <c:strCache>
                <c:ptCount val="1"/>
                <c:pt idx="0">
                  <c:v>ESTRATÉGICO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Hoja1!$G$2</c:f>
              <c:numCache>
                <c:formatCode>0.00</c:formatCode>
                <c:ptCount val="1"/>
                <c:pt idx="0">
                  <c:v>63.4</c:v>
                </c:pt>
              </c:numCache>
            </c:numRef>
          </c:val>
          <c:extLst>
            <c:ext xmlns:c16="http://schemas.microsoft.com/office/drawing/2014/chart" uri="{C3380CC4-5D6E-409C-BE32-E72D297353CC}">
              <c16:uniqueId val="{00000005-1E36-4BA1-966C-59A17D7C7337}"/>
            </c:ext>
          </c:extLst>
        </c:ser>
        <c:ser>
          <c:idx val="6"/>
          <c:order val="6"/>
          <c:tx>
            <c:strRef>
              <c:f>Hoja1!$H$1</c:f>
              <c:strCache>
                <c:ptCount val="1"/>
                <c:pt idx="0">
                  <c:v>OPORTUNISTA</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Hoja1!$H$2</c:f>
              <c:numCache>
                <c:formatCode>0.00</c:formatCode>
                <c:ptCount val="1"/>
                <c:pt idx="0">
                  <c:v>65.050863991081371</c:v>
                </c:pt>
              </c:numCache>
            </c:numRef>
          </c:val>
          <c:extLst>
            <c:ext xmlns:c16="http://schemas.microsoft.com/office/drawing/2014/chart" uri="{C3380CC4-5D6E-409C-BE32-E72D297353CC}">
              <c16:uniqueId val="{00000006-1E36-4BA1-966C-59A17D7C7337}"/>
            </c:ext>
          </c:extLst>
        </c:ser>
        <c:ser>
          <c:idx val="7"/>
          <c:order val="7"/>
          <c:tx>
            <c:strRef>
              <c:f>Hoja1!$I$1</c:f>
              <c:strCache>
                <c:ptCount val="1"/>
                <c:pt idx="0">
                  <c:v>CRÍTICO</c:v>
                </c:pt>
              </c:strCache>
            </c:strRef>
          </c:tx>
          <c:spPr>
            <a:solidFill>
              <a:srgbClr val="920000"/>
            </a:solidFill>
            <a:ln>
              <a:solidFill>
                <a:schemeClr val="bg1"/>
              </a:solidFill>
            </a:ln>
            <a:effectLst/>
          </c:spPr>
          <c:invertIfNegative val="0"/>
          <c:dLbls>
            <c:spPr>
              <a:solidFill>
                <a:schemeClr val="bg1"/>
              </a:solid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mn-cs"/>
                  </a:defRPr>
                </a:pPr>
                <a:endParaRPr lang="es-ES"/>
              </a:p>
            </c:txP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strRef>
              <c:f>Hoja1!$A$2</c:f>
              <c:strCache>
                <c:ptCount val="1"/>
                <c:pt idx="0">
                  <c:v>Precios/ofertas y promociones</c:v>
                </c:pt>
              </c:strCache>
            </c:strRef>
          </c:cat>
          <c:val>
            <c:numRef>
              <c:f>Hoja1!$I$2</c:f>
              <c:numCache>
                <c:formatCode>0.00</c:formatCode>
                <c:ptCount val="1"/>
                <c:pt idx="0">
                  <c:v>70.599999999999994</c:v>
                </c:pt>
              </c:numCache>
            </c:numRef>
          </c:val>
          <c:extLst>
            <c:ext xmlns:c16="http://schemas.microsoft.com/office/drawing/2014/chart" uri="{C3380CC4-5D6E-409C-BE32-E72D297353CC}">
              <c16:uniqueId val="{00000007-1E36-4BA1-966C-59A17D7C7337}"/>
            </c:ext>
          </c:extLst>
        </c:ser>
        <c:dLbls>
          <c:showLegendKey val="0"/>
          <c:showVal val="0"/>
          <c:showCatName val="0"/>
          <c:showSerName val="0"/>
          <c:showPercent val="0"/>
          <c:showBubbleSize val="0"/>
        </c:dLbls>
        <c:gapWidth val="50"/>
        <c:axId val="730954224"/>
        <c:axId val="730957176"/>
      </c:barChart>
      <c:catAx>
        <c:axId val="730954224"/>
        <c:scaling>
          <c:orientation val="minMax"/>
        </c:scaling>
        <c:delete val="1"/>
        <c:axPos val="l"/>
        <c:numFmt formatCode="General" sourceLinked="1"/>
        <c:majorTickMark val="none"/>
        <c:minorTickMark val="none"/>
        <c:tickLblPos val="nextTo"/>
        <c:crossAx val="730957176"/>
        <c:crosses val="autoZero"/>
        <c:auto val="1"/>
        <c:lblAlgn val="ctr"/>
        <c:lblOffset val="100"/>
        <c:noMultiLvlLbl val="0"/>
      </c:catAx>
      <c:valAx>
        <c:axId val="73095717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mn-cs"/>
              </a:defRPr>
            </a:pPr>
            <a:endParaRPr lang="es-ES"/>
          </a:p>
        </c:txPr>
        <c:crossAx val="730954224"/>
        <c:crosses val="autoZero"/>
        <c:crossBetween val="between"/>
      </c:valAx>
      <c:spPr>
        <a:noFill/>
        <a:ln>
          <a:noFill/>
        </a:ln>
        <a:effectLst/>
      </c:spPr>
    </c:plotArea>
    <c:plotVisOnly val="1"/>
    <c:dispBlanksAs val="gap"/>
    <c:showDLblsOverMax val="0"/>
  </c:chart>
  <c:spPr>
    <a:noFill/>
    <a:ln>
      <a:noFill/>
    </a:ln>
    <a:effectLst/>
  </c:spPr>
  <c:txPr>
    <a:bodyPr/>
    <a:lstStyle/>
    <a:p>
      <a:pPr>
        <a:defRPr sz="1050">
          <a:latin typeface="Montserrat" panose="00000500000000000000" pitchFamily="50" charset="0"/>
        </a:defRPr>
      </a:pPr>
      <a:endParaRPr lang="es-E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Data</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cat>
            <c:strRef>
              <c:f>Hoja1!$A$2:$A$12</c:f>
              <c:strCache>
                <c:ptCount val="11"/>
                <c:pt idx="0">
                  <c:v>Calidad de productos y servicios</c:v>
                </c:pt>
                <c:pt idx="1">
                  <c:v>Precios/ofertas y promociones</c:v>
                </c:pt>
                <c:pt idx="2">
                  <c:v>Confianza, seguridad y garantía</c:v>
                </c:pt>
                <c:pt idx="3">
                  <c:v>Variedad y disponibilidad</c:v>
                </c:pt>
                <c:pt idx="4">
                  <c:v>Atención y trato personalizado</c:v>
                </c:pt>
                <c:pt idx="5">
                  <c:v>Incidencias y devoluciones</c:v>
                </c:pt>
                <c:pt idx="6">
                  <c:v>Orden y visibilidad del producto</c:v>
                </c:pt>
                <c:pt idx="7">
                  <c:v>Acceso e interacción</c:v>
                </c:pt>
                <c:pt idx="8">
                  <c:v>Fidelización</c:v>
                </c:pt>
                <c:pt idx="9">
                  <c:v>Innovación y Tech experiencial</c:v>
                </c:pt>
                <c:pt idx="10">
                  <c:v>Valores corp (marca)</c:v>
                </c:pt>
              </c:strCache>
            </c:strRef>
          </c:cat>
          <c:val>
            <c:numRef>
              <c:f>Hoja1!$B$2:$B$12</c:f>
              <c:numCache>
                <c:formatCode>General</c:formatCode>
                <c:ptCount val="11"/>
                <c:pt idx="0">
                  <c:v>72.77</c:v>
                </c:pt>
                <c:pt idx="1">
                  <c:v>66.94</c:v>
                </c:pt>
                <c:pt idx="2">
                  <c:v>70.540000000000006</c:v>
                </c:pt>
                <c:pt idx="3">
                  <c:v>64.25</c:v>
                </c:pt>
                <c:pt idx="4">
                  <c:v>67.319999999999993</c:v>
                </c:pt>
                <c:pt idx="5">
                  <c:v>70.459999999999994</c:v>
                </c:pt>
                <c:pt idx="6">
                  <c:v>70.09</c:v>
                </c:pt>
                <c:pt idx="7">
                  <c:v>66.2</c:v>
                </c:pt>
                <c:pt idx="8">
                  <c:v>68.92</c:v>
                </c:pt>
                <c:pt idx="9">
                  <c:v>67.239999999999995</c:v>
                </c:pt>
                <c:pt idx="10">
                  <c:v>67.83</c:v>
                </c:pt>
              </c:numCache>
            </c:numRef>
          </c:val>
          <c:smooth val="0"/>
          <c:extLst>
            <c:ext xmlns:c16="http://schemas.microsoft.com/office/drawing/2014/chart" uri="{C3380CC4-5D6E-409C-BE32-E72D297353CC}">
              <c16:uniqueId val="{00000000-EC65-4184-8EEC-0667DF5CC771}"/>
            </c:ext>
          </c:extLst>
        </c:ser>
        <c:dLbls>
          <c:showLegendKey val="0"/>
          <c:showVal val="0"/>
          <c:showCatName val="0"/>
          <c:showSerName val="0"/>
          <c:showPercent val="0"/>
          <c:showBubbleSize val="0"/>
        </c:dLbls>
        <c:marker val="1"/>
        <c:smooth val="0"/>
        <c:axId val="562553888"/>
        <c:axId val="562554872"/>
      </c:lineChart>
      <c:catAx>
        <c:axId val="5625538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62554872"/>
        <c:crosses val="autoZero"/>
        <c:auto val="1"/>
        <c:lblAlgn val="ctr"/>
        <c:lblOffset val="100"/>
        <c:noMultiLvlLbl val="0"/>
      </c:catAx>
      <c:valAx>
        <c:axId val="562554872"/>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s-ES"/>
          </a:p>
        </c:txPr>
        <c:crossAx val="562553888"/>
        <c:crosses val="autoZero"/>
        <c:crossBetween val="between"/>
      </c:valAx>
      <c:spPr>
        <a:noFill/>
        <a:ln>
          <a:noFill/>
        </a:ln>
        <a:effectLst/>
      </c:spPr>
    </c:plotArea>
    <c:plotVisOnly val="1"/>
    <c:dispBlanksAs val="gap"/>
    <c:showDLblsOverMax val="0"/>
  </c:chart>
  <c:spPr>
    <a:noFill/>
    <a:ln>
      <a:solidFill>
        <a:srgbClr val="920000"/>
      </a:solidFill>
    </a:ln>
    <a:effectLst/>
  </c:spPr>
  <c:txPr>
    <a:bodyPr/>
    <a:lstStyle/>
    <a:p>
      <a:pPr>
        <a:defRPr/>
      </a:pPr>
      <a:endParaRPr lang="es-E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Calidad de productos y servicios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9881-4A38-B2BC-0979A74F8921}"/>
              </c:ext>
            </c:extLst>
          </c:dPt>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72.77</c:v>
                </c:pt>
              </c:numCache>
            </c:numRef>
          </c:val>
          <c:smooth val="0"/>
          <c:extLst>
            <c:ext xmlns:c16="http://schemas.microsoft.com/office/drawing/2014/chart" uri="{C3380CC4-5D6E-409C-BE32-E72D297353CC}">
              <c16:uniqueId val="{00000002-9881-4A38-B2BC-0979A74F8921}"/>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Precios,</a:t>
            </a:r>
            <a:r>
              <a:rPr lang="es-ES" sz="1400" b="1" baseline="0" dirty="0">
                <a:solidFill>
                  <a:schemeClr val="tx1"/>
                </a:solidFill>
              </a:rPr>
              <a:t> ofertas y promociones</a:t>
            </a:r>
            <a:endParaRPr lang="es-ES"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CC90-4ABF-B7BC-0F6CD6618676}"/>
              </c:ext>
            </c:extLst>
          </c:dPt>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66.94</c:v>
                </c:pt>
              </c:numCache>
            </c:numRef>
          </c:val>
          <c:smooth val="0"/>
          <c:extLst>
            <c:ext xmlns:c16="http://schemas.microsoft.com/office/drawing/2014/chart" uri="{C3380CC4-5D6E-409C-BE32-E72D297353CC}">
              <c16:uniqueId val="{00000002-CC90-4ABF-B7BC-0F6CD6618676}"/>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Confianza,</a:t>
            </a:r>
            <a:r>
              <a:rPr lang="es-ES" sz="1400" b="1" baseline="0" dirty="0">
                <a:solidFill>
                  <a:schemeClr val="tx1"/>
                </a:solidFill>
              </a:rPr>
              <a:t> seguridad y garantía</a:t>
            </a:r>
            <a:endParaRPr lang="es-ES" sz="1400" b="1" dirty="0">
              <a:solidFill>
                <a:schemeClr val="tx1"/>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AEFB-4891-AF74-5FDA8E8F8AA9}"/>
              </c:ext>
            </c:extLst>
          </c:dPt>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70.540000000000006</c:v>
                </c:pt>
              </c:numCache>
            </c:numRef>
          </c:val>
          <c:smooth val="0"/>
          <c:extLst>
            <c:ext xmlns:c16="http://schemas.microsoft.com/office/drawing/2014/chart" uri="{C3380CC4-5D6E-409C-BE32-E72D297353CC}">
              <c16:uniqueId val="{00000002-AEFB-4891-AF74-5FDA8E8F8AA9}"/>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24634408552395"/>
          <c:y val="0.10599614552824249"/>
          <c:w val="0.67590790535110812"/>
          <c:h val="0.80096793155534374"/>
        </c:manualLayout>
      </c:layout>
      <c:doughnutChart>
        <c:varyColors val="1"/>
        <c:ser>
          <c:idx val="0"/>
          <c:order val="0"/>
          <c:spPr>
            <a:solidFill>
              <a:srgbClr val="D9D9D9"/>
            </a:solidFill>
          </c:spPr>
          <c:dPt>
            <c:idx val="0"/>
            <c:bubble3D val="0"/>
            <c:spPr>
              <a:solidFill>
                <a:srgbClr val="AB182D"/>
              </a:solidFill>
              <a:ln>
                <a:noFill/>
              </a:ln>
              <a:effectLst/>
            </c:spPr>
            <c:extLst>
              <c:ext xmlns:c16="http://schemas.microsoft.com/office/drawing/2014/chart" uri="{C3380CC4-5D6E-409C-BE32-E72D297353CC}">
                <c16:uniqueId val="{00000001-0D4E-4011-891C-996C34453F91}"/>
              </c:ext>
            </c:extLst>
          </c:dPt>
          <c:dPt>
            <c:idx val="1"/>
            <c:bubble3D val="0"/>
            <c:spPr>
              <a:solidFill>
                <a:schemeClr val="bg1">
                  <a:lumMod val="50000"/>
                </a:schemeClr>
              </a:solidFill>
              <a:ln>
                <a:noFill/>
              </a:ln>
              <a:effectLst/>
            </c:spPr>
            <c:extLst>
              <c:ext xmlns:c16="http://schemas.microsoft.com/office/drawing/2014/chart" uri="{C3380CC4-5D6E-409C-BE32-E72D297353CC}">
                <c16:uniqueId val="{00000003-0D4E-4011-891C-996C34453F91}"/>
              </c:ext>
            </c:extLst>
          </c:dPt>
          <c:dPt>
            <c:idx val="2"/>
            <c:bubble3D val="0"/>
            <c:spPr>
              <a:solidFill>
                <a:schemeClr val="bg1">
                  <a:lumMod val="65000"/>
                </a:schemeClr>
              </a:solidFill>
              <a:ln>
                <a:noFill/>
              </a:ln>
              <a:effectLst/>
            </c:spPr>
            <c:extLst>
              <c:ext xmlns:c16="http://schemas.microsoft.com/office/drawing/2014/chart" uri="{C3380CC4-5D6E-409C-BE32-E72D297353CC}">
                <c16:uniqueId val="{00000005-0D4E-4011-891C-996C34453F91}"/>
              </c:ext>
            </c:extLst>
          </c:dPt>
          <c:dPt>
            <c:idx val="3"/>
            <c:bubble3D val="0"/>
            <c:spPr>
              <a:solidFill>
                <a:srgbClr val="D9D9D9"/>
              </a:solidFill>
              <a:ln>
                <a:noFill/>
              </a:ln>
              <a:effectLst/>
            </c:spPr>
            <c:extLst>
              <c:ext xmlns:c16="http://schemas.microsoft.com/office/drawing/2014/chart" uri="{C3380CC4-5D6E-409C-BE32-E72D297353CC}">
                <c16:uniqueId val="{00000007-0D4E-4011-891C-996C34453F91}"/>
              </c:ext>
            </c:extLst>
          </c:dPt>
          <c:dPt>
            <c:idx val="4"/>
            <c:bubble3D val="0"/>
            <c:spPr>
              <a:solidFill>
                <a:srgbClr val="D9D9D9"/>
              </a:solidFill>
              <a:ln>
                <a:noFill/>
              </a:ln>
              <a:effectLst/>
            </c:spPr>
            <c:extLst>
              <c:ext xmlns:c16="http://schemas.microsoft.com/office/drawing/2014/chart" uri="{C3380CC4-5D6E-409C-BE32-E72D297353CC}">
                <c16:uniqueId val="{00000009-0D4E-4011-891C-996C34453F91}"/>
              </c:ext>
            </c:extLst>
          </c:dPt>
          <c:dPt>
            <c:idx val="5"/>
            <c:bubble3D val="0"/>
            <c:spPr>
              <a:solidFill>
                <a:srgbClr val="D9D9D9"/>
              </a:solidFill>
              <a:ln>
                <a:noFill/>
              </a:ln>
              <a:effectLst/>
            </c:spPr>
            <c:extLst>
              <c:ext xmlns:c16="http://schemas.microsoft.com/office/drawing/2014/chart" uri="{C3380CC4-5D6E-409C-BE32-E72D297353CC}">
                <c16:uniqueId val="{0000000B-0D4E-4011-891C-996C34453F91}"/>
              </c:ext>
            </c:extLst>
          </c:dPt>
          <c:dPt>
            <c:idx val="6"/>
            <c:bubble3D val="0"/>
            <c:spPr>
              <a:solidFill>
                <a:srgbClr val="D9D9D9"/>
              </a:solidFill>
              <a:ln>
                <a:noFill/>
              </a:ln>
              <a:effectLst/>
            </c:spPr>
            <c:extLst>
              <c:ext xmlns:c16="http://schemas.microsoft.com/office/drawing/2014/chart" uri="{C3380CC4-5D6E-409C-BE32-E72D297353CC}">
                <c16:uniqueId val="{0000000D-0D4E-4011-891C-996C34453F91}"/>
              </c:ext>
            </c:extLst>
          </c:dPt>
          <c:dPt>
            <c:idx val="7"/>
            <c:bubble3D val="0"/>
            <c:spPr>
              <a:solidFill>
                <a:srgbClr val="D9D9D9"/>
              </a:solidFill>
              <a:ln>
                <a:noFill/>
              </a:ln>
              <a:effectLst/>
            </c:spPr>
            <c:extLst>
              <c:ext xmlns:c16="http://schemas.microsoft.com/office/drawing/2014/chart" uri="{C3380CC4-5D6E-409C-BE32-E72D297353CC}">
                <c16:uniqueId val="{0000000F-0D4E-4011-891C-996C34453F91}"/>
              </c:ext>
            </c:extLst>
          </c:dPt>
          <c:dPt>
            <c:idx val="8"/>
            <c:bubble3D val="0"/>
            <c:spPr>
              <a:solidFill>
                <a:srgbClr val="D9D9D9"/>
              </a:solidFill>
              <a:ln>
                <a:noFill/>
              </a:ln>
              <a:effectLst/>
            </c:spPr>
            <c:extLst>
              <c:ext xmlns:c16="http://schemas.microsoft.com/office/drawing/2014/chart" uri="{C3380CC4-5D6E-409C-BE32-E72D297353CC}">
                <c16:uniqueId val="{00000011-0D4E-4011-891C-996C34453F91}"/>
              </c:ext>
            </c:extLst>
          </c:dPt>
          <c:dPt>
            <c:idx val="9"/>
            <c:bubble3D val="0"/>
            <c:spPr>
              <a:solidFill>
                <a:srgbClr val="D9D9D9"/>
              </a:solidFill>
              <a:ln>
                <a:noFill/>
              </a:ln>
              <a:effectLst/>
            </c:spPr>
            <c:extLst>
              <c:ext xmlns:c16="http://schemas.microsoft.com/office/drawing/2014/chart" uri="{C3380CC4-5D6E-409C-BE32-E72D297353CC}">
                <c16:uniqueId val="{00000013-0D4E-4011-891C-996C34453F91}"/>
              </c:ext>
            </c:extLst>
          </c:dPt>
          <c:dPt>
            <c:idx val="10"/>
            <c:bubble3D val="0"/>
            <c:spPr>
              <a:solidFill>
                <a:srgbClr val="D9D9D9"/>
              </a:solidFill>
              <a:ln>
                <a:noFill/>
              </a:ln>
              <a:effectLst/>
            </c:spPr>
            <c:extLst>
              <c:ext xmlns:c16="http://schemas.microsoft.com/office/drawing/2014/chart" uri="{C3380CC4-5D6E-409C-BE32-E72D297353CC}">
                <c16:uniqueId val="{00000015-0D4E-4011-891C-996C34453F91}"/>
              </c:ext>
            </c:extLst>
          </c:dPt>
          <c:dPt>
            <c:idx val="11"/>
            <c:bubble3D val="0"/>
            <c:spPr>
              <a:solidFill>
                <a:srgbClr val="D9D9D9"/>
              </a:solidFill>
              <a:ln>
                <a:noFill/>
              </a:ln>
              <a:effectLst/>
            </c:spPr>
            <c:extLst>
              <c:ext xmlns:c16="http://schemas.microsoft.com/office/drawing/2014/chart" uri="{C3380CC4-5D6E-409C-BE32-E72D297353CC}">
                <c16:uniqueId val="{00000017-0D4E-4011-891C-996C34453F91}"/>
              </c:ext>
            </c:extLst>
          </c:dPt>
          <c:dPt>
            <c:idx val="12"/>
            <c:bubble3D val="0"/>
            <c:spPr>
              <a:solidFill>
                <a:srgbClr val="D9D9D9"/>
              </a:solidFill>
              <a:ln>
                <a:noFill/>
              </a:ln>
              <a:effectLst/>
            </c:spPr>
            <c:extLst>
              <c:ext xmlns:c16="http://schemas.microsoft.com/office/drawing/2014/chart" uri="{C3380CC4-5D6E-409C-BE32-E72D297353CC}">
                <c16:uniqueId val="{00000019-0D4E-4011-891C-996C34453F91}"/>
              </c:ext>
            </c:extLst>
          </c:dPt>
          <c:dPt>
            <c:idx val="13"/>
            <c:bubble3D val="0"/>
            <c:spPr>
              <a:solidFill>
                <a:srgbClr val="D9D9D9"/>
              </a:solidFill>
              <a:ln>
                <a:noFill/>
              </a:ln>
              <a:effectLst/>
            </c:spPr>
            <c:extLst>
              <c:ext xmlns:c16="http://schemas.microsoft.com/office/drawing/2014/chart" uri="{C3380CC4-5D6E-409C-BE32-E72D297353CC}">
                <c16:uniqueId val="{0000001B-0D4E-4011-891C-996C34453F91}"/>
              </c:ext>
            </c:extLst>
          </c:dPt>
          <c:dPt>
            <c:idx val="14"/>
            <c:bubble3D val="0"/>
            <c:spPr>
              <a:solidFill>
                <a:srgbClr val="D9D9D9"/>
              </a:solidFill>
              <a:ln>
                <a:noFill/>
              </a:ln>
              <a:effectLst/>
            </c:spPr>
            <c:extLst>
              <c:ext xmlns:c16="http://schemas.microsoft.com/office/drawing/2014/chart" uri="{C3380CC4-5D6E-409C-BE32-E72D297353CC}">
                <c16:uniqueId val="{0000001D-0D4E-4011-891C-996C34453F91}"/>
              </c:ext>
            </c:extLst>
          </c:dPt>
          <c:dPt>
            <c:idx val="15"/>
            <c:bubble3D val="0"/>
            <c:spPr>
              <a:solidFill>
                <a:srgbClr val="D9D9D9"/>
              </a:solidFill>
              <a:ln>
                <a:noFill/>
              </a:ln>
              <a:effectLst/>
            </c:spPr>
            <c:extLst>
              <c:ext xmlns:c16="http://schemas.microsoft.com/office/drawing/2014/chart" uri="{C3380CC4-5D6E-409C-BE32-E72D297353CC}">
                <c16:uniqueId val="{0000001F-0D4E-4011-891C-996C34453F91}"/>
              </c:ext>
            </c:extLst>
          </c:dPt>
          <c:dPt>
            <c:idx val="16"/>
            <c:bubble3D val="0"/>
            <c:spPr>
              <a:solidFill>
                <a:srgbClr val="D9D9D9"/>
              </a:solidFill>
              <a:ln>
                <a:noFill/>
              </a:ln>
              <a:effectLst/>
            </c:spPr>
            <c:extLst>
              <c:ext xmlns:c16="http://schemas.microsoft.com/office/drawing/2014/chart" uri="{C3380CC4-5D6E-409C-BE32-E72D297353CC}">
                <c16:uniqueId val="{00000021-0D4E-4011-891C-996C34453F91}"/>
              </c:ext>
            </c:extLst>
          </c:dPt>
          <c:dPt>
            <c:idx val="17"/>
            <c:bubble3D val="0"/>
            <c:spPr>
              <a:solidFill>
                <a:srgbClr val="D9D9D9"/>
              </a:solidFill>
              <a:ln>
                <a:noFill/>
              </a:ln>
              <a:effectLst/>
            </c:spPr>
            <c:extLst>
              <c:ext xmlns:c16="http://schemas.microsoft.com/office/drawing/2014/chart" uri="{C3380CC4-5D6E-409C-BE32-E72D297353CC}">
                <c16:uniqueId val="{00000023-0D4E-4011-891C-996C34453F91}"/>
              </c:ext>
            </c:extLst>
          </c:dPt>
          <c:dPt>
            <c:idx val="18"/>
            <c:bubble3D val="0"/>
            <c:spPr>
              <a:solidFill>
                <a:srgbClr val="D9D9D9"/>
              </a:solidFill>
              <a:ln>
                <a:noFill/>
              </a:ln>
              <a:effectLst/>
            </c:spPr>
            <c:extLst>
              <c:ext xmlns:c16="http://schemas.microsoft.com/office/drawing/2014/chart" uri="{C3380CC4-5D6E-409C-BE32-E72D297353CC}">
                <c16:uniqueId val="{00000025-0D4E-4011-891C-996C34453F91}"/>
              </c:ext>
            </c:extLst>
          </c:dPt>
          <c:dPt>
            <c:idx val="19"/>
            <c:bubble3D val="0"/>
            <c:spPr>
              <a:solidFill>
                <a:srgbClr val="D9D9D9"/>
              </a:solidFill>
              <a:ln>
                <a:noFill/>
              </a:ln>
              <a:effectLst/>
            </c:spPr>
            <c:extLst>
              <c:ext xmlns:c16="http://schemas.microsoft.com/office/drawing/2014/chart" uri="{C3380CC4-5D6E-409C-BE32-E72D297353CC}">
                <c16:uniqueId val="{00000027-0D4E-4011-891C-996C34453F91}"/>
              </c:ext>
            </c:extLst>
          </c:dPt>
          <c:dLbls>
            <c:dLbl>
              <c:idx val="0"/>
              <c:layout>
                <c:manualLayout>
                  <c:x val="0.11752787533566855"/>
                  <c:y val="-0.18587407750763657"/>
                </c:manualLayout>
              </c:layout>
              <c:showLegendKey val="0"/>
              <c:showVal val="1"/>
              <c:showCatName val="1"/>
              <c:showSerName val="0"/>
              <c:showPercent val="0"/>
              <c:showBubbleSize val="0"/>
              <c:extLst>
                <c:ext xmlns:c15="http://schemas.microsoft.com/office/drawing/2012/chart" uri="{CE6537A1-D6FC-4f65-9D91-7224C49458BB}">
                  <c15:layout>
                    <c:manualLayout>
                      <c:w val="0.26466841134716618"/>
                      <c:h val="0.34172849458372589"/>
                    </c:manualLayout>
                  </c15:layout>
                </c:ext>
                <c:ext xmlns:c16="http://schemas.microsoft.com/office/drawing/2014/chart" uri="{C3380CC4-5D6E-409C-BE32-E72D297353CC}">
                  <c16:uniqueId val="{00000001-0D4E-4011-891C-996C34453F91}"/>
                </c:ext>
              </c:extLst>
            </c:dLbl>
            <c:dLbl>
              <c:idx val="1"/>
              <c:layout>
                <c:manualLayout>
                  <c:x val="0.23496845945104319"/>
                  <c:y val="8.561839487066096E-2"/>
                </c:manualLayout>
              </c:layout>
              <c:showLegendKey val="0"/>
              <c:showVal val="1"/>
              <c:showCatName val="1"/>
              <c:showSerName val="0"/>
              <c:showPercent val="0"/>
              <c:showBubbleSize val="0"/>
              <c:extLst>
                <c:ext xmlns:c15="http://schemas.microsoft.com/office/drawing/2012/chart" uri="{CE6537A1-D6FC-4f65-9D91-7224C49458BB}">
                  <c15:layout>
                    <c:manualLayout>
                      <c:w val="0.42695920637039014"/>
                      <c:h val="0.21537386690249838"/>
                    </c:manualLayout>
                  </c15:layout>
                </c:ext>
                <c:ext xmlns:c16="http://schemas.microsoft.com/office/drawing/2014/chart" uri="{C3380CC4-5D6E-409C-BE32-E72D297353CC}">
                  <c16:uniqueId val="{00000003-0D4E-4011-891C-996C34453F91}"/>
                </c:ext>
              </c:extLst>
            </c:dLbl>
            <c:dLbl>
              <c:idx val="2"/>
              <c:layout>
                <c:manualLayout>
                  <c:x val="-0.15004313073118003"/>
                  <c:y val="-4.8417059831745865E-2"/>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5928092886694248"/>
                      <c:h val="0.29683617068317486"/>
                    </c:manualLayout>
                  </c15:layout>
                </c:ext>
                <c:ext xmlns:c16="http://schemas.microsoft.com/office/drawing/2014/chart" uri="{C3380CC4-5D6E-409C-BE32-E72D297353CC}">
                  <c16:uniqueId val="{00000005-0D4E-4011-891C-996C34453F91}"/>
                </c:ext>
              </c:extLst>
            </c:dLbl>
            <c:dLbl>
              <c:idx val="3"/>
              <c:layout>
                <c:manualLayout>
                  <c:x val="-0.2150687995212337"/>
                  <c:y val="-0.11594378261715123"/>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46430769373146208"/>
                      <c:h val="0.18577281720065336"/>
                    </c:manualLayout>
                  </c15:layout>
                </c:ext>
                <c:ext xmlns:c16="http://schemas.microsoft.com/office/drawing/2014/chart" uri="{C3380CC4-5D6E-409C-BE32-E72D297353CC}">
                  <c16:uniqueId val="{00000007-0D4E-4011-891C-996C34453F91}"/>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Arial" panose="020B0604020202020204" pitchFamily="34" charset="0"/>
                  </a:defRPr>
                </a:pPr>
                <a:endParaRPr lang="es-E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Hoja1!$A$2:$A$5</c:f>
              <c:strCache>
                <c:ptCount val="4"/>
                <c:pt idx="0">
                  <c:v>Menos de 1.800 €</c:v>
                </c:pt>
                <c:pt idx="1">
                  <c:v>De 1.800 a 3.000 €</c:v>
                </c:pt>
                <c:pt idx="2">
                  <c:v>Más de 3.000 €</c:v>
                </c:pt>
                <c:pt idx="3">
                  <c:v>Prefiero no responder</c:v>
                </c:pt>
              </c:strCache>
            </c:strRef>
          </c:cat>
          <c:val>
            <c:numRef>
              <c:f>Hoja1!$B$2:$B$5</c:f>
              <c:numCache>
                <c:formatCode>0.00</c:formatCode>
                <c:ptCount val="4"/>
                <c:pt idx="0">
                  <c:v>33.887595610200002</c:v>
                </c:pt>
                <c:pt idx="1">
                  <c:v>31.227136681099999</c:v>
                </c:pt>
                <c:pt idx="2">
                  <c:v>21.084137013599999</c:v>
                </c:pt>
                <c:pt idx="3">
                  <c:v>13.801130694999999</c:v>
                </c:pt>
              </c:numCache>
            </c:numRef>
          </c:val>
          <c:extLst>
            <c:ext xmlns:c16="http://schemas.microsoft.com/office/drawing/2014/chart" uri="{C3380CC4-5D6E-409C-BE32-E72D297353CC}">
              <c16:uniqueId val="{00000028-0D4E-4011-891C-996C34453F91}"/>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Variedad</a:t>
            </a:r>
            <a:r>
              <a:rPr lang="es-ES" sz="1400" b="1" baseline="0" dirty="0">
                <a:solidFill>
                  <a:schemeClr val="tx1"/>
                </a:solidFill>
              </a:rPr>
              <a:t> y disponibilidad de productos</a:t>
            </a:r>
            <a:endParaRPr lang="es-ES" sz="1400" b="1" dirty="0">
              <a:solidFill>
                <a:schemeClr val="tx1"/>
              </a:solidFill>
            </a:endParaRPr>
          </a:p>
        </c:rich>
      </c:tx>
      <c:layout>
        <c:manualLayout>
          <c:xMode val="edge"/>
          <c:yMode val="edge"/>
          <c:x val="0.2527924789202779"/>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B3D-4A57-826A-C5FAE4667BB4}"/>
              </c:ext>
            </c:extLst>
          </c:dPt>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64.25</c:v>
                </c:pt>
              </c:numCache>
            </c:numRef>
          </c:val>
          <c:smooth val="0"/>
          <c:extLst>
            <c:ext xmlns:c16="http://schemas.microsoft.com/office/drawing/2014/chart" uri="{C3380CC4-5D6E-409C-BE32-E72D297353CC}">
              <c16:uniqueId val="{00000002-4B3D-4A57-826A-C5FAE4667BB4}"/>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Atención y trato personalizado</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7C7-4376-A567-35CFEA79A05D}"/>
              </c:ext>
            </c:extLst>
          </c:dPt>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67.319999999999993</c:v>
                </c:pt>
              </c:numCache>
            </c:numRef>
          </c:val>
          <c:smooth val="0"/>
          <c:extLst>
            <c:ext xmlns:c16="http://schemas.microsoft.com/office/drawing/2014/chart" uri="{C3380CC4-5D6E-409C-BE32-E72D297353CC}">
              <c16:uniqueId val="{00000002-37C7-4376-A567-35CFEA79A05D}"/>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Incidencias y devoluciones</a:t>
            </a:r>
          </a:p>
        </c:rich>
      </c:tx>
      <c:layout>
        <c:manualLayout>
          <c:xMode val="edge"/>
          <c:yMode val="edge"/>
          <c:x val="0.26362500516049248"/>
          <c:y val="2.7133737277054686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D83B-401A-B894-BFD77EBDAB04}"/>
              </c:ext>
            </c:extLst>
          </c:dPt>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70.459999999999994</c:v>
                </c:pt>
              </c:numCache>
            </c:numRef>
          </c:val>
          <c:smooth val="0"/>
          <c:extLst>
            <c:ext xmlns:c16="http://schemas.microsoft.com/office/drawing/2014/chart" uri="{C3380CC4-5D6E-409C-BE32-E72D297353CC}">
              <c16:uniqueId val="{00000002-D83B-401A-B894-BFD77EBDAB04}"/>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Espacio de compra, agradable ordenado…</a:t>
            </a:r>
          </a:p>
        </c:rich>
      </c:tx>
      <c:layout>
        <c:manualLayout>
          <c:xMode val="edge"/>
          <c:yMode val="edge"/>
          <c:x val="0.2527924789202779"/>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A92E-49AA-8270-038D43975F57}"/>
              </c:ext>
            </c:extLst>
          </c:dPt>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70.09</c:v>
                </c:pt>
              </c:numCache>
            </c:numRef>
          </c:val>
          <c:smooth val="0"/>
          <c:extLst>
            <c:ext xmlns:c16="http://schemas.microsoft.com/office/drawing/2014/chart" uri="{C3380CC4-5D6E-409C-BE32-E72D297353CC}">
              <c16:uniqueId val="{00000002-A92E-49AA-8270-038D43975F57}"/>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Facilidad de acceso e interacción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6AC1-42B5-B9FA-8A8F40526F81}"/>
              </c:ext>
            </c:extLst>
          </c:dPt>
          <c:dLbls>
            <c:numFmt formatCode="#,##0.00" sourceLinked="0"/>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66.2</c:v>
                </c:pt>
              </c:numCache>
            </c:numRef>
          </c:val>
          <c:smooth val="0"/>
          <c:extLst>
            <c:ext xmlns:c16="http://schemas.microsoft.com/office/drawing/2014/chart" uri="{C3380CC4-5D6E-409C-BE32-E72D297353CC}">
              <c16:uniqueId val="{00000002-6AC1-42B5-B9FA-8A8F40526F81}"/>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Programa de fidelización</a:t>
            </a:r>
          </a:p>
        </c:rich>
      </c:tx>
      <c:layout>
        <c:manualLayout>
          <c:xMode val="edge"/>
          <c:yMode val="edge"/>
          <c:x val="0.26362500516049248"/>
          <c:y val="2.7133737277054686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C6E6-4413-88BF-105FEBEC0028}"/>
              </c:ext>
            </c:extLst>
          </c:dPt>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68.92</c:v>
                </c:pt>
              </c:numCache>
            </c:numRef>
          </c:val>
          <c:smooth val="0"/>
          <c:extLst>
            <c:ext xmlns:c16="http://schemas.microsoft.com/office/drawing/2014/chart" uri="{C3380CC4-5D6E-409C-BE32-E72D297353CC}">
              <c16:uniqueId val="{00000002-C6E6-4413-88BF-105FEBEC0028}"/>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Innovación tecnológica en la experiencia</a:t>
            </a:r>
          </a:p>
        </c:rich>
      </c:tx>
      <c:layout>
        <c:manualLayout>
          <c:xMode val="edge"/>
          <c:yMode val="edge"/>
          <c:x val="0.2527924789202779"/>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F57F-4D09-B1CF-94A420C4A219}"/>
              </c:ext>
            </c:extLst>
          </c:dPt>
          <c:dLbls>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67.239999999999995</c:v>
                </c:pt>
              </c:numCache>
            </c:numRef>
          </c:val>
          <c:smooth val="0"/>
          <c:extLst>
            <c:ext xmlns:c16="http://schemas.microsoft.com/office/drawing/2014/chart" uri="{C3380CC4-5D6E-409C-BE32-E72D297353CC}">
              <c16:uniqueId val="{00000002-F57F-4D09-B1CF-94A420C4A219}"/>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 sz="1400" b="1" dirty="0">
                <a:solidFill>
                  <a:schemeClr val="tx1"/>
                </a:solidFill>
              </a:rPr>
              <a:t>Valores como marca y cultura corporativa</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ES"/>
        </a:p>
      </c:txPr>
    </c:title>
    <c:autoTitleDeleted val="0"/>
    <c:plotArea>
      <c:layout/>
      <c:lineChart>
        <c:grouping val="standard"/>
        <c:varyColors val="0"/>
        <c:ser>
          <c:idx val="0"/>
          <c:order val="0"/>
          <c:tx>
            <c:strRef>
              <c:f>Hoja1!$B$1</c:f>
              <c:strCache>
                <c:ptCount val="1"/>
                <c:pt idx="0">
                  <c:v>Calidad de productos y servicios</c:v>
                </c:pt>
              </c:strCache>
            </c:strRef>
          </c:tx>
          <c:spPr>
            <a:ln w="28575" cap="rnd">
              <a:noFill/>
              <a:round/>
            </a:ln>
            <a:effectLst>
              <a:outerShdw blurRad="50800" dist="38100" dir="2700000" algn="tl" rotWithShape="0">
                <a:prstClr val="black">
                  <a:alpha val="40000"/>
                </a:prstClr>
              </a:outerShdw>
            </a:effectLst>
          </c:spPr>
          <c:marker>
            <c:symbol val="dash"/>
            <c:size val="60"/>
            <c:spPr>
              <a:solidFill>
                <a:srgbClr val="920000"/>
              </a:solidFill>
              <a:ln w="9525">
                <a:noFill/>
              </a:ln>
              <a:effectLst>
                <a:outerShdw blurRad="50800" dist="38100" dir="2700000" algn="tl" rotWithShape="0">
                  <a:prstClr val="black">
                    <a:alpha val="40000"/>
                  </a:prstClr>
                </a:outerShdw>
              </a:effectLst>
            </c:spPr>
          </c:marker>
          <c:dPt>
            <c:idx val="0"/>
            <c:marker>
              <c:symbol val="dash"/>
              <c:size val="60"/>
              <c:spPr>
                <a:solidFill>
                  <a:srgbClr val="920000"/>
                </a:solidFill>
                <a:ln w="9525">
                  <a:noFill/>
                </a:ln>
                <a:effectLst>
                  <a:outerShdw blurRad="50800" dist="38100" dir="2700000" algn="tl" rotWithShape="0">
                    <a:prstClr val="black">
                      <a:alpha val="40000"/>
                    </a:prstClr>
                  </a:outerShdw>
                </a:effectLst>
              </c:spPr>
            </c:marker>
            <c:bubble3D val="0"/>
            <c:spPr>
              <a:ln w="28575" cap="rnd">
                <a:noFill/>
                <a:roun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2061-456A-83CD-4BE59F7BC77D}"/>
              </c:ext>
            </c:extLst>
          </c:dPt>
          <c:dLbls>
            <c:numFmt formatCode="#,##0.00" sourceLinked="0"/>
            <c:spPr>
              <a:solidFill>
                <a:schemeClr val="bg1">
                  <a:lumMod val="95000"/>
                </a:schemeClr>
              </a:solid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c:f>
              <c:strCache>
                <c:ptCount val="1"/>
                <c:pt idx="0">
                  <c:v>Intensidad</c:v>
                </c:pt>
              </c:strCache>
            </c:strRef>
          </c:cat>
          <c:val>
            <c:numRef>
              <c:f>Hoja1!$B$2</c:f>
              <c:numCache>
                <c:formatCode>General</c:formatCode>
                <c:ptCount val="1"/>
                <c:pt idx="0">
                  <c:v>67.83</c:v>
                </c:pt>
              </c:numCache>
            </c:numRef>
          </c:val>
          <c:smooth val="0"/>
          <c:extLst>
            <c:ext xmlns:c16="http://schemas.microsoft.com/office/drawing/2014/chart" uri="{C3380CC4-5D6E-409C-BE32-E72D297353CC}">
              <c16:uniqueId val="{00000002-2061-456A-83CD-4BE59F7BC77D}"/>
            </c:ext>
          </c:extLst>
        </c:ser>
        <c:dLbls>
          <c:showLegendKey val="0"/>
          <c:showVal val="0"/>
          <c:showCatName val="0"/>
          <c:showSerName val="0"/>
          <c:showPercent val="0"/>
          <c:showBubbleSize val="0"/>
        </c:dLbls>
        <c:marker val="1"/>
        <c:smooth val="0"/>
        <c:axId val="547665640"/>
        <c:axId val="547673184"/>
      </c:lineChart>
      <c:catAx>
        <c:axId val="54766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s-ES"/>
          </a:p>
        </c:txPr>
        <c:crossAx val="547673184"/>
        <c:crosses val="autoZero"/>
        <c:auto val="1"/>
        <c:lblAlgn val="ctr"/>
        <c:lblOffset val="100"/>
        <c:noMultiLvlLbl val="0"/>
      </c:catAx>
      <c:valAx>
        <c:axId val="5476731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crossAx val="54766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01986778921025"/>
          <c:y val="5.3968836401344228E-2"/>
          <c:w val="0.73044652790941778"/>
          <c:h val="0.8755784511660154"/>
        </c:manualLayout>
      </c:layout>
      <c:doughnutChart>
        <c:varyColors val="1"/>
        <c:ser>
          <c:idx val="0"/>
          <c:order val="0"/>
          <c:spPr>
            <a:solidFill>
              <a:srgbClr val="D9D9D9"/>
            </a:solidFill>
          </c:spPr>
          <c:dPt>
            <c:idx val="0"/>
            <c:bubble3D val="0"/>
            <c:spPr>
              <a:solidFill>
                <a:srgbClr val="AB182D"/>
              </a:solidFill>
              <a:ln>
                <a:noFill/>
              </a:ln>
              <a:effectLst/>
            </c:spPr>
            <c:extLst>
              <c:ext xmlns:c16="http://schemas.microsoft.com/office/drawing/2014/chart" uri="{C3380CC4-5D6E-409C-BE32-E72D297353CC}">
                <c16:uniqueId val="{00000001-4F39-492E-A48F-881D92E171E3}"/>
              </c:ext>
            </c:extLst>
          </c:dPt>
          <c:dPt>
            <c:idx val="1"/>
            <c:bubble3D val="0"/>
            <c:spPr>
              <a:solidFill>
                <a:schemeClr val="bg1">
                  <a:lumMod val="50000"/>
                </a:schemeClr>
              </a:solidFill>
              <a:ln>
                <a:noFill/>
              </a:ln>
              <a:effectLst/>
            </c:spPr>
            <c:extLst>
              <c:ext xmlns:c16="http://schemas.microsoft.com/office/drawing/2014/chart" uri="{C3380CC4-5D6E-409C-BE32-E72D297353CC}">
                <c16:uniqueId val="{00000003-4F39-492E-A48F-881D92E171E3}"/>
              </c:ext>
            </c:extLst>
          </c:dPt>
          <c:dPt>
            <c:idx val="2"/>
            <c:bubble3D val="0"/>
            <c:spPr>
              <a:solidFill>
                <a:srgbClr val="D9D9D9"/>
              </a:solidFill>
              <a:ln>
                <a:noFill/>
              </a:ln>
              <a:effectLst/>
            </c:spPr>
            <c:extLst>
              <c:ext xmlns:c16="http://schemas.microsoft.com/office/drawing/2014/chart" uri="{C3380CC4-5D6E-409C-BE32-E72D297353CC}">
                <c16:uniqueId val="{00000005-4F39-492E-A48F-881D92E171E3}"/>
              </c:ext>
            </c:extLst>
          </c:dPt>
          <c:dPt>
            <c:idx val="3"/>
            <c:bubble3D val="0"/>
            <c:spPr>
              <a:solidFill>
                <a:srgbClr val="D9D9D9"/>
              </a:solidFill>
              <a:ln>
                <a:noFill/>
              </a:ln>
              <a:effectLst/>
            </c:spPr>
            <c:extLst>
              <c:ext xmlns:c16="http://schemas.microsoft.com/office/drawing/2014/chart" uri="{C3380CC4-5D6E-409C-BE32-E72D297353CC}">
                <c16:uniqueId val="{00000007-4F39-492E-A48F-881D92E171E3}"/>
              </c:ext>
            </c:extLst>
          </c:dPt>
          <c:dPt>
            <c:idx val="4"/>
            <c:bubble3D val="0"/>
            <c:spPr>
              <a:solidFill>
                <a:srgbClr val="D9D9D9"/>
              </a:solidFill>
              <a:ln>
                <a:noFill/>
              </a:ln>
              <a:effectLst/>
            </c:spPr>
            <c:extLst>
              <c:ext xmlns:c16="http://schemas.microsoft.com/office/drawing/2014/chart" uri="{C3380CC4-5D6E-409C-BE32-E72D297353CC}">
                <c16:uniqueId val="{00000009-4F39-492E-A48F-881D92E171E3}"/>
              </c:ext>
            </c:extLst>
          </c:dPt>
          <c:dPt>
            <c:idx val="5"/>
            <c:bubble3D val="0"/>
            <c:spPr>
              <a:solidFill>
                <a:srgbClr val="D9D9D9"/>
              </a:solidFill>
              <a:ln>
                <a:noFill/>
              </a:ln>
              <a:effectLst/>
            </c:spPr>
            <c:extLst>
              <c:ext xmlns:c16="http://schemas.microsoft.com/office/drawing/2014/chart" uri="{C3380CC4-5D6E-409C-BE32-E72D297353CC}">
                <c16:uniqueId val="{0000000B-4F39-492E-A48F-881D92E171E3}"/>
              </c:ext>
            </c:extLst>
          </c:dPt>
          <c:dPt>
            <c:idx val="6"/>
            <c:bubble3D val="0"/>
            <c:spPr>
              <a:solidFill>
                <a:srgbClr val="D9D9D9"/>
              </a:solidFill>
              <a:ln>
                <a:noFill/>
              </a:ln>
              <a:effectLst/>
            </c:spPr>
            <c:extLst>
              <c:ext xmlns:c16="http://schemas.microsoft.com/office/drawing/2014/chart" uri="{C3380CC4-5D6E-409C-BE32-E72D297353CC}">
                <c16:uniqueId val="{0000000D-4F39-492E-A48F-881D92E171E3}"/>
              </c:ext>
            </c:extLst>
          </c:dPt>
          <c:dPt>
            <c:idx val="7"/>
            <c:bubble3D val="0"/>
            <c:spPr>
              <a:solidFill>
                <a:srgbClr val="D9D9D9"/>
              </a:solidFill>
              <a:ln>
                <a:noFill/>
              </a:ln>
              <a:effectLst/>
            </c:spPr>
            <c:extLst>
              <c:ext xmlns:c16="http://schemas.microsoft.com/office/drawing/2014/chart" uri="{C3380CC4-5D6E-409C-BE32-E72D297353CC}">
                <c16:uniqueId val="{0000000F-4F39-492E-A48F-881D92E171E3}"/>
              </c:ext>
            </c:extLst>
          </c:dPt>
          <c:dPt>
            <c:idx val="8"/>
            <c:bubble3D val="0"/>
            <c:spPr>
              <a:solidFill>
                <a:srgbClr val="D9D9D9"/>
              </a:solidFill>
              <a:ln>
                <a:noFill/>
              </a:ln>
              <a:effectLst/>
            </c:spPr>
            <c:extLst>
              <c:ext xmlns:c16="http://schemas.microsoft.com/office/drawing/2014/chart" uri="{C3380CC4-5D6E-409C-BE32-E72D297353CC}">
                <c16:uniqueId val="{00000011-4F39-492E-A48F-881D92E171E3}"/>
              </c:ext>
            </c:extLst>
          </c:dPt>
          <c:dPt>
            <c:idx val="9"/>
            <c:bubble3D val="0"/>
            <c:spPr>
              <a:solidFill>
                <a:srgbClr val="D9D9D9"/>
              </a:solidFill>
              <a:ln>
                <a:noFill/>
              </a:ln>
              <a:effectLst/>
            </c:spPr>
            <c:extLst>
              <c:ext xmlns:c16="http://schemas.microsoft.com/office/drawing/2014/chart" uri="{C3380CC4-5D6E-409C-BE32-E72D297353CC}">
                <c16:uniqueId val="{00000013-4F39-492E-A48F-881D92E171E3}"/>
              </c:ext>
            </c:extLst>
          </c:dPt>
          <c:dPt>
            <c:idx val="10"/>
            <c:bubble3D val="0"/>
            <c:spPr>
              <a:solidFill>
                <a:srgbClr val="D9D9D9"/>
              </a:solidFill>
              <a:ln>
                <a:noFill/>
              </a:ln>
              <a:effectLst/>
            </c:spPr>
            <c:extLst>
              <c:ext xmlns:c16="http://schemas.microsoft.com/office/drawing/2014/chart" uri="{C3380CC4-5D6E-409C-BE32-E72D297353CC}">
                <c16:uniqueId val="{00000015-4F39-492E-A48F-881D92E171E3}"/>
              </c:ext>
            </c:extLst>
          </c:dPt>
          <c:dPt>
            <c:idx val="11"/>
            <c:bubble3D val="0"/>
            <c:spPr>
              <a:solidFill>
                <a:srgbClr val="D9D9D9"/>
              </a:solidFill>
              <a:ln>
                <a:noFill/>
              </a:ln>
              <a:effectLst/>
            </c:spPr>
            <c:extLst>
              <c:ext xmlns:c16="http://schemas.microsoft.com/office/drawing/2014/chart" uri="{C3380CC4-5D6E-409C-BE32-E72D297353CC}">
                <c16:uniqueId val="{00000017-4F39-492E-A48F-881D92E171E3}"/>
              </c:ext>
            </c:extLst>
          </c:dPt>
          <c:dPt>
            <c:idx val="12"/>
            <c:bubble3D val="0"/>
            <c:spPr>
              <a:solidFill>
                <a:srgbClr val="D9D9D9"/>
              </a:solidFill>
              <a:ln>
                <a:noFill/>
              </a:ln>
              <a:effectLst/>
            </c:spPr>
            <c:extLst>
              <c:ext xmlns:c16="http://schemas.microsoft.com/office/drawing/2014/chart" uri="{C3380CC4-5D6E-409C-BE32-E72D297353CC}">
                <c16:uniqueId val="{00000019-4F39-492E-A48F-881D92E171E3}"/>
              </c:ext>
            </c:extLst>
          </c:dPt>
          <c:dPt>
            <c:idx val="13"/>
            <c:bubble3D val="0"/>
            <c:spPr>
              <a:solidFill>
                <a:srgbClr val="D9D9D9"/>
              </a:solidFill>
              <a:ln>
                <a:noFill/>
              </a:ln>
              <a:effectLst/>
            </c:spPr>
            <c:extLst>
              <c:ext xmlns:c16="http://schemas.microsoft.com/office/drawing/2014/chart" uri="{C3380CC4-5D6E-409C-BE32-E72D297353CC}">
                <c16:uniqueId val="{0000001B-4F39-492E-A48F-881D92E171E3}"/>
              </c:ext>
            </c:extLst>
          </c:dPt>
          <c:dPt>
            <c:idx val="14"/>
            <c:bubble3D val="0"/>
            <c:spPr>
              <a:solidFill>
                <a:srgbClr val="D9D9D9"/>
              </a:solidFill>
              <a:ln>
                <a:noFill/>
              </a:ln>
              <a:effectLst/>
            </c:spPr>
            <c:extLst>
              <c:ext xmlns:c16="http://schemas.microsoft.com/office/drawing/2014/chart" uri="{C3380CC4-5D6E-409C-BE32-E72D297353CC}">
                <c16:uniqueId val="{0000001D-4F39-492E-A48F-881D92E171E3}"/>
              </c:ext>
            </c:extLst>
          </c:dPt>
          <c:dPt>
            <c:idx val="15"/>
            <c:bubble3D val="0"/>
            <c:spPr>
              <a:solidFill>
                <a:srgbClr val="D9D9D9"/>
              </a:solidFill>
              <a:ln>
                <a:noFill/>
              </a:ln>
              <a:effectLst/>
            </c:spPr>
            <c:extLst>
              <c:ext xmlns:c16="http://schemas.microsoft.com/office/drawing/2014/chart" uri="{C3380CC4-5D6E-409C-BE32-E72D297353CC}">
                <c16:uniqueId val="{0000001F-4F39-492E-A48F-881D92E171E3}"/>
              </c:ext>
            </c:extLst>
          </c:dPt>
          <c:dPt>
            <c:idx val="16"/>
            <c:bubble3D val="0"/>
            <c:spPr>
              <a:solidFill>
                <a:srgbClr val="D9D9D9"/>
              </a:solidFill>
              <a:ln>
                <a:noFill/>
              </a:ln>
              <a:effectLst/>
            </c:spPr>
            <c:extLst>
              <c:ext xmlns:c16="http://schemas.microsoft.com/office/drawing/2014/chart" uri="{C3380CC4-5D6E-409C-BE32-E72D297353CC}">
                <c16:uniqueId val="{00000021-4F39-492E-A48F-881D92E171E3}"/>
              </c:ext>
            </c:extLst>
          </c:dPt>
          <c:dPt>
            <c:idx val="17"/>
            <c:bubble3D val="0"/>
            <c:spPr>
              <a:solidFill>
                <a:srgbClr val="D9D9D9"/>
              </a:solidFill>
              <a:ln>
                <a:noFill/>
              </a:ln>
              <a:effectLst/>
            </c:spPr>
            <c:extLst>
              <c:ext xmlns:c16="http://schemas.microsoft.com/office/drawing/2014/chart" uri="{C3380CC4-5D6E-409C-BE32-E72D297353CC}">
                <c16:uniqueId val="{00000023-4F39-492E-A48F-881D92E171E3}"/>
              </c:ext>
            </c:extLst>
          </c:dPt>
          <c:dPt>
            <c:idx val="18"/>
            <c:bubble3D val="0"/>
            <c:spPr>
              <a:solidFill>
                <a:srgbClr val="D9D9D9"/>
              </a:solidFill>
              <a:ln>
                <a:noFill/>
              </a:ln>
              <a:effectLst/>
            </c:spPr>
            <c:extLst>
              <c:ext xmlns:c16="http://schemas.microsoft.com/office/drawing/2014/chart" uri="{C3380CC4-5D6E-409C-BE32-E72D297353CC}">
                <c16:uniqueId val="{00000025-4F39-492E-A48F-881D92E171E3}"/>
              </c:ext>
            </c:extLst>
          </c:dPt>
          <c:dPt>
            <c:idx val="19"/>
            <c:bubble3D val="0"/>
            <c:spPr>
              <a:solidFill>
                <a:srgbClr val="D9D9D9"/>
              </a:solidFill>
              <a:ln>
                <a:noFill/>
              </a:ln>
              <a:effectLst/>
            </c:spPr>
            <c:extLst>
              <c:ext xmlns:c16="http://schemas.microsoft.com/office/drawing/2014/chart" uri="{C3380CC4-5D6E-409C-BE32-E72D297353CC}">
                <c16:uniqueId val="{00000027-4F39-492E-A48F-881D92E171E3}"/>
              </c:ext>
            </c:extLst>
          </c:dPt>
          <c:dLbls>
            <c:dLbl>
              <c:idx val="0"/>
              <c:layout>
                <c:manualLayout>
                  <c:x val="-2.0502288164793207E-2"/>
                  <c:y val="0.23268884742951906"/>
                </c:manualLayout>
              </c:layout>
              <c:showLegendKey val="0"/>
              <c:showVal val="1"/>
              <c:showCatName val="1"/>
              <c:showSerName val="0"/>
              <c:showPercent val="0"/>
              <c:showBubbleSize val="0"/>
              <c:extLst>
                <c:ext xmlns:c15="http://schemas.microsoft.com/office/drawing/2012/chart" uri="{CE6537A1-D6FC-4f65-9D91-7224C49458BB}">
                  <c15:layout>
                    <c:manualLayout>
                      <c:w val="0.60717775214702485"/>
                      <c:h val="0.15606550580431175"/>
                    </c:manualLayout>
                  </c15:layout>
                </c:ext>
                <c:ext xmlns:c16="http://schemas.microsoft.com/office/drawing/2014/chart" uri="{C3380CC4-5D6E-409C-BE32-E72D297353CC}">
                  <c16:uniqueId val="{00000001-4F39-492E-A48F-881D92E171E3}"/>
                </c:ext>
              </c:extLst>
            </c:dLbl>
            <c:dLbl>
              <c:idx val="1"/>
              <c:layout>
                <c:manualLayout>
                  <c:x val="-0.18201404604800211"/>
                  <c:y val="-0.13356260364842454"/>
                </c:manualLayout>
              </c:layout>
              <c:showLegendKey val="0"/>
              <c:showVal val="1"/>
              <c:showCatName val="1"/>
              <c:showSerName val="0"/>
              <c:showPercent val="0"/>
              <c:showBubbleSize val="0"/>
              <c:extLst>
                <c:ext xmlns:c15="http://schemas.microsoft.com/office/drawing/2012/chart" uri="{CE6537A1-D6FC-4f65-9D91-7224C49458BB}">
                  <c15:layout>
                    <c:manualLayout>
                      <c:w val="0.2364376291086267"/>
                      <c:h val="0.30654809286898838"/>
                    </c:manualLayout>
                  </c15:layout>
                </c:ext>
                <c:ext xmlns:c16="http://schemas.microsoft.com/office/drawing/2014/chart" uri="{C3380CC4-5D6E-409C-BE32-E72D297353CC}">
                  <c16:uniqueId val="{00000003-4F39-492E-A48F-881D92E171E3}"/>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ontserrat" panose="00000500000000000000" pitchFamily="50" charset="0"/>
                    <a:ea typeface="+mn-ea"/>
                    <a:cs typeface="Arial" panose="020B0604020202020204" pitchFamily="34" charset="0"/>
                  </a:defRPr>
                </a:pPr>
                <a:endParaRPr lang="es-E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Hoja1!$A$2:$A$3</c:f>
              <c:strCache>
                <c:ptCount val="2"/>
                <c:pt idx="0">
                  <c:v>Trabaja</c:v>
                </c:pt>
                <c:pt idx="1">
                  <c:v>No trabaja</c:v>
                </c:pt>
              </c:strCache>
            </c:strRef>
          </c:cat>
          <c:val>
            <c:numRef>
              <c:f>Hoja1!$B$2:$B$3</c:f>
              <c:numCache>
                <c:formatCode>0.00</c:formatCode>
                <c:ptCount val="2"/>
                <c:pt idx="0">
                  <c:v>74.559361489899999</c:v>
                </c:pt>
                <c:pt idx="1">
                  <c:v>25.440638510100001</c:v>
                </c:pt>
              </c:numCache>
            </c:numRef>
          </c:val>
          <c:extLst>
            <c:ext xmlns:c16="http://schemas.microsoft.com/office/drawing/2014/chart" uri="{C3380CC4-5D6E-409C-BE32-E72D297353CC}">
              <c16:uniqueId val="{00000028-4F39-492E-A48F-881D92E171E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70591179188784"/>
          <c:y val="0.10990040888880882"/>
          <c:w val="0.72915858976454928"/>
          <c:h val="0.82027584042902169"/>
        </c:manualLayout>
      </c:layout>
      <c:doughnutChart>
        <c:varyColors val="1"/>
        <c:ser>
          <c:idx val="0"/>
          <c:order val="0"/>
          <c:spPr>
            <a:solidFill>
              <a:schemeClr val="bg1">
                <a:lumMod val="85000"/>
              </a:schemeClr>
            </a:solidFill>
          </c:spPr>
          <c:dPt>
            <c:idx val="0"/>
            <c:bubble3D val="0"/>
            <c:spPr>
              <a:solidFill>
                <a:schemeClr val="bg1">
                  <a:lumMod val="85000"/>
                </a:schemeClr>
              </a:solidFill>
              <a:ln>
                <a:noFill/>
              </a:ln>
              <a:effectLst/>
            </c:spPr>
            <c:extLst>
              <c:ext xmlns:c16="http://schemas.microsoft.com/office/drawing/2014/chart" uri="{C3380CC4-5D6E-409C-BE32-E72D297353CC}">
                <c16:uniqueId val="{00000001-D3A0-48DE-95A9-BEE3576B6DEF}"/>
              </c:ext>
            </c:extLst>
          </c:dPt>
          <c:dPt>
            <c:idx val="1"/>
            <c:bubble3D val="0"/>
            <c:spPr>
              <a:solidFill>
                <a:srgbClr val="AB182D"/>
              </a:solidFill>
              <a:ln>
                <a:noFill/>
              </a:ln>
              <a:effectLst/>
            </c:spPr>
            <c:extLst>
              <c:ext xmlns:c16="http://schemas.microsoft.com/office/drawing/2014/chart" uri="{C3380CC4-5D6E-409C-BE32-E72D297353CC}">
                <c16:uniqueId val="{00000003-D3A0-48DE-95A9-BEE3576B6DEF}"/>
              </c:ext>
            </c:extLst>
          </c:dPt>
          <c:dPt>
            <c:idx val="2"/>
            <c:bubble3D val="0"/>
            <c:spPr>
              <a:solidFill>
                <a:schemeClr val="bg1">
                  <a:lumMod val="50000"/>
                </a:schemeClr>
              </a:solidFill>
              <a:ln>
                <a:noFill/>
              </a:ln>
              <a:effectLst/>
            </c:spPr>
            <c:extLst>
              <c:ext xmlns:c16="http://schemas.microsoft.com/office/drawing/2014/chart" uri="{C3380CC4-5D6E-409C-BE32-E72D297353CC}">
                <c16:uniqueId val="{00000005-D3A0-48DE-95A9-BEE3576B6DEF}"/>
              </c:ext>
            </c:extLst>
          </c:dPt>
          <c:dPt>
            <c:idx val="3"/>
            <c:bubble3D val="0"/>
            <c:spPr>
              <a:solidFill>
                <a:schemeClr val="bg1">
                  <a:lumMod val="85000"/>
                </a:schemeClr>
              </a:solidFill>
              <a:ln>
                <a:noFill/>
              </a:ln>
              <a:effectLst/>
            </c:spPr>
            <c:extLst>
              <c:ext xmlns:c16="http://schemas.microsoft.com/office/drawing/2014/chart" uri="{C3380CC4-5D6E-409C-BE32-E72D297353CC}">
                <c16:uniqueId val="{00000007-D3A0-48DE-95A9-BEE3576B6DEF}"/>
              </c:ext>
            </c:extLst>
          </c:dPt>
          <c:dPt>
            <c:idx val="4"/>
            <c:bubble3D val="0"/>
            <c:spPr>
              <a:solidFill>
                <a:schemeClr val="bg1">
                  <a:lumMod val="85000"/>
                </a:schemeClr>
              </a:solidFill>
              <a:ln>
                <a:noFill/>
              </a:ln>
              <a:effectLst/>
            </c:spPr>
            <c:extLst>
              <c:ext xmlns:c16="http://schemas.microsoft.com/office/drawing/2014/chart" uri="{C3380CC4-5D6E-409C-BE32-E72D297353CC}">
                <c16:uniqueId val="{00000009-D3A0-48DE-95A9-BEE3576B6DEF}"/>
              </c:ext>
            </c:extLst>
          </c:dPt>
          <c:dPt>
            <c:idx val="5"/>
            <c:bubble3D val="0"/>
            <c:spPr>
              <a:solidFill>
                <a:schemeClr val="bg1">
                  <a:lumMod val="85000"/>
                </a:schemeClr>
              </a:solidFill>
              <a:ln>
                <a:noFill/>
              </a:ln>
              <a:effectLst/>
            </c:spPr>
            <c:extLst>
              <c:ext xmlns:c16="http://schemas.microsoft.com/office/drawing/2014/chart" uri="{C3380CC4-5D6E-409C-BE32-E72D297353CC}">
                <c16:uniqueId val="{0000000B-D3A0-48DE-95A9-BEE3576B6DEF}"/>
              </c:ext>
            </c:extLst>
          </c:dPt>
          <c:dPt>
            <c:idx val="6"/>
            <c:bubble3D val="0"/>
            <c:spPr>
              <a:solidFill>
                <a:schemeClr val="bg1">
                  <a:lumMod val="85000"/>
                </a:schemeClr>
              </a:solidFill>
              <a:ln>
                <a:noFill/>
              </a:ln>
              <a:effectLst/>
            </c:spPr>
            <c:extLst>
              <c:ext xmlns:c16="http://schemas.microsoft.com/office/drawing/2014/chart" uri="{C3380CC4-5D6E-409C-BE32-E72D297353CC}">
                <c16:uniqueId val="{0000000D-D3A0-48DE-95A9-BEE3576B6DEF}"/>
              </c:ext>
            </c:extLst>
          </c:dPt>
          <c:dPt>
            <c:idx val="7"/>
            <c:bubble3D val="0"/>
            <c:spPr>
              <a:solidFill>
                <a:schemeClr val="bg1">
                  <a:lumMod val="85000"/>
                </a:schemeClr>
              </a:solidFill>
              <a:ln>
                <a:noFill/>
              </a:ln>
              <a:effectLst/>
            </c:spPr>
            <c:extLst>
              <c:ext xmlns:c16="http://schemas.microsoft.com/office/drawing/2014/chart" uri="{C3380CC4-5D6E-409C-BE32-E72D297353CC}">
                <c16:uniqueId val="{0000000F-D3A0-48DE-95A9-BEE3576B6DEF}"/>
              </c:ext>
            </c:extLst>
          </c:dPt>
          <c:dPt>
            <c:idx val="8"/>
            <c:bubble3D val="0"/>
            <c:spPr>
              <a:solidFill>
                <a:schemeClr val="bg1">
                  <a:lumMod val="85000"/>
                </a:schemeClr>
              </a:solidFill>
              <a:ln>
                <a:noFill/>
              </a:ln>
              <a:effectLst/>
            </c:spPr>
            <c:extLst>
              <c:ext xmlns:c16="http://schemas.microsoft.com/office/drawing/2014/chart" uri="{C3380CC4-5D6E-409C-BE32-E72D297353CC}">
                <c16:uniqueId val="{00000011-D3A0-48DE-95A9-BEE3576B6DEF}"/>
              </c:ext>
            </c:extLst>
          </c:dPt>
          <c:dPt>
            <c:idx val="9"/>
            <c:bubble3D val="0"/>
            <c:spPr>
              <a:solidFill>
                <a:schemeClr val="bg1">
                  <a:lumMod val="85000"/>
                </a:schemeClr>
              </a:solidFill>
              <a:ln>
                <a:noFill/>
              </a:ln>
              <a:effectLst/>
            </c:spPr>
            <c:extLst>
              <c:ext xmlns:c16="http://schemas.microsoft.com/office/drawing/2014/chart" uri="{C3380CC4-5D6E-409C-BE32-E72D297353CC}">
                <c16:uniqueId val="{00000013-D3A0-48DE-95A9-BEE3576B6DEF}"/>
              </c:ext>
            </c:extLst>
          </c:dPt>
          <c:dPt>
            <c:idx val="10"/>
            <c:bubble3D val="0"/>
            <c:spPr>
              <a:solidFill>
                <a:schemeClr val="bg1">
                  <a:lumMod val="85000"/>
                </a:schemeClr>
              </a:solidFill>
              <a:ln>
                <a:noFill/>
              </a:ln>
              <a:effectLst/>
            </c:spPr>
            <c:extLst>
              <c:ext xmlns:c16="http://schemas.microsoft.com/office/drawing/2014/chart" uri="{C3380CC4-5D6E-409C-BE32-E72D297353CC}">
                <c16:uniqueId val="{00000015-D3A0-48DE-95A9-BEE3576B6DEF}"/>
              </c:ext>
            </c:extLst>
          </c:dPt>
          <c:dPt>
            <c:idx val="11"/>
            <c:bubble3D val="0"/>
            <c:spPr>
              <a:solidFill>
                <a:schemeClr val="bg1">
                  <a:lumMod val="85000"/>
                </a:schemeClr>
              </a:solidFill>
              <a:ln>
                <a:noFill/>
              </a:ln>
              <a:effectLst/>
            </c:spPr>
            <c:extLst>
              <c:ext xmlns:c16="http://schemas.microsoft.com/office/drawing/2014/chart" uri="{C3380CC4-5D6E-409C-BE32-E72D297353CC}">
                <c16:uniqueId val="{00000017-D3A0-48DE-95A9-BEE3576B6DEF}"/>
              </c:ext>
            </c:extLst>
          </c:dPt>
          <c:dPt>
            <c:idx val="12"/>
            <c:bubble3D val="0"/>
            <c:spPr>
              <a:solidFill>
                <a:schemeClr val="bg1">
                  <a:lumMod val="85000"/>
                </a:schemeClr>
              </a:solidFill>
              <a:ln>
                <a:noFill/>
              </a:ln>
              <a:effectLst/>
            </c:spPr>
            <c:extLst>
              <c:ext xmlns:c16="http://schemas.microsoft.com/office/drawing/2014/chart" uri="{C3380CC4-5D6E-409C-BE32-E72D297353CC}">
                <c16:uniqueId val="{00000019-D3A0-48DE-95A9-BEE3576B6DEF}"/>
              </c:ext>
            </c:extLst>
          </c:dPt>
          <c:dPt>
            <c:idx val="13"/>
            <c:bubble3D val="0"/>
            <c:spPr>
              <a:solidFill>
                <a:schemeClr val="bg1">
                  <a:lumMod val="85000"/>
                </a:schemeClr>
              </a:solidFill>
              <a:ln>
                <a:noFill/>
              </a:ln>
              <a:effectLst/>
            </c:spPr>
            <c:extLst>
              <c:ext xmlns:c16="http://schemas.microsoft.com/office/drawing/2014/chart" uri="{C3380CC4-5D6E-409C-BE32-E72D297353CC}">
                <c16:uniqueId val="{0000001B-D3A0-48DE-95A9-BEE3576B6DEF}"/>
              </c:ext>
            </c:extLst>
          </c:dPt>
          <c:dPt>
            <c:idx val="14"/>
            <c:bubble3D val="0"/>
            <c:spPr>
              <a:solidFill>
                <a:schemeClr val="bg1">
                  <a:lumMod val="85000"/>
                </a:schemeClr>
              </a:solidFill>
              <a:ln>
                <a:noFill/>
              </a:ln>
              <a:effectLst/>
            </c:spPr>
            <c:extLst>
              <c:ext xmlns:c16="http://schemas.microsoft.com/office/drawing/2014/chart" uri="{C3380CC4-5D6E-409C-BE32-E72D297353CC}">
                <c16:uniqueId val="{0000001D-D3A0-48DE-95A9-BEE3576B6DEF}"/>
              </c:ext>
            </c:extLst>
          </c:dPt>
          <c:dPt>
            <c:idx val="15"/>
            <c:bubble3D val="0"/>
            <c:spPr>
              <a:solidFill>
                <a:schemeClr val="bg1">
                  <a:lumMod val="85000"/>
                </a:schemeClr>
              </a:solidFill>
              <a:ln>
                <a:noFill/>
              </a:ln>
              <a:effectLst/>
            </c:spPr>
            <c:extLst>
              <c:ext xmlns:c16="http://schemas.microsoft.com/office/drawing/2014/chart" uri="{C3380CC4-5D6E-409C-BE32-E72D297353CC}">
                <c16:uniqueId val="{0000001F-D3A0-48DE-95A9-BEE3576B6DEF}"/>
              </c:ext>
            </c:extLst>
          </c:dPt>
          <c:dPt>
            <c:idx val="16"/>
            <c:bubble3D val="0"/>
            <c:spPr>
              <a:solidFill>
                <a:schemeClr val="bg1">
                  <a:lumMod val="85000"/>
                </a:schemeClr>
              </a:solidFill>
              <a:ln>
                <a:noFill/>
              </a:ln>
              <a:effectLst/>
            </c:spPr>
            <c:extLst>
              <c:ext xmlns:c16="http://schemas.microsoft.com/office/drawing/2014/chart" uri="{C3380CC4-5D6E-409C-BE32-E72D297353CC}">
                <c16:uniqueId val="{00000021-D3A0-48DE-95A9-BEE3576B6DEF}"/>
              </c:ext>
            </c:extLst>
          </c:dPt>
          <c:dPt>
            <c:idx val="17"/>
            <c:bubble3D val="0"/>
            <c:spPr>
              <a:solidFill>
                <a:schemeClr val="bg1">
                  <a:lumMod val="85000"/>
                </a:schemeClr>
              </a:solidFill>
              <a:ln>
                <a:noFill/>
              </a:ln>
              <a:effectLst/>
            </c:spPr>
            <c:extLst>
              <c:ext xmlns:c16="http://schemas.microsoft.com/office/drawing/2014/chart" uri="{C3380CC4-5D6E-409C-BE32-E72D297353CC}">
                <c16:uniqueId val="{00000023-D3A0-48DE-95A9-BEE3576B6DEF}"/>
              </c:ext>
            </c:extLst>
          </c:dPt>
          <c:dPt>
            <c:idx val="18"/>
            <c:bubble3D val="0"/>
            <c:spPr>
              <a:solidFill>
                <a:schemeClr val="bg1">
                  <a:lumMod val="85000"/>
                </a:schemeClr>
              </a:solidFill>
              <a:ln>
                <a:noFill/>
              </a:ln>
              <a:effectLst/>
            </c:spPr>
            <c:extLst>
              <c:ext xmlns:c16="http://schemas.microsoft.com/office/drawing/2014/chart" uri="{C3380CC4-5D6E-409C-BE32-E72D297353CC}">
                <c16:uniqueId val="{00000025-D3A0-48DE-95A9-BEE3576B6DEF}"/>
              </c:ext>
            </c:extLst>
          </c:dPt>
          <c:dPt>
            <c:idx val="19"/>
            <c:bubble3D val="0"/>
            <c:spPr>
              <a:solidFill>
                <a:schemeClr val="bg1">
                  <a:lumMod val="85000"/>
                </a:schemeClr>
              </a:solidFill>
              <a:ln>
                <a:noFill/>
              </a:ln>
              <a:effectLst/>
            </c:spPr>
            <c:extLst>
              <c:ext xmlns:c16="http://schemas.microsoft.com/office/drawing/2014/chart" uri="{C3380CC4-5D6E-409C-BE32-E72D297353CC}">
                <c16:uniqueId val="{00000027-D3A0-48DE-95A9-BEE3576B6DEF}"/>
              </c:ext>
            </c:extLst>
          </c:dPt>
          <c:dLbls>
            <c:dLbl>
              <c:idx val="0"/>
              <c:layout>
                <c:manualLayout>
                  <c:x val="0.21676748197502368"/>
                  <c:y val="-6.4661219820335139E-2"/>
                </c:manualLayout>
              </c:layout>
              <c:showLegendKey val="0"/>
              <c:showVal val="1"/>
              <c:showCatName val="1"/>
              <c:showSerName val="0"/>
              <c:showPercent val="0"/>
              <c:showBubbleSize val="0"/>
              <c:extLst>
                <c:ext xmlns:c15="http://schemas.microsoft.com/office/drawing/2012/chart" uri="{CE6537A1-D6FC-4f65-9D91-7224C49458BB}">
                  <c15:layout>
                    <c:manualLayout>
                      <c:w val="0.24195111751743606"/>
                      <c:h val="0.27740803107338219"/>
                    </c:manualLayout>
                  </c15:layout>
                </c:ext>
                <c:ext xmlns:c16="http://schemas.microsoft.com/office/drawing/2014/chart" uri="{C3380CC4-5D6E-409C-BE32-E72D297353CC}">
                  <c16:uniqueId val="{00000001-D3A0-48DE-95A9-BEE3576B6DEF}"/>
                </c:ext>
              </c:extLst>
            </c:dLbl>
            <c:dLbl>
              <c:idx val="1"/>
              <c:layout>
                <c:manualLayout>
                  <c:x val="8.0045225647694604E-2"/>
                  <c:y val="0.26337296109213171"/>
                </c:manualLayout>
              </c:layout>
              <c:showLegendKey val="0"/>
              <c:showVal val="1"/>
              <c:showCatName val="1"/>
              <c:showSerName val="0"/>
              <c:showPercent val="0"/>
              <c:showBubbleSize val="0"/>
              <c:extLst>
                <c:ext xmlns:c15="http://schemas.microsoft.com/office/drawing/2012/chart" uri="{CE6537A1-D6FC-4f65-9D91-7224C49458BB}">
                  <c15:layout>
                    <c:manualLayout>
                      <c:w val="0.26539948625850868"/>
                      <c:h val="0.14648175787728027"/>
                    </c:manualLayout>
                  </c15:layout>
                </c:ext>
                <c:ext xmlns:c16="http://schemas.microsoft.com/office/drawing/2014/chart" uri="{C3380CC4-5D6E-409C-BE32-E72D297353CC}">
                  <c16:uniqueId val="{00000003-D3A0-48DE-95A9-BEE3576B6DEF}"/>
                </c:ext>
              </c:extLst>
            </c:dLbl>
            <c:dLbl>
              <c:idx val="2"/>
              <c:layout>
                <c:manualLayout>
                  <c:x val="-5.4486667313488509E-3"/>
                  <c:y val="-0.31439655684344775"/>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40484320029680682"/>
                      <c:h val="0.21919776119402981"/>
                    </c:manualLayout>
                  </c15:layout>
                </c:ext>
                <c:ext xmlns:c16="http://schemas.microsoft.com/office/drawing/2014/chart" uri="{C3380CC4-5D6E-409C-BE32-E72D297353CC}">
                  <c16:uniqueId val="{00000005-D3A0-48DE-95A9-BEE3576B6DEF}"/>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Arial" panose="020B0604020202020204" pitchFamily="34" charset="0"/>
                  </a:defRPr>
                </a:pPr>
                <a:endParaRPr lang="es-E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Hoja1!$A$2:$A$4</c:f>
              <c:strCache>
                <c:ptCount val="3"/>
                <c:pt idx="0">
                  <c:v>Básicos</c:v>
                </c:pt>
                <c:pt idx="1">
                  <c:v>Medios</c:v>
                </c:pt>
                <c:pt idx="2">
                  <c:v>Superiores</c:v>
                </c:pt>
              </c:strCache>
            </c:strRef>
          </c:cat>
          <c:val>
            <c:numRef>
              <c:f>Hoja1!$B$2:$B$4</c:f>
              <c:numCache>
                <c:formatCode>0.00</c:formatCode>
                <c:ptCount val="3"/>
                <c:pt idx="0">
                  <c:v>10.3092783505</c:v>
                </c:pt>
                <c:pt idx="1">
                  <c:v>44.130362487500001</c:v>
                </c:pt>
                <c:pt idx="2">
                  <c:v>45.560359161999997</c:v>
                </c:pt>
              </c:numCache>
            </c:numRef>
          </c:val>
          <c:extLst>
            <c:ext xmlns:c16="http://schemas.microsoft.com/office/drawing/2014/chart" uri="{C3380CC4-5D6E-409C-BE32-E72D297353CC}">
              <c16:uniqueId val="{00000028-D3A0-48DE-95A9-BEE3576B6DEF}"/>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49574230314279"/>
          <c:y val="0.16633299766307294"/>
          <c:w val="0.56129411546865171"/>
          <c:h val="0.66895015475123787"/>
        </c:manualLayout>
      </c:layout>
      <c:doughnutChart>
        <c:varyColors val="1"/>
        <c:ser>
          <c:idx val="0"/>
          <c:order val="0"/>
          <c:spPr>
            <a:solidFill>
              <a:srgbClr val="D9D9D9"/>
            </a:solidFill>
          </c:spPr>
          <c:dPt>
            <c:idx val="0"/>
            <c:bubble3D val="0"/>
            <c:explosion val="2"/>
            <c:spPr>
              <a:solidFill>
                <a:schemeClr val="bg1">
                  <a:lumMod val="50000"/>
                </a:schemeClr>
              </a:solidFill>
              <a:ln>
                <a:noFill/>
              </a:ln>
              <a:effectLst/>
            </c:spPr>
            <c:extLst>
              <c:ext xmlns:c16="http://schemas.microsoft.com/office/drawing/2014/chart" uri="{C3380CC4-5D6E-409C-BE32-E72D297353CC}">
                <c16:uniqueId val="{00000001-3A00-4536-8672-A551B61A8417}"/>
              </c:ext>
            </c:extLst>
          </c:dPt>
          <c:dPt>
            <c:idx val="1"/>
            <c:bubble3D val="0"/>
            <c:spPr>
              <a:solidFill>
                <a:srgbClr val="D9D9D9"/>
              </a:solidFill>
              <a:ln>
                <a:noFill/>
              </a:ln>
              <a:effectLst/>
            </c:spPr>
            <c:extLst>
              <c:ext xmlns:c16="http://schemas.microsoft.com/office/drawing/2014/chart" uri="{C3380CC4-5D6E-409C-BE32-E72D297353CC}">
                <c16:uniqueId val="{00000003-3A00-4536-8672-A551B61A8417}"/>
              </c:ext>
            </c:extLst>
          </c:dPt>
          <c:dPt>
            <c:idx val="2"/>
            <c:bubble3D val="0"/>
            <c:spPr>
              <a:solidFill>
                <a:srgbClr val="AB182D"/>
              </a:solidFill>
              <a:ln>
                <a:noFill/>
              </a:ln>
              <a:effectLst/>
            </c:spPr>
            <c:extLst>
              <c:ext xmlns:c16="http://schemas.microsoft.com/office/drawing/2014/chart" uri="{C3380CC4-5D6E-409C-BE32-E72D297353CC}">
                <c16:uniqueId val="{00000005-3A00-4536-8672-A551B61A8417}"/>
              </c:ext>
            </c:extLst>
          </c:dPt>
          <c:dPt>
            <c:idx val="3"/>
            <c:bubble3D val="0"/>
            <c:spPr>
              <a:solidFill>
                <a:srgbClr val="D9D9D9"/>
              </a:solidFill>
              <a:ln>
                <a:noFill/>
              </a:ln>
              <a:effectLst/>
            </c:spPr>
            <c:extLst>
              <c:ext xmlns:c16="http://schemas.microsoft.com/office/drawing/2014/chart" uri="{C3380CC4-5D6E-409C-BE32-E72D297353CC}">
                <c16:uniqueId val="{00000007-3A00-4536-8672-A551B61A8417}"/>
              </c:ext>
            </c:extLst>
          </c:dPt>
          <c:dPt>
            <c:idx val="4"/>
            <c:bubble3D val="0"/>
            <c:spPr>
              <a:solidFill>
                <a:srgbClr val="D9D9D9"/>
              </a:solidFill>
              <a:ln>
                <a:noFill/>
              </a:ln>
              <a:effectLst/>
            </c:spPr>
            <c:extLst>
              <c:ext xmlns:c16="http://schemas.microsoft.com/office/drawing/2014/chart" uri="{C3380CC4-5D6E-409C-BE32-E72D297353CC}">
                <c16:uniqueId val="{00000009-3A00-4536-8672-A551B61A8417}"/>
              </c:ext>
            </c:extLst>
          </c:dPt>
          <c:dPt>
            <c:idx val="5"/>
            <c:bubble3D val="0"/>
            <c:spPr>
              <a:solidFill>
                <a:srgbClr val="D9D9D9"/>
              </a:solidFill>
              <a:ln>
                <a:noFill/>
              </a:ln>
              <a:effectLst/>
            </c:spPr>
            <c:extLst>
              <c:ext xmlns:c16="http://schemas.microsoft.com/office/drawing/2014/chart" uri="{C3380CC4-5D6E-409C-BE32-E72D297353CC}">
                <c16:uniqueId val="{0000000B-3A00-4536-8672-A551B61A8417}"/>
              </c:ext>
            </c:extLst>
          </c:dPt>
          <c:dPt>
            <c:idx val="6"/>
            <c:bubble3D val="0"/>
            <c:spPr>
              <a:solidFill>
                <a:srgbClr val="D9D9D9"/>
              </a:solidFill>
              <a:ln>
                <a:noFill/>
              </a:ln>
              <a:effectLst/>
            </c:spPr>
            <c:extLst>
              <c:ext xmlns:c16="http://schemas.microsoft.com/office/drawing/2014/chart" uri="{C3380CC4-5D6E-409C-BE32-E72D297353CC}">
                <c16:uniqueId val="{0000000D-3A00-4536-8672-A551B61A8417}"/>
              </c:ext>
            </c:extLst>
          </c:dPt>
          <c:dPt>
            <c:idx val="7"/>
            <c:bubble3D val="0"/>
            <c:spPr>
              <a:solidFill>
                <a:srgbClr val="D9D9D9"/>
              </a:solidFill>
              <a:ln>
                <a:noFill/>
              </a:ln>
              <a:effectLst/>
            </c:spPr>
            <c:extLst>
              <c:ext xmlns:c16="http://schemas.microsoft.com/office/drawing/2014/chart" uri="{C3380CC4-5D6E-409C-BE32-E72D297353CC}">
                <c16:uniqueId val="{0000000F-3A00-4536-8672-A551B61A8417}"/>
              </c:ext>
            </c:extLst>
          </c:dPt>
          <c:dPt>
            <c:idx val="8"/>
            <c:bubble3D val="0"/>
            <c:spPr>
              <a:solidFill>
                <a:srgbClr val="D9D9D9"/>
              </a:solidFill>
              <a:ln>
                <a:noFill/>
              </a:ln>
              <a:effectLst/>
            </c:spPr>
            <c:extLst>
              <c:ext xmlns:c16="http://schemas.microsoft.com/office/drawing/2014/chart" uri="{C3380CC4-5D6E-409C-BE32-E72D297353CC}">
                <c16:uniqueId val="{00000011-3A00-4536-8672-A551B61A8417}"/>
              </c:ext>
            </c:extLst>
          </c:dPt>
          <c:dPt>
            <c:idx val="9"/>
            <c:bubble3D val="0"/>
            <c:spPr>
              <a:solidFill>
                <a:srgbClr val="D9D9D9"/>
              </a:solidFill>
              <a:ln>
                <a:noFill/>
              </a:ln>
              <a:effectLst/>
            </c:spPr>
            <c:extLst>
              <c:ext xmlns:c16="http://schemas.microsoft.com/office/drawing/2014/chart" uri="{C3380CC4-5D6E-409C-BE32-E72D297353CC}">
                <c16:uniqueId val="{00000013-3A00-4536-8672-A551B61A8417}"/>
              </c:ext>
            </c:extLst>
          </c:dPt>
          <c:dPt>
            <c:idx val="10"/>
            <c:bubble3D val="0"/>
            <c:spPr>
              <a:solidFill>
                <a:srgbClr val="D9D9D9"/>
              </a:solidFill>
              <a:ln>
                <a:noFill/>
              </a:ln>
              <a:effectLst/>
            </c:spPr>
            <c:extLst>
              <c:ext xmlns:c16="http://schemas.microsoft.com/office/drawing/2014/chart" uri="{C3380CC4-5D6E-409C-BE32-E72D297353CC}">
                <c16:uniqueId val="{00000015-3A00-4536-8672-A551B61A8417}"/>
              </c:ext>
            </c:extLst>
          </c:dPt>
          <c:dPt>
            <c:idx val="11"/>
            <c:bubble3D val="0"/>
            <c:spPr>
              <a:solidFill>
                <a:srgbClr val="D9D9D9"/>
              </a:solidFill>
              <a:ln>
                <a:noFill/>
              </a:ln>
              <a:effectLst/>
            </c:spPr>
            <c:extLst>
              <c:ext xmlns:c16="http://schemas.microsoft.com/office/drawing/2014/chart" uri="{C3380CC4-5D6E-409C-BE32-E72D297353CC}">
                <c16:uniqueId val="{00000017-3A00-4536-8672-A551B61A8417}"/>
              </c:ext>
            </c:extLst>
          </c:dPt>
          <c:dPt>
            <c:idx val="12"/>
            <c:bubble3D val="0"/>
            <c:spPr>
              <a:solidFill>
                <a:srgbClr val="D9D9D9"/>
              </a:solidFill>
              <a:ln>
                <a:noFill/>
              </a:ln>
              <a:effectLst/>
            </c:spPr>
            <c:extLst>
              <c:ext xmlns:c16="http://schemas.microsoft.com/office/drawing/2014/chart" uri="{C3380CC4-5D6E-409C-BE32-E72D297353CC}">
                <c16:uniqueId val="{00000019-3A00-4536-8672-A551B61A8417}"/>
              </c:ext>
            </c:extLst>
          </c:dPt>
          <c:dPt>
            <c:idx val="13"/>
            <c:bubble3D val="0"/>
            <c:spPr>
              <a:solidFill>
                <a:srgbClr val="D9D9D9"/>
              </a:solidFill>
              <a:ln>
                <a:noFill/>
              </a:ln>
              <a:effectLst/>
            </c:spPr>
            <c:extLst>
              <c:ext xmlns:c16="http://schemas.microsoft.com/office/drawing/2014/chart" uri="{C3380CC4-5D6E-409C-BE32-E72D297353CC}">
                <c16:uniqueId val="{0000001B-3A00-4536-8672-A551B61A8417}"/>
              </c:ext>
            </c:extLst>
          </c:dPt>
          <c:dPt>
            <c:idx val="14"/>
            <c:bubble3D val="0"/>
            <c:spPr>
              <a:solidFill>
                <a:srgbClr val="D9D9D9"/>
              </a:solidFill>
              <a:ln>
                <a:noFill/>
              </a:ln>
              <a:effectLst/>
            </c:spPr>
            <c:extLst>
              <c:ext xmlns:c16="http://schemas.microsoft.com/office/drawing/2014/chart" uri="{C3380CC4-5D6E-409C-BE32-E72D297353CC}">
                <c16:uniqueId val="{0000001D-3A00-4536-8672-A551B61A8417}"/>
              </c:ext>
            </c:extLst>
          </c:dPt>
          <c:dPt>
            <c:idx val="15"/>
            <c:bubble3D val="0"/>
            <c:spPr>
              <a:solidFill>
                <a:srgbClr val="D9D9D9"/>
              </a:solidFill>
              <a:ln>
                <a:noFill/>
              </a:ln>
              <a:effectLst/>
            </c:spPr>
            <c:extLst>
              <c:ext xmlns:c16="http://schemas.microsoft.com/office/drawing/2014/chart" uri="{C3380CC4-5D6E-409C-BE32-E72D297353CC}">
                <c16:uniqueId val="{0000001F-3A00-4536-8672-A551B61A8417}"/>
              </c:ext>
            </c:extLst>
          </c:dPt>
          <c:dPt>
            <c:idx val="16"/>
            <c:bubble3D val="0"/>
            <c:spPr>
              <a:solidFill>
                <a:srgbClr val="D9D9D9"/>
              </a:solidFill>
              <a:ln>
                <a:noFill/>
              </a:ln>
              <a:effectLst/>
            </c:spPr>
            <c:extLst>
              <c:ext xmlns:c16="http://schemas.microsoft.com/office/drawing/2014/chart" uri="{C3380CC4-5D6E-409C-BE32-E72D297353CC}">
                <c16:uniqueId val="{00000021-3A00-4536-8672-A551B61A8417}"/>
              </c:ext>
            </c:extLst>
          </c:dPt>
          <c:dPt>
            <c:idx val="17"/>
            <c:bubble3D val="0"/>
            <c:spPr>
              <a:solidFill>
                <a:srgbClr val="D9D9D9"/>
              </a:solidFill>
              <a:ln>
                <a:noFill/>
              </a:ln>
              <a:effectLst/>
            </c:spPr>
            <c:extLst>
              <c:ext xmlns:c16="http://schemas.microsoft.com/office/drawing/2014/chart" uri="{C3380CC4-5D6E-409C-BE32-E72D297353CC}">
                <c16:uniqueId val="{00000023-3A00-4536-8672-A551B61A8417}"/>
              </c:ext>
            </c:extLst>
          </c:dPt>
          <c:dPt>
            <c:idx val="18"/>
            <c:bubble3D val="0"/>
            <c:spPr>
              <a:solidFill>
                <a:srgbClr val="D9D9D9"/>
              </a:solidFill>
              <a:ln>
                <a:noFill/>
              </a:ln>
              <a:effectLst/>
            </c:spPr>
            <c:extLst>
              <c:ext xmlns:c16="http://schemas.microsoft.com/office/drawing/2014/chart" uri="{C3380CC4-5D6E-409C-BE32-E72D297353CC}">
                <c16:uniqueId val="{00000025-3A00-4536-8672-A551B61A8417}"/>
              </c:ext>
            </c:extLst>
          </c:dPt>
          <c:dPt>
            <c:idx val="19"/>
            <c:bubble3D val="0"/>
            <c:spPr>
              <a:solidFill>
                <a:srgbClr val="D9D9D9"/>
              </a:solidFill>
              <a:ln>
                <a:noFill/>
              </a:ln>
              <a:effectLst/>
            </c:spPr>
            <c:extLst>
              <c:ext xmlns:c16="http://schemas.microsoft.com/office/drawing/2014/chart" uri="{C3380CC4-5D6E-409C-BE32-E72D297353CC}">
                <c16:uniqueId val="{00000027-3A00-4536-8672-A551B61A8417}"/>
              </c:ext>
            </c:extLst>
          </c:dPt>
          <c:dLbls>
            <c:dLbl>
              <c:idx val="0"/>
              <c:layout>
                <c:manualLayout>
                  <c:x val="0.12233145118951912"/>
                  <c:y val="-0.24882967043844076"/>
                </c:manualLayout>
              </c:layout>
              <c:showLegendKey val="0"/>
              <c:showVal val="1"/>
              <c:showCatName val="1"/>
              <c:showSerName val="0"/>
              <c:showPercent val="0"/>
              <c:showBubbleSize val="0"/>
              <c:extLst>
                <c:ext xmlns:c15="http://schemas.microsoft.com/office/drawing/2012/chart" uri="{CE6537A1-D6FC-4f65-9D91-7224C49458BB}">
                  <c15:layout>
                    <c:manualLayout>
                      <c:w val="0.33138556500258143"/>
                      <c:h val="0.19890653492555488"/>
                    </c:manualLayout>
                  </c15:layout>
                </c:ext>
                <c:ext xmlns:c16="http://schemas.microsoft.com/office/drawing/2014/chart" uri="{C3380CC4-5D6E-409C-BE32-E72D297353CC}">
                  <c16:uniqueId val="{00000001-3A00-4536-8672-A551B61A8417}"/>
                </c:ext>
              </c:extLst>
            </c:dLbl>
            <c:dLbl>
              <c:idx val="1"/>
              <c:layout>
                <c:manualLayout>
                  <c:x val="0.24656247345066232"/>
                  <c:y val="0.1489029164369278"/>
                </c:manualLayout>
              </c:layout>
              <c:showLegendKey val="0"/>
              <c:showVal val="1"/>
              <c:showCatName val="1"/>
              <c:showSerName val="0"/>
              <c:showPercent val="0"/>
              <c:showBubbleSize val="0"/>
              <c:extLst>
                <c:ext xmlns:c15="http://schemas.microsoft.com/office/drawing/2012/chart" uri="{CE6537A1-D6FC-4f65-9D91-7224C49458BB}">
                  <c15:layout>
                    <c:manualLayout>
                      <c:w val="0.4681908981790695"/>
                      <c:h val="0.1185919892827831"/>
                    </c:manualLayout>
                  </c15:layout>
                </c:ext>
                <c:ext xmlns:c16="http://schemas.microsoft.com/office/drawing/2014/chart" uri="{C3380CC4-5D6E-409C-BE32-E72D297353CC}">
                  <c16:uniqueId val="{00000003-3A00-4536-8672-A551B61A8417}"/>
                </c:ext>
              </c:extLst>
            </c:dLbl>
            <c:dLbl>
              <c:idx val="2"/>
              <c:layout>
                <c:manualLayout>
                  <c:x val="-4.6861081293624512E-2"/>
                  <c:y val="-0.27216866624051789"/>
                </c:manualLayout>
              </c:layout>
              <c:showLegendKey val="0"/>
              <c:showVal val="1"/>
              <c:showCatName val="1"/>
              <c:showSerName val="0"/>
              <c:showPercent val="0"/>
              <c:showBubbleSize val="0"/>
              <c:separator>: </c:separator>
              <c:extLst>
                <c:ext xmlns:c15="http://schemas.microsoft.com/office/drawing/2012/chart" uri="{CE6537A1-D6FC-4f65-9D91-7224C49458BB}">
                  <c15:layout>
                    <c:manualLayout>
                      <c:w val="0.29662907825056467"/>
                      <c:h val="0.22091278728446867"/>
                    </c:manualLayout>
                  </c15:layout>
                </c:ext>
                <c:ext xmlns:c16="http://schemas.microsoft.com/office/drawing/2014/chart" uri="{C3380CC4-5D6E-409C-BE32-E72D297353CC}">
                  <c16:uniqueId val="{00000005-3A00-4536-8672-A551B61A8417}"/>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ontserrat" panose="00000500000000000000" pitchFamily="50" charset="0"/>
                    <a:ea typeface="+mn-ea"/>
                    <a:cs typeface="Arial" panose="020B0604020202020204" pitchFamily="34" charset="0"/>
                  </a:defRPr>
                </a:pPr>
                <a:endParaRPr lang="es-ES"/>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Hoja1!$A$2:$A$4</c:f>
              <c:strCache>
                <c:ptCount val="3"/>
                <c:pt idx="0">
                  <c:v>Menos de 50.000 hab</c:v>
                </c:pt>
                <c:pt idx="1">
                  <c:v>De 50.000 a 200.000 hab</c:v>
                </c:pt>
                <c:pt idx="2">
                  <c:v>Más de 200.000 hab</c:v>
                </c:pt>
              </c:strCache>
            </c:strRef>
          </c:cat>
          <c:val>
            <c:numRef>
              <c:f>Hoja1!$B$2:$B$4</c:f>
              <c:numCache>
                <c:formatCode>0.00</c:formatCode>
                <c:ptCount val="3"/>
                <c:pt idx="0">
                  <c:v>36.847356168899999</c:v>
                </c:pt>
                <c:pt idx="1">
                  <c:v>23.012969737300001</c:v>
                </c:pt>
                <c:pt idx="2">
                  <c:v>40.139674093799997</c:v>
                </c:pt>
              </c:numCache>
            </c:numRef>
          </c:val>
          <c:extLst>
            <c:ext xmlns:c16="http://schemas.microsoft.com/office/drawing/2014/chart" uri="{C3380CC4-5D6E-409C-BE32-E72D297353CC}">
              <c16:uniqueId val="{00000028-3A00-4536-8672-A551B61A8417}"/>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latin typeface="Arial" panose="020B0604020202020204" pitchFamily="34" charset="0"/>
          <a:cs typeface="Arial" panose="020B0604020202020204" pitchFamily="34" charset="0"/>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511480968971458E-2"/>
          <c:y val="6.570854033593565E-2"/>
          <c:w val="0.95687791649574139"/>
          <c:h val="0.46879880895316445"/>
        </c:manualLayout>
      </c:layout>
      <c:barChart>
        <c:barDir val="col"/>
        <c:grouping val="clustered"/>
        <c:varyColors val="0"/>
        <c:ser>
          <c:idx val="0"/>
          <c:order val="0"/>
          <c:tx>
            <c:strRef>
              <c:f>Hoja1!$B$1</c:f>
              <c:strCache>
                <c:ptCount val="1"/>
                <c:pt idx="0">
                  <c:v>CCAA</c:v>
                </c:pt>
              </c:strCache>
            </c:strRef>
          </c:tx>
          <c:spPr>
            <a:solidFill>
              <a:schemeClr val="bg1">
                <a:lumMod val="85000"/>
              </a:schemeClr>
            </a:solidFill>
          </c:spPr>
          <c:invertIfNegative val="0"/>
          <c:dPt>
            <c:idx val="0"/>
            <c:invertIfNegative val="0"/>
            <c:bubble3D val="0"/>
            <c:spPr>
              <a:solidFill>
                <a:srgbClr val="AB182D"/>
              </a:solidFill>
            </c:spPr>
            <c:extLst>
              <c:ext xmlns:c16="http://schemas.microsoft.com/office/drawing/2014/chart" uri="{C3380CC4-5D6E-409C-BE32-E72D297353CC}">
                <c16:uniqueId val="{00000001-EE5E-4CA3-8D50-42467A2D7F57}"/>
              </c:ext>
            </c:extLst>
          </c:dPt>
          <c:dPt>
            <c:idx val="1"/>
            <c:invertIfNegative val="0"/>
            <c:bubble3D val="0"/>
            <c:spPr>
              <a:solidFill>
                <a:schemeClr val="bg1">
                  <a:lumMod val="50000"/>
                </a:schemeClr>
              </a:solidFill>
            </c:spPr>
            <c:extLst>
              <c:ext xmlns:c16="http://schemas.microsoft.com/office/drawing/2014/chart" uri="{C3380CC4-5D6E-409C-BE32-E72D297353CC}">
                <c16:uniqueId val="{00000003-EE5E-4CA3-8D50-42467A2D7F57}"/>
              </c:ext>
            </c:extLst>
          </c:dPt>
          <c:dPt>
            <c:idx val="2"/>
            <c:invertIfNegative val="0"/>
            <c:bubble3D val="0"/>
            <c:spPr>
              <a:solidFill>
                <a:schemeClr val="bg1">
                  <a:lumMod val="65000"/>
                </a:schemeClr>
              </a:solidFill>
            </c:spPr>
            <c:extLst>
              <c:ext xmlns:c16="http://schemas.microsoft.com/office/drawing/2014/chart" uri="{C3380CC4-5D6E-409C-BE32-E72D297353CC}">
                <c16:uniqueId val="{00000005-EE5E-4CA3-8D50-42467A2D7F57}"/>
              </c:ext>
            </c:extLst>
          </c:dPt>
          <c:dPt>
            <c:idx val="3"/>
            <c:invertIfNegative val="0"/>
            <c:bubble3D val="0"/>
            <c:spPr>
              <a:solidFill>
                <a:schemeClr val="bg1">
                  <a:lumMod val="65000"/>
                </a:schemeClr>
              </a:solidFill>
            </c:spPr>
            <c:extLst>
              <c:ext xmlns:c16="http://schemas.microsoft.com/office/drawing/2014/chart" uri="{C3380CC4-5D6E-409C-BE32-E72D297353CC}">
                <c16:uniqueId val="{00000007-EE5E-4CA3-8D50-42467A2D7F57}"/>
              </c:ext>
            </c:extLst>
          </c:dPt>
          <c:dPt>
            <c:idx val="4"/>
            <c:invertIfNegative val="0"/>
            <c:bubble3D val="0"/>
            <c:extLst>
              <c:ext xmlns:c16="http://schemas.microsoft.com/office/drawing/2014/chart" uri="{C3380CC4-5D6E-409C-BE32-E72D297353CC}">
                <c16:uniqueId val="{00000008-EE5E-4CA3-8D50-42467A2D7F57}"/>
              </c:ext>
            </c:extLst>
          </c:dPt>
          <c:dPt>
            <c:idx val="5"/>
            <c:invertIfNegative val="0"/>
            <c:bubble3D val="0"/>
            <c:extLst>
              <c:ext xmlns:c16="http://schemas.microsoft.com/office/drawing/2014/chart" uri="{C3380CC4-5D6E-409C-BE32-E72D297353CC}">
                <c16:uniqueId val="{00000009-EE5E-4CA3-8D50-42467A2D7F57}"/>
              </c:ext>
            </c:extLst>
          </c:dPt>
          <c:dPt>
            <c:idx val="6"/>
            <c:invertIfNegative val="0"/>
            <c:bubble3D val="0"/>
            <c:extLst>
              <c:ext xmlns:c16="http://schemas.microsoft.com/office/drawing/2014/chart" uri="{C3380CC4-5D6E-409C-BE32-E72D297353CC}">
                <c16:uniqueId val="{0000000A-EE5E-4CA3-8D50-42467A2D7F57}"/>
              </c:ext>
            </c:extLst>
          </c:dPt>
          <c:dPt>
            <c:idx val="7"/>
            <c:invertIfNegative val="0"/>
            <c:bubble3D val="0"/>
            <c:extLst>
              <c:ext xmlns:c16="http://schemas.microsoft.com/office/drawing/2014/chart" uri="{C3380CC4-5D6E-409C-BE32-E72D297353CC}">
                <c16:uniqueId val="{0000000B-EE5E-4CA3-8D50-42467A2D7F57}"/>
              </c:ext>
            </c:extLst>
          </c:dPt>
          <c:dPt>
            <c:idx val="8"/>
            <c:invertIfNegative val="0"/>
            <c:bubble3D val="0"/>
            <c:extLst>
              <c:ext xmlns:c16="http://schemas.microsoft.com/office/drawing/2014/chart" uri="{C3380CC4-5D6E-409C-BE32-E72D297353CC}">
                <c16:uniqueId val="{0000000C-EE5E-4CA3-8D50-42467A2D7F57}"/>
              </c:ext>
            </c:extLst>
          </c:dPt>
          <c:dPt>
            <c:idx val="9"/>
            <c:invertIfNegative val="0"/>
            <c:bubble3D val="0"/>
            <c:extLst>
              <c:ext xmlns:c16="http://schemas.microsoft.com/office/drawing/2014/chart" uri="{C3380CC4-5D6E-409C-BE32-E72D297353CC}">
                <c16:uniqueId val="{0000000D-EE5E-4CA3-8D50-42467A2D7F57}"/>
              </c:ext>
            </c:extLst>
          </c:dPt>
          <c:dPt>
            <c:idx val="10"/>
            <c:invertIfNegative val="0"/>
            <c:bubble3D val="0"/>
            <c:extLst>
              <c:ext xmlns:c16="http://schemas.microsoft.com/office/drawing/2014/chart" uri="{C3380CC4-5D6E-409C-BE32-E72D297353CC}">
                <c16:uniqueId val="{0000000E-EE5E-4CA3-8D50-42467A2D7F57}"/>
              </c:ext>
            </c:extLst>
          </c:dPt>
          <c:dPt>
            <c:idx val="11"/>
            <c:invertIfNegative val="0"/>
            <c:bubble3D val="0"/>
            <c:extLst>
              <c:ext xmlns:c16="http://schemas.microsoft.com/office/drawing/2014/chart" uri="{C3380CC4-5D6E-409C-BE32-E72D297353CC}">
                <c16:uniqueId val="{0000000F-EE5E-4CA3-8D50-42467A2D7F57}"/>
              </c:ext>
            </c:extLst>
          </c:dPt>
          <c:dPt>
            <c:idx val="12"/>
            <c:invertIfNegative val="0"/>
            <c:bubble3D val="0"/>
            <c:extLst>
              <c:ext xmlns:c16="http://schemas.microsoft.com/office/drawing/2014/chart" uri="{C3380CC4-5D6E-409C-BE32-E72D297353CC}">
                <c16:uniqueId val="{00000010-EE5E-4CA3-8D50-42467A2D7F57}"/>
              </c:ext>
            </c:extLst>
          </c:dPt>
          <c:dPt>
            <c:idx val="13"/>
            <c:invertIfNegative val="0"/>
            <c:bubble3D val="0"/>
            <c:extLst>
              <c:ext xmlns:c16="http://schemas.microsoft.com/office/drawing/2014/chart" uri="{C3380CC4-5D6E-409C-BE32-E72D297353CC}">
                <c16:uniqueId val="{00000011-EE5E-4CA3-8D50-42467A2D7F57}"/>
              </c:ext>
            </c:extLst>
          </c:dPt>
          <c:dPt>
            <c:idx val="14"/>
            <c:invertIfNegative val="0"/>
            <c:bubble3D val="0"/>
            <c:extLst>
              <c:ext xmlns:c16="http://schemas.microsoft.com/office/drawing/2014/chart" uri="{C3380CC4-5D6E-409C-BE32-E72D297353CC}">
                <c16:uniqueId val="{00000012-EE5E-4CA3-8D50-42467A2D7F57}"/>
              </c:ext>
            </c:extLst>
          </c:dPt>
          <c:dPt>
            <c:idx val="15"/>
            <c:invertIfNegative val="0"/>
            <c:bubble3D val="0"/>
            <c:extLst>
              <c:ext xmlns:c16="http://schemas.microsoft.com/office/drawing/2014/chart" uri="{C3380CC4-5D6E-409C-BE32-E72D297353CC}">
                <c16:uniqueId val="{00000013-EE5E-4CA3-8D50-42467A2D7F57}"/>
              </c:ext>
            </c:extLst>
          </c:dPt>
          <c:dPt>
            <c:idx val="16"/>
            <c:invertIfNegative val="0"/>
            <c:bubble3D val="0"/>
            <c:extLst>
              <c:ext xmlns:c16="http://schemas.microsoft.com/office/drawing/2014/chart" uri="{C3380CC4-5D6E-409C-BE32-E72D297353CC}">
                <c16:uniqueId val="{00000014-EE5E-4CA3-8D50-42467A2D7F57}"/>
              </c:ext>
            </c:extLst>
          </c:dPt>
          <c:dLbls>
            <c:dLbl>
              <c:idx val="16"/>
              <c:layout>
                <c:manualLayout>
                  <c:x val="-1.3503894969894821E-3"/>
                  <c:y val="3.4415129107543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EE5E-4CA3-8D50-42467A2D7F57}"/>
                </c:ext>
              </c:extLst>
            </c:dLbl>
            <c:spPr>
              <a:noFill/>
              <a:ln>
                <a:noFill/>
              </a:ln>
              <a:effectLst/>
            </c:spPr>
            <c:txPr>
              <a:bodyPr wrap="square" lIns="38100" tIns="19050" rIns="38100" bIns="19050" anchor="ctr">
                <a:spAutoFit/>
              </a:bodyPr>
              <a:lstStyle/>
              <a:p>
                <a:pPr>
                  <a:defRPr sz="1050">
                    <a:latin typeface="Montserrat" panose="00000500000000000000" pitchFamily="50" charset="0"/>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Hoja1!$A$2:$A$18</c:f>
              <c:strCache>
                <c:ptCount val="17"/>
                <c:pt idx="0">
                  <c:v>Andalucía</c:v>
                </c:pt>
                <c:pt idx="1">
                  <c:v>Cataluña</c:v>
                </c:pt>
                <c:pt idx="2">
                  <c:v>Madrid</c:v>
                </c:pt>
                <c:pt idx="3">
                  <c:v>C. Valenciana</c:v>
                </c:pt>
                <c:pt idx="4">
                  <c:v>Galicia</c:v>
                </c:pt>
                <c:pt idx="5">
                  <c:v>C. León</c:v>
                </c:pt>
                <c:pt idx="6">
                  <c:v>Canarias</c:v>
                </c:pt>
                <c:pt idx="7">
                  <c:v>Pais Vasco</c:v>
                </c:pt>
                <c:pt idx="8">
                  <c:v>C. La Mancha</c:v>
                </c:pt>
                <c:pt idx="9">
                  <c:v>Murcia</c:v>
                </c:pt>
                <c:pt idx="10">
                  <c:v>Aragón</c:v>
                </c:pt>
                <c:pt idx="11">
                  <c:v>Asturias</c:v>
                </c:pt>
                <c:pt idx="12">
                  <c:v>Extremadura</c:v>
                </c:pt>
                <c:pt idx="13">
                  <c:v>Baleares</c:v>
                </c:pt>
                <c:pt idx="14">
                  <c:v>Navarra</c:v>
                </c:pt>
                <c:pt idx="15">
                  <c:v>Cantabria</c:v>
                </c:pt>
                <c:pt idx="16">
                  <c:v>Rioja</c:v>
                </c:pt>
              </c:strCache>
            </c:strRef>
          </c:cat>
          <c:val>
            <c:numRef>
              <c:f>Hoja1!$B$2:$B$18</c:f>
              <c:numCache>
                <c:formatCode>0.00</c:formatCode>
                <c:ptCount val="17"/>
                <c:pt idx="0">
                  <c:v>19.221815763199999</c:v>
                </c:pt>
                <c:pt idx="1">
                  <c:v>14.7988027935</c:v>
                </c:pt>
                <c:pt idx="2">
                  <c:v>13.8676421683</c:v>
                </c:pt>
                <c:pt idx="3">
                  <c:v>11.107416029299999</c:v>
                </c:pt>
                <c:pt idx="4">
                  <c:v>6.8174260059999998</c:v>
                </c:pt>
                <c:pt idx="5">
                  <c:v>5.6202194879</c:v>
                </c:pt>
                <c:pt idx="6">
                  <c:v>5.0881277020000004</c:v>
                </c:pt>
                <c:pt idx="7">
                  <c:v>4.2234785500000003</c:v>
                </c:pt>
                <c:pt idx="8">
                  <c:v>4.1569670768</c:v>
                </c:pt>
                <c:pt idx="9">
                  <c:v>3.2590621882000002</c:v>
                </c:pt>
                <c:pt idx="10">
                  <c:v>2.6937146658</c:v>
                </c:pt>
                <c:pt idx="11">
                  <c:v>2.2281343532000002</c:v>
                </c:pt>
                <c:pt idx="12">
                  <c:v>2.1948786166000001</c:v>
                </c:pt>
                <c:pt idx="13">
                  <c:v>1.4965081477</c:v>
                </c:pt>
                <c:pt idx="14">
                  <c:v>1.3634852012000001</c:v>
                </c:pt>
                <c:pt idx="15">
                  <c:v>1.1306950448999999</c:v>
                </c:pt>
                <c:pt idx="16">
                  <c:v>0.73162620550000002</c:v>
                </c:pt>
              </c:numCache>
            </c:numRef>
          </c:val>
          <c:extLst>
            <c:ext xmlns:c16="http://schemas.microsoft.com/office/drawing/2014/chart" uri="{C3380CC4-5D6E-409C-BE32-E72D297353CC}">
              <c16:uniqueId val="{00000015-EE5E-4CA3-8D50-42467A2D7F57}"/>
            </c:ext>
          </c:extLst>
        </c:ser>
        <c:dLbls>
          <c:showLegendKey val="0"/>
          <c:showVal val="0"/>
          <c:showCatName val="0"/>
          <c:showSerName val="0"/>
          <c:showPercent val="0"/>
          <c:showBubbleSize val="0"/>
        </c:dLbls>
        <c:gapWidth val="100"/>
        <c:axId val="214328832"/>
        <c:axId val="214330368"/>
      </c:barChart>
      <c:catAx>
        <c:axId val="214328832"/>
        <c:scaling>
          <c:orientation val="minMax"/>
        </c:scaling>
        <c:delete val="0"/>
        <c:axPos val="b"/>
        <c:numFmt formatCode="General" sourceLinked="0"/>
        <c:majorTickMark val="out"/>
        <c:minorTickMark val="none"/>
        <c:tickLblPos val="nextTo"/>
        <c:txPr>
          <a:bodyPr/>
          <a:lstStyle/>
          <a:p>
            <a:pPr>
              <a:defRPr sz="1100">
                <a:latin typeface="Montserrat" panose="00000500000000000000" pitchFamily="50" charset="0"/>
              </a:defRPr>
            </a:pPr>
            <a:endParaRPr lang="es-ES"/>
          </a:p>
        </c:txPr>
        <c:crossAx val="214330368"/>
        <c:crosses val="autoZero"/>
        <c:auto val="1"/>
        <c:lblAlgn val="ctr"/>
        <c:lblOffset val="100"/>
        <c:noMultiLvlLbl val="0"/>
      </c:catAx>
      <c:valAx>
        <c:axId val="214330368"/>
        <c:scaling>
          <c:orientation val="minMax"/>
        </c:scaling>
        <c:delete val="1"/>
        <c:axPos val="l"/>
        <c:numFmt formatCode="#,##0.00" sourceLinked="0"/>
        <c:majorTickMark val="out"/>
        <c:minorTickMark val="none"/>
        <c:tickLblPos val="none"/>
        <c:crossAx val="214328832"/>
        <c:crosses val="autoZero"/>
        <c:crossBetween val="between"/>
      </c:valAx>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s-E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538351677225692"/>
          <c:y val="0"/>
          <c:w val="0.78316732213926243"/>
          <c:h val="0.99799860862078305"/>
        </c:manualLayout>
      </c:layout>
      <c:barChart>
        <c:barDir val="bar"/>
        <c:grouping val="clustered"/>
        <c:varyColors val="0"/>
        <c:ser>
          <c:idx val="0"/>
          <c:order val="0"/>
          <c:tx>
            <c:strRef>
              <c:f>Hoja1!$B$1</c:f>
              <c:strCache>
                <c:ptCount val="1"/>
                <c:pt idx="0">
                  <c:v>x</c:v>
                </c:pt>
              </c:strCache>
            </c:strRef>
          </c:tx>
          <c:spPr>
            <a:solidFill>
              <a:schemeClr val="bg1">
                <a:lumMod val="65000"/>
              </a:schemeClr>
            </a:solidFill>
            <a:ln>
              <a:noFill/>
            </a:ln>
            <a:effectLst/>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7635-4266-A651-C38D08F2C29C}"/>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7635-4266-A651-C38D08F2C29C}"/>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7635-4266-A651-C38D08F2C29C}"/>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7635-4266-A651-C38D08F2C29C}"/>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7635-4266-A651-C38D08F2C29C}"/>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7635-4266-A651-C38D08F2C29C}"/>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7635-4266-A651-C38D08F2C29C}"/>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7635-4266-A651-C38D08F2C29C}"/>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7635-4266-A651-C38D08F2C29C}"/>
              </c:ext>
            </c:extLst>
          </c:dPt>
          <c:dPt>
            <c:idx val="12"/>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13-7635-4266-A651-C38D08F2C29C}"/>
              </c:ext>
            </c:extLst>
          </c:dPt>
          <c:dPt>
            <c:idx val="13"/>
            <c:invertIfNegative val="0"/>
            <c:bubble3D val="0"/>
            <c:spPr>
              <a:solidFill>
                <a:schemeClr val="tx1">
                  <a:lumMod val="65000"/>
                  <a:lumOff val="35000"/>
                </a:schemeClr>
              </a:solidFill>
              <a:ln>
                <a:noFill/>
              </a:ln>
              <a:effectLst/>
            </c:spPr>
            <c:extLst>
              <c:ext xmlns:c16="http://schemas.microsoft.com/office/drawing/2014/chart" uri="{C3380CC4-5D6E-409C-BE32-E72D297353CC}">
                <c16:uniqueId val="{00000015-7635-4266-A651-C38D08F2C29C}"/>
              </c:ext>
            </c:extLst>
          </c:dPt>
          <c:dPt>
            <c:idx val="14"/>
            <c:invertIfNegative val="0"/>
            <c:bubble3D val="0"/>
            <c:spPr>
              <a:solidFill>
                <a:srgbClr val="AB182D"/>
              </a:solidFill>
              <a:ln>
                <a:noFill/>
              </a:ln>
              <a:effectLst/>
            </c:spPr>
            <c:extLst>
              <c:ext xmlns:c16="http://schemas.microsoft.com/office/drawing/2014/chart" uri="{C3380CC4-5D6E-409C-BE32-E72D297353CC}">
                <c16:uniqueId val="{00000017-7635-4266-A651-C38D08F2C29C}"/>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9-7635-4266-A651-C38D08F2C29C}"/>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1B-7635-4266-A651-C38D08F2C29C}"/>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1D-7635-4266-A651-C38D08F2C29C}"/>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ontserrat" panose="00000500000000000000" pitchFamily="50" charset="0"/>
                    <a:ea typeface="+mn-ea"/>
                    <a:cs typeface="Arial" panose="020B0604020202020204" pitchFamily="34"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Hoja1!$A$2:$A$16</c:f>
              <c:strCache>
                <c:ptCount val="15"/>
                <c:pt idx="0">
                  <c:v>Cadenas hoteleras o alojamientos</c:v>
                </c:pt>
                <c:pt idx="1">
                  <c:v>Compañías de seguro de salud privado</c:v>
                </c:pt>
                <c:pt idx="2">
                  <c:v>Agencias de viajes o compañías turísticas</c:v>
                </c:pt>
                <c:pt idx="3">
                  <c:v>Establecimientos de electrónica</c:v>
                </c:pt>
                <c:pt idx="4">
                  <c:v>Compañías de seguro de hogar</c:v>
                </c:pt>
                <c:pt idx="5">
                  <c:v>Establecimientos de cosmética o perfumerías</c:v>
                </c:pt>
                <c:pt idx="6">
                  <c:v>Estaciones de servicio</c:v>
                </c:pt>
                <c:pt idx="7">
                  <c:v>Restarurantes</c:v>
                </c:pt>
                <c:pt idx="8">
                  <c:v>Compañías de seguro de coche</c:v>
                </c:pt>
                <c:pt idx="9">
                  <c:v>Establecimientos de moda</c:v>
                </c:pt>
                <c:pt idx="10">
                  <c:v>Compañías de telecomunicaciones</c:v>
                </c:pt>
                <c:pt idx="11">
                  <c:v>Compañías de productos o servicios online</c:v>
                </c:pt>
                <c:pt idx="12">
                  <c:v>Entidades financieras</c:v>
                </c:pt>
                <c:pt idx="13">
                  <c:v>Compañias energéticas</c:v>
                </c:pt>
                <c:pt idx="14">
                  <c:v>Supermercados</c:v>
                </c:pt>
              </c:strCache>
            </c:strRef>
          </c:cat>
          <c:val>
            <c:numRef>
              <c:f>Hoja1!$B$2:$B$16</c:f>
              <c:numCache>
                <c:formatCode>0.00</c:formatCode>
                <c:ptCount val="15"/>
                <c:pt idx="0">
                  <c:v>30.096441636199998</c:v>
                </c:pt>
                <c:pt idx="1">
                  <c:v>39.906883937499998</c:v>
                </c:pt>
                <c:pt idx="2">
                  <c:v>51.579647489199999</c:v>
                </c:pt>
                <c:pt idx="3">
                  <c:v>55.4373129365</c:v>
                </c:pt>
                <c:pt idx="4">
                  <c:v>57.632191552999998</c:v>
                </c:pt>
                <c:pt idx="5">
                  <c:v>58.530096441600001</c:v>
                </c:pt>
                <c:pt idx="6">
                  <c:v>69.404722314600008</c:v>
                </c:pt>
                <c:pt idx="7">
                  <c:v>71.4000665115</c:v>
                </c:pt>
                <c:pt idx="8">
                  <c:v>73.229132025300004</c:v>
                </c:pt>
                <c:pt idx="9">
                  <c:v>75.523777851700004</c:v>
                </c:pt>
                <c:pt idx="10">
                  <c:v>83.471898902600003</c:v>
                </c:pt>
                <c:pt idx="11">
                  <c:v>85.467243099399994</c:v>
                </c:pt>
                <c:pt idx="12">
                  <c:v>88.393747921499994</c:v>
                </c:pt>
                <c:pt idx="13">
                  <c:v>89.258397073499992</c:v>
                </c:pt>
                <c:pt idx="14">
                  <c:v>97.173262387799994</c:v>
                </c:pt>
              </c:numCache>
            </c:numRef>
          </c:val>
          <c:extLst>
            <c:ext xmlns:c16="http://schemas.microsoft.com/office/drawing/2014/chart" uri="{C3380CC4-5D6E-409C-BE32-E72D297353CC}">
              <c16:uniqueId val="{0000001E-7635-4266-A651-C38D08F2C29C}"/>
            </c:ext>
          </c:extLst>
        </c:ser>
        <c:dLbls>
          <c:dLblPos val="outEnd"/>
          <c:showLegendKey val="0"/>
          <c:showVal val="1"/>
          <c:showCatName val="0"/>
          <c:showSerName val="0"/>
          <c:showPercent val="0"/>
          <c:showBubbleSize val="0"/>
        </c:dLbls>
        <c:gapWidth val="100"/>
        <c:axId val="682590296"/>
        <c:axId val="682588984"/>
      </c:barChart>
      <c:catAx>
        <c:axId val="682590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ontserrat" panose="00000500000000000000" pitchFamily="50" charset="0"/>
                <a:ea typeface="+mn-ea"/>
                <a:cs typeface="Arial" panose="020B0604020202020204" pitchFamily="34" charset="0"/>
              </a:defRPr>
            </a:pPr>
            <a:endParaRPr lang="es-ES"/>
          </a:p>
        </c:txPr>
        <c:crossAx val="682588984"/>
        <c:crosses val="autoZero"/>
        <c:auto val="1"/>
        <c:lblAlgn val="ctr"/>
        <c:lblOffset val="100"/>
        <c:noMultiLvlLbl val="0"/>
      </c:catAx>
      <c:valAx>
        <c:axId val="682588984"/>
        <c:scaling>
          <c:orientation val="minMax"/>
        </c:scaling>
        <c:delete val="1"/>
        <c:axPos val="b"/>
        <c:numFmt formatCode="0.00" sourceLinked="1"/>
        <c:majorTickMark val="none"/>
        <c:minorTickMark val="none"/>
        <c:tickLblPos val="nextTo"/>
        <c:crossAx val="682590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Montserrat" panose="00000500000000000000" pitchFamily="50" charset="0"/>
          <a:cs typeface="Arial" panose="020B0604020202020204" pitchFamily="34"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0.01693</cdr:x>
      <cdr:y>0.225</cdr:y>
    </cdr:from>
    <cdr:to>
      <cdr:x>1</cdr:x>
      <cdr:y>0.225</cdr:y>
    </cdr:to>
    <cdr:cxnSp macro="">
      <cdr:nvCxnSpPr>
        <cdr:cNvPr id="2" name="Conector recto 1">
          <a:extLst xmlns:a="http://schemas.openxmlformats.org/drawingml/2006/main">
            <a:ext uri="{FF2B5EF4-FFF2-40B4-BE49-F238E27FC236}">
              <a16:creationId xmlns:a16="http://schemas.microsoft.com/office/drawing/2014/main" id="{994AA8D4-309E-10B6-314D-05D2DD7AF7E6}"/>
            </a:ext>
          </a:extLst>
        </cdr:cNvPr>
        <cdr:cNvCxnSpPr>
          <a:cxnSpLocks xmlns:a="http://schemas.openxmlformats.org/drawingml/2006/main"/>
        </cdr:cNvCxnSpPr>
      </cdr:nvCxnSpPr>
      <cdr:spPr>
        <a:xfrm xmlns:a="http://schemas.openxmlformats.org/drawingml/2006/main">
          <a:off x="140126" y="1497359"/>
          <a:ext cx="8136904" cy="0"/>
        </a:xfrm>
        <a:prstGeom xmlns:a="http://schemas.openxmlformats.org/drawingml/2006/main" prst="line">
          <a:avLst/>
        </a:prstGeom>
        <a:ln xmlns:a="http://schemas.openxmlformats.org/drawingml/2006/main">
          <a:solidFill>
            <a:schemeClr val="tx1">
              <a:lumMod val="85000"/>
              <a:lumOff val="1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cdr:x>
      <cdr:y>0.61441</cdr:y>
    </cdr:from>
    <cdr:to>
      <cdr:x>1</cdr:x>
      <cdr:y>0.61496</cdr:y>
    </cdr:to>
    <cdr:cxnSp macro="">
      <cdr:nvCxnSpPr>
        <cdr:cNvPr id="2" name="Conector recto 1">
          <a:extLst xmlns:a="http://schemas.openxmlformats.org/drawingml/2006/main">
            <a:ext uri="{FF2B5EF4-FFF2-40B4-BE49-F238E27FC236}">
              <a16:creationId xmlns:a16="http://schemas.microsoft.com/office/drawing/2014/main" id="{994AA8D4-309E-10B6-314D-05D2DD7AF7E6}"/>
            </a:ext>
          </a:extLst>
        </cdr:cNvPr>
        <cdr:cNvCxnSpPr>
          <a:cxnSpLocks xmlns:a="http://schemas.openxmlformats.org/drawingml/2006/main"/>
        </cdr:cNvCxnSpPr>
      </cdr:nvCxnSpPr>
      <cdr:spPr>
        <a:xfrm xmlns:a="http://schemas.openxmlformats.org/drawingml/2006/main">
          <a:off x="-9832" y="3395640"/>
          <a:ext cx="10358443" cy="3025"/>
        </a:xfrm>
        <a:prstGeom xmlns:a="http://schemas.openxmlformats.org/drawingml/2006/main" prst="line">
          <a:avLst/>
        </a:prstGeom>
        <a:ln xmlns:a="http://schemas.openxmlformats.org/drawingml/2006/main">
          <a:solidFill>
            <a:schemeClr val="tx1">
              <a:lumMod val="85000"/>
              <a:lumOff val="15000"/>
            </a:schemeClr>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80590C-0211-42F3-8A7F-C4B1DFDCD07B}" type="datetimeFigureOut">
              <a:rPr lang="es-ES" smtClean="0"/>
              <a:t>27/09/2023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9AEB53-75A3-4D58-8001-234B19A7C163}" type="slidenum">
              <a:rPr lang="es-ES" smtClean="0"/>
              <a:t>‹Nº›</a:t>
            </a:fld>
            <a:endParaRPr lang="es-ES"/>
          </a:p>
        </p:txBody>
      </p:sp>
    </p:spTree>
    <p:extLst>
      <p:ext uri="{BB962C8B-B14F-4D97-AF65-F5344CB8AC3E}">
        <p14:creationId xmlns:p14="http://schemas.microsoft.com/office/powerpoint/2010/main" val="279078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4</a:t>
            </a:fld>
            <a:endParaRPr lang="es-ES"/>
          </a:p>
        </p:txBody>
      </p:sp>
    </p:spTree>
    <p:extLst>
      <p:ext uri="{BB962C8B-B14F-4D97-AF65-F5344CB8AC3E}">
        <p14:creationId xmlns:p14="http://schemas.microsoft.com/office/powerpoint/2010/main" val="959545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72</a:t>
            </a:fld>
            <a:endParaRPr lang="es-ES"/>
          </a:p>
        </p:txBody>
      </p:sp>
    </p:spTree>
    <p:extLst>
      <p:ext uri="{BB962C8B-B14F-4D97-AF65-F5344CB8AC3E}">
        <p14:creationId xmlns:p14="http://schemas.microsoft.com/office/powerpoint/2010/main" val="2069140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73</a:t>
            </a:fld>
            <a:endParaRPr lang="es-ES"/>
          </a:p>
        </p:txBody>
      </p:sp>
    </p:spTree>
    <p:extLst>
      <p:ext uri="{BB962C8B-B14F-4D97-AF65-F5344CB8AC3E}">
        <p14:creationId xmlns:p14="http://schemas.microsoft.com/office/powerpoint/2010/main" val="870163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74</a:t>
            </a:fld>
            <a:endParaRPr lang="es-ES"/>
          </a:p>
        </p:txBody>
      </p:sp>
    </p:spTree>
    <p:extLst>
      <p:ext uri="{BB962C8B-B14F-4D97-AF65-F5344CB8AC3E}">
        <p14:creationId xmlns:p14="http://schemas.microsoft.com/office/powerpoint/2010/main" val="2681008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75</a:t>
            </a:fld>
            <a:endParaRPr lang="es-ES"/>
          </a:p>
        </p:txBody>
      </p:sp>
    </p:spTree>
    <p:extLst>
      <p:ext uri="{BB962C8B-B14F-4D97-AF65-F5344CB8AC3E}">
        <p14:creationId xmlns:p14="http://schemas.microsoft.com/office/powerpoint/2010/main" val="611878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76</a:t>
            </a:fld>
            <a:endParaRPr lang="es-ES"/>
          </a:p>
        </p:txBody>
      </p:sp>
    </p:spTree>
    <p:extLst>
      <p:ext uri="{BB962C8B-B14F-4D97-AF65-F5344CB8AC3E}">
        <p14:creationId xmlns:p14="http://schemas.microsoft.com/office/powerpoint/2010/main" val="1725159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77</a:t>
            </a:fld>
            <a:endParaRPr lang="es-ES"/>
          </a:p>
        </p:txBody>
      </p:sp>
    </p:spTree>
    <p:extLst>
      <p:ext uri="{BB962C8B-B14F-4D97-AF65-F5344CB8AC3E}">
        <p14:creationId xmlns:p14="http://schemas.microsoft.com/office/powerpoint/2010/main" val="16151680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78</a:t>
            </a:fld>
            <a:endParaRPr lang="es-ES"/>
          </a:p>
        </p:txBody>
      </p:sp>
    </p:spTree>
    <p:extLst>
      <p:ext uri="{BB962C8B-B14F-4D97-AF65-F5344CB8AC3E}">
        <p14:creationId xmlns:p14="http://schemas.microsoft.com/office/powerpoint/2010/main" val="1505209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79</a:t>
            </a:fld>
            <a:endParaRPr lang="es-ES"/>
          </a:p>
        </p:txBody>
      </p:sp>
    </p:spTree>
    <p:extLst>
      <p:ext uri="{BB962C8B-B14F-4D97-AF65-F5344CB8AC3E}">
        <p14:creationId xmlns:p14="http://schemas.microsoft.com/office/powerpoint/2010/main" val="2869243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80</a:t>
            </a:fld>
            <a:endParaRPr lang="es-ES"/>
          </a:p>
        </p:txBody>
      </p:sp>
    </p:spTree>
    <p:extLst>
      <p:ext uri="{BB962C8B-B14F-4D97-AF65-F5344CB8AC3E}">
        <p14:creationId xmlns:p14="http://schemas.microsoft.com/office/powerpoint/2010/main" val="1715953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456B4DDC-1BA5-4B27-8B40-938835596D3F}" type="slidenum">
              <a:rPr lang="es-ES" smtClean="0"/>
              <a:pPr/>
              <a:t>82</a:t>
            </a:fld>
            <a:endParaRPr lang="es-ES"/>
          </a:p>
        </p:txBody>
      </p:sp>
    </p:spTree>
    <p:extLst>
      <p:ext uri="{BB962C8B-B14F-4D97-AF65-F5344CB8AC3E}">
        <p14:creationId xmlns:p14="http://schemas.microsoft.com/office/powerpoint/2010/main" val="1304408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5</a:t>
            </a:fld>
            <a:endParaRPr lang="es-ES"/>
          </a:p>
        </p:txBody>
      </p:sp>
    </p:spTree>
    <p:extLst>
      <p:ext uri="{BB962C8B-B14F-4D97-AF65-F5344CB8AC3E}">
        <p14:creationId xmlns:p14="http://schemas.microsoft.com/office/powerpoint/2010/main" val="474978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6</a:t>
            </a:fld>
            <a:endParaRPr lang="es-ES"/>
          </a:p>
        </p:txBody>
      </p:sp>
    </p:spTree>
    <p:extLst>
      <p:ext uri="{BB962C8B-B14F-4D97-AF65-F5344CB8AC3E}">
        <p14:creationId xmlns:p14="http://schemas.microsoft.com/office/powerpoint/2010/main" val="263992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a:t>
            </a:fld>
            <a:endParaRPr lang="es-ES"/>
          </a:p>
        </p:txBody>
      </p:sp>
    </p:spTree>
    <p:extLst>
      <p:ext uri="{BB962C8B-B14F-4D97-AF65-F5344CB8AC3E}">
        <p14:creationId xmlns:p14="http://schemas.microsoft.com/office/powerpoint/2010/main" val="32951450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9</a:t>
            </a:fld>
            <a:endParaRPr lang="es-ES"/>
          </a:p>
        </p:txBody>
      </p:sp>
    </p:spTree>
    <p:extLst>
      <p:ext uri="{BB962C8B-B14F-4D97-AF65-F5344CB8AC3E}">
        <p14:creationId xmlns:p14="http://schemas.microsoft.com/office/powerpoint/2010/main" val="1323201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10</a:t>
            </a:fld>
            <a:endParaRPr lang="es-ES"/>
          </a:p>
        </p:txBody>
      </p:sp>
    </p:spTree>
    <p:extLst>
      <p:ext uri="{BB962C8B-B14F-4D97-AF65-F5344CB8AC3E}">
        <p14:creationId xmlns:p14="http://schemas.microsoft.com/office/powerpoint/2010/main" val="2306202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13</a:t>
            </a:fld>
            <a:endParaRPr lang="es-ES"/>
          </a:p>
        </p:txBody>
      </p:sp>
    </p:spTree>
    <p:extLst>
      <p:ext uri="{BB962C8B-B14F-4D97-AF65-F5344CB8AC3E}">
        <p14:creationId xmlns:p14="http://schemas.microsoft.com/office/powerpoint/2010/main" val="259401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15</a:t>
            </a:fld>
            <a:endParaRPr lang="es-ES"/>
          </a:p>
        </p:txBody>
      </p:sp>
    </p:spTree>
    <p:extLst>
      <p:ext uri="{BB962C8B-B14F-4D97-AF65-F5344CB8AC3E}">
        <p14:creationId xmlns:p14="http://schemas.microsoft.com/office/powerpoint/2010/main" val="285001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39AEB53-75A3-4D58-8001-234B19A7C163}" type="slidenum">
              <a:rPr lang="es-ES" smtClean="0"/>
              <a:t>71</a:t>
            </a:fld>
            <a:endParaRPr lang="es-ES"/>
          </a:p>
        </p:txBody>
      </p:sp>
    </p:spTree>
    <p:extLst>
      <p:ext uri="{BB962C8B-B14F-4D97-AF65-F5344CB8AC3E}">
        <p14:creationId xmlns:p14="http://schemas.microsoft.com/office/powerpoint/2010/main" val="1205772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9A8103-C88F-8AB9-4321-34384A08935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F79A423-CA60-31D1-54CA-DD5FA939E9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50FBCE4-6399-D960-30BD-C936ABF5A4F5}"/>
              </a:ext>
            </a:extLst>
          </p:cNvPr>
          <p:cNvSpPr>
            <a:spLocks noGrp="1"/>
          </p:cNvSpPr>
          <p:nvPr>
            <p:ph type="dt" sz="half" idx="10"/>
          </p:nvPr>
        </p:nvSpPr>
        <p:spPr/>
        <p:txBody>
          <a:bodyPr/>
          <a:lstStyle/>
          <a:p>
            <a:fld id="{9A59D492-A1FF-472B-B102-3C0817751846}" type="datetime1">
              <a:rPr lang="es-ES" smtClean="0"/>
              <a:t>27/09/2023</a:t>
            </a:fld>
            <a:endParaRPr lang="es-ES"/>
          </a:p>
        </p:txBody>
      </p:sp>
      <p:sp>
        <p:nvSpPr>
          <p:cNvPr id="5" name="Marcador de pie de página 4">
            <a:extLst>
              <a:ext uri="{FF2B5EF4-FFF2-40B4-BE49-F238E27FC236}">
                <a16:creationId xmlns:a16="http://schemas.microsoft.com/office/drawing/2014/main" id="{5BE91D58-591D-62EE-C13A-360682138C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5221430-FFA8-5B58-92F4-010997B24BDC}"/>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1879605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142096-97EB-491F-8B1C-DD5867AC756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8BB41D-9E3C-FF94-7998-6FE6A9B0693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65210D-08F1-88DA-4D13-639D9D370A96}"/>
              </a:ext>
            </a:extLst>
          </p:cNvPr>
          <p:cNvSpPr>
            <a:spLocks noGrp="1"/>
          </p:cNvSpPr>
          <p:nvPr>
            <p:ph type="dt" sz="half" idx="10"/>
          </p:nvPr>
        </p:nvSpPr>
        <p:spPr/>
        <p:txBody>
          <a:bodyPr/>
          <a:lstStyle/>
          <a:p>
            <a:fld id="{CAB23A34-5BB5-4C36-AABA-29CF6E507AD8}" type="datetime1">
              <a:rPr lang="es-ES" smtClean="0"/>
              <a:t>27/09/2023</a:t>
            </a:fld>
            <a:endParaRPr lang="es-ES"/>
          </a:p>
        </p:txBody>
      </p:sp>
      <p:sp>
        <p:nvSpPr>
          <p:cNvPr id="5" name="Marcador de pie de página 4">
            <a:extLst>
              <a:ext uri="{FF2B5EF4-FFF2-40B4-BE49-F238E27FC236}">
                <a16:creationId xmlns:a16="http://schemas.microsoft.com/office/drawing/2014/main" id="{1BE98287-FE5A-974C-EB45-D797AE0587A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9D37591-B90E-255E-070A-29D973547862}"/>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2465883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74FD063-AA0B-A036-BC9F-BC0C5166B87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8BC7B11-9D5C-E014-2BC1-0C591A8E12D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252FC82-FAA3-FDAE-25B4-19770A2A9465}"/>
              </a:ext>
            </a:extLst>
          </p:cNvPr>
          <p:cNvSpPr>
            <a:spLocks noGrp="1"/>
          </p:cNvSpPr>
          <p:nvPr>
            <p:ph type="dt" sz="half" idx="10"/>
          </p:nvPr>
        </p:nvSpPr>
        <p:spPr/>
        <p:txBody>
          <a:bodyPr/>
          <a:lstStyle/>
          <a:p>
            <a:fld id="{C8CED1EF-A117-4DCC-911D-C5FC2292754C}" type="datetime1">
              <a:rPr lang="es-ES" smtClean="0"/>
              <a:t>27/09/2023</a:t>
            </a:fld>
            <a:endParaRPr lang="es-ES"/>
          </a:p>
        </p:txBody>
      </p:sp>
      <p:sp>
        <p:nvSpPr>
          <p:cNvPr id="5" name="Marcador de pie de página 4">
            <a:extLst>
              <a:ext uri="{FF2B5EF4-FFF2-40B4-BE49-F238E27FC236}">
                <a16:creationId xmlns:a16="http://schemas.microsoft.com/office/drawing/2014/main" id="{256034D5-E0DB-652E-5324-710FA49C3A6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CD1AB4-1203-A783-758A-72556198047B}"/>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967125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A495B0-DC5A-0F88-0D90-65E5B9B7CFA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A2C161-1766-F750-CA78-5F004B6A460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E94E888-8B62-A5DE-86F7-544E8AD43591}"/>
              </a:ext>
            </a:extLst>
          </p:cNvPr>
          <p:cNvSpPr>
            <a:spLocks noGrp="1"/>
          </p:cNvSpPr>
          <p:nvPr>
            <p:ph type="dt" sz="half" idx="10"/>
          </p:nvPr>
        </p:nvSpPr>
        <p:spPr/>
        <p:txBody>
          <a:bodyPr/>
          <a:lstStyle/>
          <a:p>
            <a:fld id="{B15A962B-7C26-4989-8F0C-1E84BE1494AD}" type="datetime1">
              <a:rPr lang="es-ES" smtClean="0"/>
              <a:t>27/09/2023</a:t>
            </a:fld>
            <a:endParaRPr lang="es-ES"/>
          </a:p>
        </p:txBody>
      </p:sp>
      <p:sp>
        <p:nvSpPr>
          <p:cNvPr id="5" name="Marcador de pie de página 4">
            <a:extLst>
              <a:ext uri="{FF2B5EF4-FFF2-40B4-BE49-F238E27FC236}">
                <a16:creationId xmlns:a16="http://schemas.microsoft.com/office/drawing/2014/main" id="{6BA92836-ADE5-9945-7F25-CD824A4CE2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667C5D6-A978-E9F1-E026-0584004C2D4B}"/>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3398396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1FAEEC-4493-2F0B-0D4C-15514CA7C3E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77101D-8682-A056-B8EA-443AC741AF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51BD53E-88D4-7613-FCE0-06F2DFF1C0FE}"/>
              </a:ext>
            </a:extLst>
          </p:cNvPr>
          <p:cNvSpPr>
            <a:spLocks noGrp="1"/>
          </p:cNvSpPr>
          <p:nvPr>
            <p:ph type="dt" sz="half" idx="10"/>
          </p:nvPr>
        </p:nvSpPr>
        <p:spPr/>
        <p:txBody>
          <a:bodyPr/>
          <a:lstStyle/>
          <a:p>
            <a:fld id="{0D52884D-3146-441D-BD27-9B1C959EDBC8}" type="datetime1">
              <a:rPr lang="es-ES" smtClean="0"/>
              <a:t>27/09/2023</a:t>
            </a:fld>
            <a:endParaRPr lang="es-ES"/>
          </a:p>
        </p:txBody>
      </p:sp>
      <p:sp>
        <p:nvSpPr>
          <p:cNvPr id="5" name="Marcador de pie de página 4">
            <a:extLst>
              <a:ext uri="{FF2B5EF4-FFF2-40B4-BE49-F238E27FC236}">
                <a16:creationId xmlns:a16="http://schemas.microsoft.com/office/drawing/2014/main" id="{A3AC6EAE-E8E5-1D09-EAB5-187636E1F8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0EDC186-CB83-0958-4E37-E37C4256242E}"/>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123871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6A1D2D-A6D5-9049-4C7F-53E492851C8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26A4EE8-A27F-90BF-577F-4F85869E0EF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322D292-9625-FC09-B725-5C2C544F65F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372E985-DD27-BFC9-22EA-0FED961BBF29}"/>
              </a:ext>
            </a:extLst>
          </p:cNvPr>
          <p:cNvSpPr>
            <a:spLocks noGrp="1"/>
          </p:cNvSpPr>
          <p:nvPr>
            <p:ph type="dt" sz="half" idx="10"/>
          </p:nvPr>
        </p:nvSpPr>
        <p:spPr/>
        <p:txBody>
          <a:bodyPr/>
          <a:lstStyle/>
          <a:p>
            <a:fld id="{29F29E28-E84A-4EB3-AC7F-5708CC5C23A8}" type="datetime1">
              <a:rPr lang="es-ES" smtClean="0"/>
              <a:t>27/09/2023</a:t>
            </a:fld>
            <a:endParaRPr lang="es-ES"/>
          </a:p>
        </p:txBody>
      </p:sp>
      <p:sp>
        <p:nvSpPr>
          <p:cNvPr id="6" name="Marcador de pie de página 5">
            <a:extLst>
              <a:ext uri="{FF2B5EF4-FFF2-40B4-BE49-F238E27FC236}">
                <a16:creationId xmlns:a16="http://schemas.microsoft.com/office/drawing/2014/main" id="{A2D313A5-4DD6-4430-8877-F796BDDCCE9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2FCF45-6D06-2BBF-8B3D-FA154351AB24}"/>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1690461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DCD638-A77D-4180-8CD8-F3442196B5D3}"/>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7D94B2D-BFE1-2F9F-6D63-9C0FFAF6B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0D72AC7-05C3-5443-6933-A74DE19D406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388ACE9-DF90-F73D-0449-2BC6C5A9FC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48D1CD9-5976-9279-9EFC-0A431011BB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7EEADBB-C0BB-B932-7D45-DAF83A31B883}"/>
              </a:ext>
            </a:extLst>
          </p:cNvPr>
          <p:cNvSpPr>
            <a:spLocks noGrp="1"/>
          </p:cNvSpPr>
          <p:nvPr>
            <p:ph type="dt" sz="half" idx="10"/>
          </p:nvPr>
        </p:nvSpPr>
        <p:spPr/>
        <p:txBody>
          <a:bodyPr/>
          <a:lstStyle/>
          <a:p>
            <a:fld id="{D5AB0075-61B2-4630-8DFD-32D02B41853D}" type="datetime1">
              <a:rPr lang="es-ES" smtClean="0"/>
              <a:t>27/09/2023</a:t>
            </a:fld>
            <a:endParaRPr lang="es-ES"/>
          </a:p>
        </p:txBody>
      </p:sp>
      <p:sp>
        <p:nvSpPr>
          <p:cNvPr id="8" name="Marcador de pie de página 7">
            <a:extLst>
              <a:ext uri="{FF2B5EF4-FFF2-40B4-BE49-F238E27FC236}">
                <a16:creationId xmlns:a16="http://schemas.microsoft.com/office/drawing/2014/main" id="{4721982F-E049-A206-E98A-76B8E60FC2CA}"/>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BA540089-8EF9-1853-7817-659C30CDECFD}"/>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3012446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40F5F0-E2E4-DB09-B0A2-906665BB1E2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C84B9A-8819-703B-5852-0FA7A1EFE6AE}"/>
              </a:ext>
            </a:extLst>
          </p:cNvPr>
          <p:cNvSpPr>
            <a:spLocks noGrp="1"/>
          </p:cNvSpPr>
          <p:nvPr>
            <p:ph type="dt" sz="half" idx="10"/>
          </p:nvPr>
        </p:nvSpPr>
        <p:spPr/>
        <p:txBody>
          <a:bodyPr/>
          <a:lstStyle/>
          <a:p>
            <a:fld id="{5832208C-98E2-4040-946E-BC61D0B980CD}" type="datetime1">
              <a:rPr lang="es-ES" smtClean="0"/>
              <a:t>27/09/2023</a:t>
            </a:fld>
            <a:endParaRPr lang="es-ES"/>
          </a:p>
        </p:txBody>
      </p:sp>
      <p:sp>
        <p:nvSpPr>
          <p:cNvPr id="4" name="Marcador de pie de página 3">
            <a:extLst>
              <a:ext uri="{FF2B5EF4-FFF2-40B4-BE49-F238E27FC236}">
                <a16:creationId xmlns:a16="http://schemas.microsoft.com/office/drawing/2014/main" id="{52D88AD2-69E4-A9AB-5D39-C833472CD6E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05D8EE3-EAD3-E5E1-9426-F5428DA8161D}"/>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3157328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EBB9628-85B8-06B8-BBD5-41CB2FF596D7}"/>
              </a:ext>
            </a:extLst>
          </p:cNvPr>
          <p:cNvSpPr>
            <a:spLocks noGrp="1"/>
          </p:cNvSpPr>
          <p:nvPr>
            <p:ph type="dt" sz="half" idx="10"/>
          </p:nvPr>
        </p:nvSpPr>
        <p:spPr/>
        <p:txBody>
          <a:bodyPr/>
          <a:lstStyle/>
          <a:p>
            <a:fld id="{16EB8AEE-D73B-4277-B5DB-F3DCDEC25923}" type="datetime1">
              <a:rPr lang="es-ES" smtClean="0"/>
              <a:t>27/09/2023</a:t>
            </a:fld>
            <a:endParaRPr lang="es-ES"/>
          </a:p>
        </p:txBody>
      </p:sp>
      <p:sp>
        <p:nvSpPr>
          <p:cNvPr id="3" name="Marcador de pie de página 2">
            <a:extLst>
              <a:ext uri="{FF2B5EF4-FFF2-40B4-BE49-F238E27FC236}">
                <a16:creationId xmlns:a16="http://schemas.microsoft.com/office/drawing/2014/main" id="{A87E7A38-A273-2589-F1E6-4FACB9BEAF1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6DBD1F-5731-4977-39BD-7DBA57B4D164}"/>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1098482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F99C8D-4AF7-825B-1917-4169F12D6F9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1D587A6-000E-8872-B74B-47930DD436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01280DD-B1AC-A9C9-BF06-D67FA1C90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891E71F-E9E1-9090-1B97-6059487F3246}"/>
              </a:ext>
            </a:extLst>
          </p:cNvPr>
          <p:cNvSpPr>
            <a:spLocks noGrp="1"/>
          </p:cNvSpPr>
          <p:nvPr>
            <p:ph type="dt" sz="half" idx="10"/>
          </p:nvPr>
        </p:nvSpPr>
        <p:spPr/>
        <p:txBody>
          <a:bodyPr/>
          <a:lstStyle/>
          <a:p>
            <a:fld id="{9322C15E-1DE8-4692-8441-661506CCD64F}" type="datetime1">
              <a:rPr lang="es-ES" smtClean="0"/>
              <a:t>27/09/2023</a:t>
            </a:fld>
            <a:endParaRPr lang="es-ES"/>
          </a:p>
        </p:txBody>
      </p:sp>
      <p:sp>
        <p:nvSpPr>
          <p:cNvPr id="6" name="Marcador de pie de página 5">
            <a:extLst>
              <a:ext uri="{FF2B5EF4-FFF2-40B4-BE49-F238E27FC236}">
                <a16:creationId xmlns:a16="http://schemas.microsoft.com/office/drawing/2014/main" id="{BED2D0C7-D26D-7C04-B334-BD23CDB3DFA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AC2275-71E1-A20B-4E1B-B2B04121C026}"/>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293882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A77BC-ED44-282C-B663-E77F9C366E1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57E5EBA7-251B-6611-9D07-5DDB299C9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55EABAAB-D5C4-2A43-B074-E9FD230604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666B313-8DDC-592A-9F90-53585C37789F}"/>
              </a:ext>
            </a:extLst>
          </p:cNvPr>
          <p:cNvSpPr>
            <a:spLocks noGrp="1"/>
          </p:cNvSpPr>
          <p:nvPr>
            <p:ph type="dt" sz="half" idx="10"/>
          </p:nvPr>
        </p:nvSpPr>
        <p:spPr/>
        <p:txBody>
          <a:bodyPr/>
          <a:lstStyle/>
          <a:p>
            <a:fld id="{A1E56D7D-2924-4F3D-9416-06F6F01B7600}" type="datetime1">
              <a:rPr lang="es-ES" smtClean="0"/>
              <a:t>27/09/2023</a:t>
            </a:fld>
            <a:endParaRPr lang="es-ES"/>
          </a:p>
        </p:txBody>
      </p:sp>
      <p:sp>
        <p:nvSpPr>
          <p:cNvPr id="6" name="Marcador de pie de página 5">
            <a:extLst>
              <a:ext uri="{FF2B5EF4-FFF2-40B4-BE49-F238E27FC236}">
                <a16:creationId xmlns:a16="http://schemas.microsoft.com/office/drawing/2014/main" id="{67F40DCC-9464-726E-D2ED-ECC7026844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331A44-191D-1444-6AB8-C4DF93EDAC52}"/>
              </a:ext>
            </a:extLst>
          </p:cNvPr>
          <p:cNvSpPr>
            <a:spLocks noGrp="1"/>
          </p:cNvSpPr>
          <p:nvPr>
            <p:ph type="sldNum" sz="quarter" idx="12"/>
          </p:nvPr>
        </p:nvSpPr>
        <p:spPr/>
        <p:txBody>
          <a:bodyPr/>
          <a:lstStyle/>
          <a:p>
            <a:fld id="{71B9DE57-9D1D-43A1-9E0A-5216549A144A}" type="slidenum">
              <a:rPr lang="es-ES" smtClean="0"/>
              <a:t>‹Nº›</a:t>
            </a:fld>
            <a:endParaRPr lang="es-ES"/>
          </a:p>
        </p:txBody>
      </p:sp>
    </p:spTree>
    <p:extLst>
      <p:ext uri="{BB962C8B-B14F-4D97-AF65-F5344CB8AC3E}">
        <p14:creationId xmlns:p14="http://schemas.microsoft.com/office/powerpoint/2010/main" val="326669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656802-1BF3-3E4C-7D07-0FF40086A8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EEBA5A4-B269-6311-2BA2-54597E3015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80755A1-0275-E398-D405-EB3D949F22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0E0D15-D916-40E6-946A-50DA7DB4AE69}" type="datetime1">
              <a:rPr lang="es-ES" smtClean="0"/>
              <a:t>27/09/2023</a:t>
            </a:fld>
            <a:endParaRPr lang="es-ES"/>
          </a:p>
        </p:txBody>
      </p:sp>
      <p:sp>
        <p:nvSpPr>
          <p:cNvPr id="5" name="Marcador de pie de página 4">
            <a:extLst>
              <a:ext uri="{FF2B5EF4-FFF2-40B4-BE49-F238E27FC236}">
                <a16:creationId xmlns:a16="http://schemas.microsoft.com/office/drawing/2014/main" id="{9AE597EE-CB8E-18F8-7032-815210AF54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86E0A239-0903-8971-B887-1EC2C52D4B1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B9DE57-9D1D-43A1-9E0A-5216549A144A}" type="slidenum">
              <a:rPr lang="es-ES" smtClean="0"/>
              <a:t>‹Nº›</a:t>
            </a:fld>
            <a:endParaRPr lang="es-ES"/>
          </a:p>
        </p:txBody>
      </p:sp>
    </p:spTree>
    <p:extLst>
      <p:ext uri="{BB962C8B-B14F-4D97-AF65-F5344CB8AC3E}">
        <p14:creationId xmlns:p14="http://schemas.microsoft.com/office/powerpoint/2010/main" val="440588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chart" Target="../charts/chart8.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4.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chart" Target="../charts/chart10.xml"/><Relationship Id="rId7" Type="http://schemas.openxmlformats.org/officeDocument/2006/relationships/chart" Target="../charts/chart14.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slide" Target="slide62.xml"/><Relationship Id="rId5" Type="http://schemas.openxmlformats.org/officeDocument/2006/relationships/slide" Target="slide11.xml"/><Relationship Id="rId4" Type="http://schemas.openxmlformats.org/officeDocument/2006/relationships/slide" Target="slide8.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chart" Target="../charts/chart17.xml"/><Relationship Id="rId7" Type="http://schemas.openxmlformats.org/officeDocument/2006/relationships/chart" Target="../charts/chart2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sondea.eu/s3/00763/SG_TEST_RU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6.emf"/></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29.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hart" Target="../charts/chart31.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3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hart" Target="../charts/chart33.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35.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chart" Target="../charts/chart39.xml"/><Relationship Id="rId4" Type="http://schemas.openxmlformats.org/officeDocument/2006/relationships/chart" Target="../charts/chart38.xml"/></Relationships>
</file>

<file path=ppt/slides/_rels/slide85.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chart" Target="../charts/chart42.xml"/><Relationship Id="rId4" Type="http://schemas.openxmlformats.org/officeDocument/2006/relationships/chart" Target="../charts/chart41.xml"/></Relationships>
</file>

<file path=ppt/slides/_rels/slide86.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chart" Target="../charts/chart45.xml"/><Relationship Id="rId4" Type="http://schemas.openxmlformats.org/officeDocument/2006/relationships/chart" Target="../charts/chart44.xml"/></Relationships>
</file>

<file path=ppt/slides/_rels/slide87.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chart" Target="../charts/chart47.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image" Target="../media/image4.png"/><Relationship Id="rId7"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chart" Target="../charts/chart6.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47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10</a:t>
            </a:fld>
            <a:endParaRPr lang="es-ES" b="1" dirty="0">
              <a:solidFill>
                <a:schemeClr val="bg1"/>
              </a:solidFill>
              <a:latin typeface="Montserrat" panose="00000500000000000000" pitchFamily="50" charset="0"/>
            </a:endParaRP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Datos Sociodemográficos</a:t>
            </a:r>
          </a:p>
          <a:p>
            <a:endParaRPr lang="es-ES" sz="1400" dirty="0">
              <a:solidFill>
                <a:schemeClr val="bg1"/>
              </a:solidFill>
              <a:latin typeface="Montserrat" panose="00000500000000000000" pitchFamily="50" charset="0"/>
            </a:endParaRPr>
          </a:p>
        </p:txBody>
      </p:sp>
      <p:sp>
        <p:nvSpPr>
          <p:cNvPr id="19" name="Text Box 14">
            <a:extLst>
              <a:ext uri="{FF2B5EF4-FFF2-40B4-BE49-F238E27FC236}">
                <a16:creationId xmlns:a16="http://schemas.microsoft.com/office/drawing/2014/main" id="{4BDE8406-F659-3D8A-6DFD-8F18F2CFA842}"/>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2" name="CuadroTexto 23">
            <a:extLst>
              <a:ext uri="{FF2B5EF4-FFF2-40B4-BE49-F238E27FC236}">
                <a16:creationId xmlns:a16="http://schemas.microsoft.com/office/drawing/2014/main" id="{20F344BD-E0A4-EEA3-2AD6-81B5FE815428}"/>
              </a:ext>
            </a:extLst>
          </p:cNvPr>
          <p:cNvSpPr txBox="1"/>
          <p:nvPr/>
        </p:nvSpPr>
        <p:spPr>
          <a:xfrm>
            <a:off x="182194" y="1714588"/>
            <a:ext cx="3510423" cy="307777"/>
          </a:xfrm>
          <a:prstGeom prst="rect">
            <a:avLst/>
          </a:prstGeom>
          <a:noFill/>
        </p:spPr>
        <p:txBody>
          <a:bodyPr wrap="square" rtlCol="0">
            <a:spAutoFit/>
          </a:bodyPr>
          <a:lstStyle/>
          <a:p>
            <a:pPr algn="ctr"/>
            <a:r>
              <a:rPr lang="es-ES" sz="1400" b="1" dirty="0">
                <a:latin typeface="Montserrat" panose="00000500000000000000" pitchFamily="50" charset="0"/>
                <a:cs typeface="Arial" panose="020B0604020202020204" pitchFamily="34" charset="0"/>
              </a:rPr>
              <a:t>Tamaño del municipio</a:t>
            </a:r>
          </a:p>
        </p:txBody>
      </p:sp>
      <p:graphicFrame>
        <p:nvGraphicFramePr>
          <p:cNvPr id="5" name="Gráfico 24">
            <a:extLst>
              <a:ext uri="{FF2B5EF4-FFF2-40B4-BE49-F238E27FC236}">
                <a16:creationId xmlns:a16="http://schemas.microsoft.com/office/drawing/2014/main" id="{6C4481FC-9D2C-457F-A70C-0764372E0A8D}"/>
              </a:ext>
            </a:extLst>
          </p:cNvPr>
          <p:cNvGraphicFramePr/>
          <p:nvPr>
            <p:extLst>
              <p:ext uri="{D42A27DB-BD31-4B8C-83A1-F6EECF244321}">
                <p14:modId xmlns:p14="http://schemas.microsoft.com/office/powerpoint/2010/main" val="1380042082"/>
              </p:ext>
            </p:extLst>
          </p:nvPr>
        </p:nvGraphicFramePr>
        <p:xfrm>
          <a:off x="107004" y="2247345"/>
          <a:ext cx="3672408" cy="30813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1 Gráfico">
            <a:extLst>
              <a:ext uri="{FF2B5EF4-FFF2-40B4-BE49-F238E27FC236}">
                <a16:creationId xmlns:a16="http://schemas.microsoft.com/office/drawing/2014/main" id="{B56C2E65-2E63-4C54-B165-8F901C6D6BB9}"/>
              </a:ext>
            </a:extLst>
          </p:cNvPr>
          <p:cNvGraphicFramePr/>
          <p:nvPr>
            <p:extLst>
              <p:ext uri="{D42A27DB-BD31-4B8C-83A1-F6EECF244321}">
                <p14:modId xmlns:p14="http://schemas.microsoft.com/office/powerpoint/2010/main" val="1694328305"/>
              </p:ext>
            </p:extLst>
          </p:nvPr>
        </p:nvGraphicFramePr>
        <p:xfrm>
          <a:off x="4250448" y="2481504"/>
          <a:ext cx="7409459" cy="3611736"/>
        </p:xfrm>
        <a:graphic>
          <a:graphicData uri="http://schemas.openxmlformats.org/drawingml/2006/chart">
            <c:chart xmlns:c="http://schemas.openxmlformats.org/drawingml/2006/chart" xmlns:r="http://schemas.openxmlformats.org/officeDocument/2006/relationships" r:id="rId5"/>
          </a:graphicData>
        </a:graphic>
      </p:graphicFrame>
      <p:sp>
        <p:nvSpPr>
          <p:cNvPr id="20" name="CuadroTexto 28">
            <a:extLst>
              <a:ext uri="{FF2B5EF4-FFF2-40B4-BE49-F238E27FC236}">
                <a16:creationId xmlns:a16="http://schemas.microsoft.com/office/drawing/2014/main" id="{4CA70CA7-E24F-7A9D-96CB-CF60DA640B1E}"/>
              </a:ext>
            </a:extLst>
          </p:cNvPr>
          <p:cNvSpPr txBox="1"/>
          <p:nvPr/>
        </p:nvSpPr>
        <p:spPr>
          <a:xfrm>
            <a:off x="6498840" y="1714588"/>
            <a:ext cx="3510423" cy="307777"/>
          </a:xfrm>
          <a:prstGeom prst="rect">
            <a:avLst/>
          </a:prstGeom>
          <a:noFill/>
        </p:spPr>
        <p:txBody>
          <a:bodyPr wrap="square" rtlCol="0">
            <a:spAutoFit/>
          </a:bodyPr>
          <a:lstStyle/>
          <a:p>
            <a:pPr algn="ctr"/>
            <a:r>
              <a:rPr lang="es-ES" sz="1400" b="1" dirty="0">
                <a:latin typeface="Montserrat" panose="00000500000000000000" pitchFamily="50" charset="0"/>
                <a:cs typeface="Arial" panose="020B0604020202020204" pitchFamily="34" charset="0"/>
              </a:rPr>
              <a:t>CC.AA.</a:t>
            </a:r>
          </a:p>
        </p:txBody>
      </p:sp>
    </p:spTree>
    <p:extLst>
      <p:ext uri="{BB962C8B-B14F-4D97-AF65-F5344CB8AC3E}">
        <p14:creationId xmlns:p14="http://schemas.microsoft.com/office/powerpoint/2010/main" val="3276168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451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194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261610"/>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1-15:  ¿Nos podrías indicar si durante ____ ha tenido contacto con los siguientes sectores?</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13</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2" name="Rectángulo 1">
            <a:extLst>
              <a:ext uri="{FF2B5EF4-FFF2-40B4-BE49-F238E27FC236}">
                <a16:creationId xmlns:a16="http://schemas.microsoft.com/office/drawing/2014/main" id="{9E962AB3-F739-2CF7-40D4-C724191F9D07}"/>
              </a:ext>
            </a:extLst>
          </p:cNvPr>
          <p:cNvSpPr/>
          <p:nvPr/>
        </p:nvSpPr>
        <p:spPr>
          <a:xfrm>
            <a:off x="6224234" y="1718218"/>
            <a:ext cx="2088232" cy="457161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7" name="Gráfico 48">
            <a:extLst>
              <a:ext uri="{FF2B5EF4-FFF2-40B4-BE49-F238E27FC236}">
                <a16:creationId xmlns:a16="http://schemas.microsoft.com/office/drawing/2014/main" id="{3CF84012-F15C-2D53-86B2-536947FFB69C}"/>
              </a:ext>
            </a:extLst>
          </p:cNvPr>
          <p:cNvGraphicFramePr/>
          <p:nvPr>
            <p:extLst>
              <p:ext uri="{D42A27DB-BD31-4B8C-83A1-F6EECF244321}">
                <p14:modId xmlns:p14="http://schemas.microsoft.com/office/powerpoint/2010/main" val="1830418427"/>
              </p:ext>
            </p:extLst>
          </p:nvPr>
        </p:nvGraphicFramePr>
        <p:xfrm>
          <a:off x="143436" y="1823193"/>
          <a:ext cx="5946020" cy="4361668"/>
        </p:xfrm>
        <a:graphic>
          <a:graphicData uri="http://schemas.openxmlformats.org/drawingml/2006/chart">
            <c:chart xmlns:c="http://schemas.openxmlformats.org/drawingml/2006/chart" xmlns:r="http://schemas.openxmlformats.org/officeDocument/2006/relationships" r:id="rId4"/>
          </a:graphicData>
        </a:graphic>
      </p:graphicFrame>
      <p:sp>
        <p:nvSpPr>
          <p:cNvPr id="8" name="CuadroTexto 3">
            <a:extLst>
              <a:ext uri="{FF2B5EF4-FFF2-40B4-BE49-F238E27FC236}">
                <a16:creationId xmlns:a16="http://schemas.microsoft.com/office/drawing/2014/main" id="{1F5238AB-0647-97F4-1703-256DC0D5F31A}"/>
              </a:ext>
            </a:extLst>
          </p:cNvPr>
          <p:cNvSpPr txBox="1"/>
          <p:nvPr/>
        </p:nvSpPr>
        <p:spPr>
          <a:xfrm>
            <a:off x="6224234" y="1361588"/>
            <a:ext cx="2088232" cy="369332"/>
          </a:xfrm>
          <a:prstGeom prst="rect">
            <a:avLst/>
          </a:prstGeom>
          <a:solidFill>
            <a:schemeClr val="tx1"/>
          </a:solidFill>
          <a:ln>
            <a:noFill/>
          </a:ln>
        </p:spPr>
        <p:txBody>
          <a:bodyPr wrap="square" rtlCol="0">
            <a:spAutoFit/>
          </a:bodyPr>
          <a:lstStyle/>
          <a:p>
            <a:pPr algn="ctr"/>
            <a:r>
              <a:rPr lang="es-ES" sz="900" dirty="0" err="1">
                <a:solidFill>
                  <a:schemeClr val="bg1"/>
                </a:solidFill>
                <a:latin typeface="Montserrat" panose="00000500000000000000" pitchFamily="50" charset="0"/>
                <a:cs typeface="Arial" panose="020B0604020202020204" pitchFamily="34" charset="0"/>
              </a:rPr>
              <a:t>Nº</a:t>
            </a:r>
            <a:r>
              <a:rPr lang="es-ES" sz="900" dirty="0">
                <a:solidFill>
                  <a:schemeClr val="bg1"/>
                </a:solidFill>
                <a:latin typeface="Montserrat" panose="00000500000000000000" pitchFamily="50" charset="0"/>
                <a:cs typeface="Arial" panose="020B0604020202020204" pitchFamily="34" charset="0"/>
              </a:rPr>
              <a:t> medio de establecimientos con los que ha tenido contacto</a:t>
            </a:r>
          </a:p>
        </p:txBody>
      </p:sp>
      <p:sp>
        <p:nvSpPr>
          <p:cNvPr id="11" name="CuadroTexto 10">
            <a:extLst>
              <a:ext uri="{FF2B5EF4-FFF2-40B4-BE49-F238E27FC236}">
                <a16:creationId xmlns:a16="http://schemas.microsoft.com/office/drawing/2014/main" id="{7DC274AA-06B5-655A-3326-18D42BFE1DA4}"/>
              </a:ext>
            </a:extLst>
          </p:cNvPr>
          <p:cNvSpPr txBox="1"/>
          <p:nvPr/>
        </p:nvSpPr>
        <p:spPr>
          <a:xfrm>
            <a:off x="8582024" y="1305083"/>
            <a:ext cx="3266708" cy="2462213"/>
          </a:xfrm>
          <a:prstGeom prst="rect">
            <a:avLst/>
          </a:prstGeom>
          <a:noFill/>
          <a:ln>
            <a:noFill/>
          </a:ln>
        </p:spPr>
        <p:txBody>
          <a:bodyPr wrap="square" rtlCol="0">
            <a:spAutoFit/>
          </a:bodyPr>
          <a:lstStyle/>
          <a:p>
            <a:r>
              <a:rPr lang="es-ES" sz="1100" dirty="0">
                <a:latin typeface="Montserrat" panose="00000500000000000000" pitchFamily="50" charset="0"/>
              </a:rPr>
              <a:t>Los españoles han tenido contacto recientemente, principalmente con Supermercados (97,17%), donde declaran haber visitado en el último mes cerca de 3 de los supermercados sugeridos. Le siguen las compañías energéticas (89,26%), las entidades financieras (88,39%), compañías de productos o servicios online (85,47%) y las compañías de telecomunicaciones (83,47%). Son sin embargo las compañías de seguro de salud privado (39,91%) y las cadenas hoteleras o alojamientos (39,91%), los </a:t>
            </a:r>
            <a:r>
              <a:rPr lang="es-ES" sz="1100" dirty="0" err="1">
                <a:latin typeface="Montserrat" panose="00000500000000000000" pitchFamily="50" charset="0"/>
              </a:rPr>
              <a:t>retailers</a:t>
            </a:r>
            <a:r>
              <a:rPr lang="es-ES" sz="1100" dirty="0">
                <a:latin typeface="Montserrat" panose="00000500000000000000" pitchFamily="50" charset="0"/>
              </a:rPr>
              <a:t> con los que los españoles encuestados han tenido menos contacto.</a:t>
            </a:r>
          </a:p>
        </p:txBody>
      </p:sp>
      <p:sp>
        <p:nvSpPr>
          <p:cNvPr id="13" name="CuadroTexto 12">
            <a:extLst>
              <a:ext uri="{FF2B5EF4-FFF2-40B4-BE49-F238E27FC236}">
                <a16:creationId xmlns:a16="http://schemas.microsoft.com/office/drawing/2014/main" id="{AA79442D-E8DF-5F2A-3407-EC4CCB059786}"/>
              </a:ext>
            </a:extLst>
          </p:cNvPr>
          <p:cNvSpPr txBox="1"/>
          <p:nvPr/>
        </p:nvSpPr>
        <p:spPr>
          <a:xfrm>
            <a:off x="8582024" y="4049787"/>
            <a:ext cx="3266708" cy="2123658"/>
          </a:xfrm>
          <a:prstGeom prst="rect">
            <a:avLst/>
          </a:prstGeom>
          <a:noFill/>
        </p:spPr>
        <p:txBody>
          <a:bodyPr wrap="square">
            <a:spAutoFit/>
          </a:bodyPr>
          <a:lstStyle/>
          <a:p>
            <a:r>
              <a:rPr lang="es-ES" sz="1100" b="1" dirty="0">
                <a:latin typeface="Montserrat" panose="00000500000000000000" pitchFamily="50" charset="0"/>
              </a:rPr>
              <a:t>La periodicidad con la que han tenido contacto los encuestados varía según el sector: </a:t>
            </a:r>
            <a:r>
              <a:rPr lang="es-ES" sz="1100" u="sng" dirty="0">
                <a:latin typeface="Montserrat" panose="00000500000000000000" pitchFamily="50" charset="0"/>
              </a:rPr>
              <a:t>último mes</a:t>
            </a:r>
            <a:r>
              <a:rPr lang="es-ES" sz="1100" dirty="0">
                <a:latin typeface="Montserrat" panose="00000500000000000000" pitchFamily="50" charset="0"/>
              </a:rPr>
              <a:t>: Restaurantes, supermercados, cosmética y perfumería, moda, electrónica, estaciones de servicio, entidad financiera, compras o pedidos online. </a:t>
            </a:r>
            <a:r>
              <a:rPr lang="es-ES" sz="1100" u="sng" dirty="0">
                <a:latin typeface="Montserrat" panose="00000500000000000000" pitchFamily="50" charset="0"/>
              </a:rPr>
              <a:t>últimos 3 meses:</a:t>
            </a:r>
            <a:r>
              <a:rPr lang="es-ES" sz="1100" dirty="0">
                <a:latin typeface="Montserrat" panose="00000500000000000000" pitchFamily="50" charset="0"/>
              </a:rPr>
              <a:t> cadenas hoteleras y alojamientos, agencias o compañías turísticas. </a:t>
            </a:r>
            <a:r>
              <a:rPr lang="es-ES" sz="1100" u="sng" dirty="0">
                <a:latin typeface="Montserrat" panose="00000500000000000000" pitchFamily="50" charset="0"/>
              </a:rPr>
              <a:t>Es cliente</a:t>
            </a:r>
            <a:r>
              <a:rPr lang="es-ES" sz="1100" dirty="0">
                <a:latin typeface="Montserrat" panose="00000500000000000000" pitchFamily="50" charset="0"/>
              </a:rPr>
              <a:t>: seguros de salud, seguro de hogar, seguro de coche, compañía de energía, servicios de telecomunicaciones.</a:t>
            </a:r>
          </a:p>
        </p:txBody>
      </p:sp>
      <p:sp>
        <p:nvSpPr>
          <p:cNvPr id="14" name="CuadroTexto 3">
            <a:extLst>
              <a:ext uri="{FF2B5EF4-FFF2-40B4-BE49-F238E27FC236}">
                <a16:creationId xmlns:a16="http://schemas.microsoft.com/office/drawing/2014/main" id="{EA0F3EFD-4873-0A77-C500-481C13DD9221}"/>
              </a:ext>
            </a:extLst>
          </p:cNvPr>
          <p:cNvSpPr txBox="1"/>
          <p:nvPr/>
        </p:nvSpPr>
        <p:spPr>
          <a:xfrm>
            <a:off x="824287" y="1305083"/>
            <a:ext cx="1410521" cy="323165"/>
          </a:xfrm>
          <a:prstGeom prst="rect">
            <a:avLst/>
          </a:prstGeom>
          <a:solidFill>
            <a:schemeClr val="tx1"/>
          </a:solidFill>
          <a:ln>
            <a:noFill/>
          </a:ln>
        </p:spPr>
        <p:txBody>
          <a:bodyPr wrap="square" rtlCol="0">
            <a:spAutoFit/>
          </a:bodyPr>
          <a:lstStyle/>
          <a:p>
            <a:pPr algn="ctr"/>
            <a:r>
              <a:rPr lang="es-ES" sz="1500" dirty="0">
                <a:solidFill>
                  <a:schemeClr val="bg1"/>
                </a:solidFill>
                <a:latin typeface="Montserrat" panose="00000500000000000000" pitchFamily="50" charset="0"/>
                <a:cs typeface="Arial" panose="020B0604020202020204" pitchFamily="34" charset="0"/>
              </a:rPr>
              <a:t>Sectores</a:t>
            </a:r>
          </a:p>
        </p:txBody>
      </p:sp>
      <p:sp>
        <p:nvSpPr>
          <p:cNvPr id="10" name="CuadroTexto 9">
            <a:extLst>
              <a:ext uri="{FF2B5EF4-FFF2-40B4-BE49-F238E27FC236}">
                <a16:creationId xmlns:a16="http://schemas.microsoft.com/office/drawing/2014/main" id="{BFA90DC6-524D-3534-B7F9-9C6031143FB5}"/>
              </a:ext>
            </a:extLst>
          </p:cNvPr>
          <p:cNvSpPr txBox="1"/>
          <p:nvPr/>
        </p:nvSpPr>
        <p:spPr>
          <a:xfrm>
            <a:off x="6985349" y="1868020"/>
            <a:ext cx="589826" cy="4311437"/>
          </a:xfrm>
          <a:prstGeom prst="rect">
            <a:avLst/>
          </a:prstGeom>
          <a:noFill/>
        </p:spPr>
        <p:txBody>
          <a:bodyPr wrap="square">
            <a:spAutoFit/>
          </a:bodyPr>
          <a:lstStyle/>
          <a:p>
            <a:pPr algn="ctr">
              <a:spcAft>
                <a:spcPts val="1000"/>
              </a:spcAft>
            </a:pPr>
            <a:r>
              <a:rPr lang="es-ES" sz="1050" b="1" dirty="0">
                <a:latin typeface="Montserrat" panose="00000500000000000000" pitchFamily="2" charset="0"/>
              </a:rPr>
              <a:t>3,06</a:t>
            </a:r>
          </a:p>
          <a:p>
            <a:pPr algn="ctr">
              <a:spcAft>
                <a:spcPts val="1000"/>
              </a:spcAft>
            </a:pPr>
            <a:r>
              <a:rPr lang="es-ES" sz="1050" b="1" dirty="0">
                <a:latin typeface="Montserrat" panose="00000500000000000000" pitchFamily="2" charset="0"/>
              </a:rPr>
              <a:t>1,08</a:t>
            </a:r>
          </a:p>
          <a:p>
            <a:pPr algn="ctr">
              <a:spcAft>
                <a:spcPts val="1000"/>
              </a:spcAft>
            </a:pPr>
            <a:r>
              <a:rPr lang="es-ES" sz="1050" b="1" dirty="0">
                <a:latin typeface="Montserrat" panose="00000500000000000000" pitchFamily="2" charset="0"/>
              </a:rPr>
              <a:t>1,59</a:t>
            </a:r>
          </a:p>
          <a:p>
            <a:pPr algn="ctr">
              <a:spcAft>
                <a:spcPts val="1000"/>
              </a:spcAft>
            </a:pPr>
            <a:r>
              <a:rPr lang="es-ES" sz="1050" b="1" dirty="0">
                <a:latin typeface="Montserrat" panose="00000500000000000000" pitchFamily="2" charset="0"/>
              </a:rPr>
              <a:t>2,31</a:t>
            </a:r>
          </a:p>
          <a:p>
            <a:pPr algn="ctr">
              <a:spcAft>
                <a:spcPts val="1000"/>
              </a:spcAft>
            </a:pPr>
            <a:r>
              <a:rPr lang="es-ES" sz="1050" b="1" dirty="0">
                <a:latin typeface="Montserrat" panose="00000500000000000000" pitchFamily="2" charset="0"/>
              </a:rPr>
              <a:t>1,12</a:t>
            </a:r>
          </a:p>
          <a:p>
            <a:pPr algn="ctr">
              <a:spcAft>
                <a:spcPts val="1000"/>
              </a:spcAft>
            </a:pPr>
            <a:r>
              <a:rPr lang="es-ES" sz="1050" b="1" dirty="0">
                <a:latin typeface="Montserrat" panose="00000500000000000000" pitchFamily="2" charset="0"/>
              </a:rPr>
              <a:t>2,91</a:t>
            </a:r>
          </a:p>
          <a:p>
            <a:pPr algn="ctr">
              <a:spcAft>
                <a:spcPts val="1000"/>
              </a:spcAft>
            </a:pPr>
            <a:r>
              <a:rPr lang="es-ES" sz="1050" b="1" dirty="0">
                <a:latin typeface="Montserrat" panose="00000500000000000000" pitchFamily="2" charset="0"/>
              </a:rPr>
              <a:t>1,13</a:t>
            </a:r>
          </a:p>
          <a:p>
            <a:pPr algn="ctr">
              <a:spcAft>
                <a:spcPts val="1000"/>
              </a:spcAft>
            </a:pPr>
            <a:r>
              <a:rPr lang="es-ES" sz="1050" b="1" dirty="0">
                <a:latin typeface="Montserrat" panose="00000500000000000000" pitchFamily="2" charset="0"/>
              </a:rPr>
              <a:t>2,38</a:t>
            </a:r>
          </a:p>
          <a:p>
            <a:pPr algn="ctr">
              <a:spcAft>
                <a:spcPts val="1000"/>
              </a:spcAft>
            </a:pPr>
            <a:r>
              <a:rPr lang="es-ES" sz="1050" b="1" dirty="0">
                <a:latin typeface="Montserrat" panose="00000500000000000000" pitchFamily="2" charset="0"/>
              </a:rPr>
              <a:t>1,50</a:t>
            </a:r>
          </a:p>
          <a:p>
            <a:pPr algn="ctr">
              <a:spcAft>
                <a:spcPts val="1000"/>
              </a:spcAft>
            </a:pPr>
            <a:r>
              <a:rPr lang="es-ES" sz="1050" b="1" dirty="0">
                <a:latin typeface="Montserrat" panose="00000500000000000000" pitchFamily="2" charset="0"/>
              </a:rPr>
              <a:t>1,62</a:t>
            </a:r>
          </a:p>
          <a:p>
            <a:pPr algn="ctr">
              <a:spcAft>
                <a:spcPts val="1000"/>
              </a:spcAft>
            </a:pPr>
            <a:r>
              <a:rPr lang="es-ES" sz="1050" b="1" dirty="0">
                <a:latin typeface="Montserrat" panose="00000500000000000000" pitchFamily="2" charset="0"/>
              </a:rPr>
              <a:t>1,15</a:t>
            </a:r>
          </a:p>
          <a:p>
            <a:pPr algn="ctr">
              <a:spcAft>
                <a:spcPts val="1000"/>
              </a:spcAft>
            </a:pPr>
            <a:r>
              <a:rPr lang="es-ES" sz="1050" b="1" dirty="0">
                <a:latin typeface="Montserrat" panose="00000500000000000000" pitchFamily="2" charset="0"/>
              </a:rPr>
              <a:t>1,76</a:t>
            </a:r>
          </a:p>
          <a:p>
            <a:pPr algn="ctr">
              <a:spcAft>
                <a:spcPts val="1000"/>
              </a:spcAft>
            </a:pPr>
            <a:r>
              <a:rPr lang="es-ES" sz="1050" b="1" dirty="0">
                <a:latin typeface="Montserrat" panose="00000500000000000000" pitchFamily="2" charset="0"/>
              </a:rPr>
              <a:t>1,80</a:t>
            </a:r>
          </a:p>
          <a:p>
            <a:pPr algn="ctr">
              <a:spcAft>
                <a:spcPts val="1000"/>
              </a:spcAft>
            </a:pPr>
            <a:r>
              <a:rPr lang="es-ES" sz="1050" b="1" dirty="0">
                <a:latin typeface="Montserrat" panose="00000500000000000000" pitchFamily="2" charset="0"/>
              </a:rPr>
              <a:t>1,22</a:t>
            </a:r>
          </a:p>
          <a:p>
            <a:pPr algn="ctr">
              <a:spcAft>
                <a:spcPts val="1000"/>
              </a:spcAft>
            </a:pPr>
            <a:r>
              <a:rPr lang="es-ES" sz="1050" b="1" dirty="0">
                <a:latin typeface="Montserrat" panose="00000500000000000000" pitchFamily="2" charset="0"/>
              </a:rPr>
              <a:t>1,70</a:t>
            </a:r>
          </a:p>
        </p:txBody>
      </p:sp>
    </p:spTree>
    <p:extLst>
      <p:ext uri="{BB962C8B-B14F-4D97-AF65-F5344CB8AC3E}">
        <p14:creationId xmlns:p14="http://schemas.microsoft.com/office/powerpoint/2010/main" val="1941584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261610"/>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1-15:  ¿Nos podrías indicar si durante ____ ha tenido contacto con los siguientes sectores?</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14</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2" name="CuadroTexto 3">
            <a:extLst>
              <a:ext uri="{FF2B5EF4-FFF2-40B4-BE49-F238E27FC236}">
                <a16:creationId xmlns:a16="http://schemas.microsoft.com/office/drawing/2014/main" id="{03C37ADB-4F9C-8617-7D12-D60883F81340}"/>
              </a:ext>
            </a:extLst>
          </p:cNvPr>
          <p:cNvSpPr txBox="1"/>
          <p:nvPr/>
        </p:nvSpPr>
        <p:spPr>
          <a:xfrm>
            <a:off x="8074335" y="845446"/>
            <a:ext cx="3222677" cy="276999"/>
          </a:xfrm>
          <a:prstGeom prst="rect">
            <a:avLst/>
          </a:prstGeom>
          <a:solidFill>
            <a:schemeClr val="tx1"/>
          </a:solidFill>
          <a:ln>
            <a:noFill/>
          </a:ln>
        </p:spPr>
        <p:txBody>
          <a:bodyPr wrap="square" rtlCol="0">
            <a:spAutoFit/>
          </a:bodyPr>
          <a:lstStyle/>
          <a:p>
            <a:pPr algn="ctr"/>
            <a:r>
              <a:rPr lang="es-ES" sz="1200" dirty="0">
                <a:solidFill>
                  <a:schemeClr val="bg1"/>
                </a:solidFill>
                <a:latin typeface="Montserrat" panose="00000500000000000000" pitchFamily="50" charset="0"/>
                <a:cs typeface="Arial" panose="020B0604020202020204" pitchFamily="34" charset="0"/>
              </a:rPr>
              <a:t>Establecimientos y Compañías</a:t>
            </a:r>
          </a:p>
        </p:txBody>
      </p:sp>
      <p:graphicFrame>
        <p:nvGraphicFramePr>
          <p:cNvPr id="13" name="Tabla 12">
            <a:extLst>
              <a:ext uri="{FF2B5EF4-FFF2-40B4-BE49-F238E27FC236}">
                <a16:creationId xmlns:a16="http://schemas.microsoft.com/office/drawing/2014/main" id="{A70D2C9E-A83B-9ECA-9E51-3040F9BE5F68}"/>
              </a:ext>
            </a:extLst>
          </p:cNvPr>
          <p:cNvGraphicFramePr>
            <a:graphicFrameLocks noGrp="1"/>
          </p:cNvGraphicFramePr>
          <p:nvPr/>
        </p:nvGraphicFramePr>
        <p:xfrm>
          <a:off x="717403" y="5956399"/>
          <a:ext cx="11043256" cy="430712"/>
        </p:xfrm>
        <a:graphic>
          <a:graphicData uri="http://schemas.openxmlformats.org/drawingml/2006/table">
            <a:tbl>
              <a:tblPr/>
              <a:tblGrid>
                <a:gridCol w="2308422">
                  <a:extLst>
                    <a:ext uri="{9D8B030D-6E8A-4147-A177-3AD203B41FA5}">
                      <a16:colId xmlns:a16="http://schemas.microsoft.com/office/drawing/2014/main" val="863033334"/>
                    </a:ext>
                  </a:extLst>
                </a:gridCol>
                <a:gridCol w="2345927">
                  <a:extLst>
                    <a:ext uri="{9D8B030D-6E8A-4147-A177-3AD203B41FA5}">
                      <a16:colId xmlns:a16="http://schemas.microsoft.com/office/drawing/2014/main" val="3322098344"/>
                    </a:ext>
                  </a:extLst>
                </a:gridCol>
                <a:gridCol w="2335944">
                  <a:extLst>
                    <a:ext uri="{9D8B030D-6E8A-4147-A177-3AD203B41FA5}">
                      <a16:colId xmlns:a16="http://schemas.microsoft.com/office/drawing/2014/main" val="1369140833"/>
                    </a:ext>
                  </a:extLst>
                </a:gridCol>
                <a:gridCol w="2097705">
                  <a:extLst>
                    <a:ext uri="{9D8B030D-6E8A-4147-A177-3AD203B41FA5}">
                      <a16:colId xmlns:a16="http://schemas.microsoft.com/office/drawing/2014/main" val="1177158983"/>
                    </a:ext>
                  </a:extLst>
                </a:gridCol>
                <a:gridCol w="1955258">
                  <a:extLst>
                    <a:ext uri="{9D8B030D-6E8A-4147-A177-3AD203B41FA5}">
                      <a16:colId xmlns:a16="http://schemas.microsoft.com/office/drawing/2014/main" val="202643260"/>
                    </a:ext>
                  </a:extLst>
                </a:gridCol>
              </a:tblGrid>
              <a:tr h="151779">
                <a:tc>
                  <a:txBody>
                    <a:bodyPr/>
                    <a:lstStyle/>
                    <a:p>
                      <a:pPr algn="l" rtl="0" fontAlgn="ctr"/>
                      <a:r>
                        <a:rPr lang="es-ES" sz="800" b="1" i="0" u="none" strike="noStrike" dirty="0">
                          <a:solidFill>
                            <a:srgbClr val="333333"/>
                          </a:solidFill>
                          <a:effectLst/>
                          <a:latin typeface="Calibri" panose="020F0502020204030204" pitchFamily="34" charset="0"/>
                        </a:rPr>
                        <a:t>Restaurantes (RT)</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Supermercados (S)</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Cosmetica y Perfumería (CP)</a:t>
                      </a:r>
                    </a:p>
                  </a:txBody>
                  <a:tcPr marL="5234" marR="5234" marT="5234" marB="0" anchor="ctr">
                    <a:lnL>
                      <a:noFill/>
                    </a:lnL>
                    <a:lnR>
                      <a:noFill/>
                    </a:lnR>
                    <a:lnT>
                      <a:noFill/>
                    </a:lnT>
                    <a:lnB>
                      <a:noFill/>
                    </a:lnB>
                  </a:tcPr>
                </a:tc>
                <a:tc>
                  <a:txBody>
                    <a:bodyPr/>
                    <a:lstStyle/>
                    <a:p>
                      <a:pPr algn="l" rtl="0" fontAlgn="ctr"/>
                      <a:r>
                        <a:rPr lang="es-ES" sz="800" b="1" i="0" u="none" strike="noStrike" dirty="0">
                          <a:solidFill>
                            <a:srgbClr val="333333"/>
                          </a:solidFill>
                          <a:effectLst/>
                          <a:latin typeface="Calibri" panose="020F0502020204030204" pitchFamily="34" charset="0"/>
                        </a:rPr>
                        <a:t>Establecimientos de Moda (M)</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Establecimiento de Electrónica (ET)</a:t>
                      </a:r>
                    </a:p>
                  </a:txBody>
                  <a:tcPr marL="5234" marR="5234" marT="5234" marB="0" anchor="ctr">
                    <a:lnL>
                      <a:noFill/>
                    </a:lnL>
                    <a:lnR>
                      <a:noFill/>
                    </a:lnR>
                    <a:lnT>
                      <a:noFill/>
                    </a:lnT>
                    <a:lnB>
                      <a:noFill/>
                    </a:lnB>
                  </a:tcPr>
                </a:tc>
                <a:extLst>
                  <a:ext uri="{0D108BD9-81ED-4DB2-BD59-A6C34878D82A}">
                    <a16:rowId xmlns:a16="http://schemas.microsoft.com/office/drawing/2014/main" val="551061319"/>
                  </a:ext>
                </a:extLst>
              </a:tr>
              <a:tr h="15177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Compañías de Seguro de Salud Privado (SGS)</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Agencias de viajes o compañías </a:t>
                      </a:r>
                      <a:r>
                        <a:rPr lang="es-ES" sz="800" b="1" i="0" u="none" strike="noStrike" dirty="0" err="1">
                          <a:solidFill>
                            <a:srgbClr val="333333"/>
                          </a:solidFill>
                          <a:effectLst/>
                          <a:latin typeface="Calibri" panose="020F0502020204030204" pitchFamily="34" charset="0"/>
                        </a:rPr>
                        <a:t>turisticas</a:t>
                      </a:r>
                      <a:r>
                        <a:rPr lang="es-ES" sz="800" b="1" i="0" u="none" strike="noStrike" dirty="0">
                          <a:solidFill>
                            <a:srgbClr val="333333"/>
                          </a:solidFill>
                          <a:effectLst/>
                          <a:latin typeface="Calibri" panose="020F0502020204030204" pitchFamily="34" charset="0"/>
                        </a:rPr>
                        <a:t> (AV)</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Compañías de productos o servicios online (ON)</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t-BR" sz="800" b="1" i="0" u="none" strike="noStrike" dirty="0">
                          <a:solidFill>
                            <a:srgbClr val="333333"/>
                          </a:solidFill>
                          <a:effectLst/>
                          <a:latin typeface="Calibri" panose="020F0502020204030204" pitchFamily="34" charset="0"/>
                        </a:rPr>
                        <a:t>Cadenas </a:t>
                      </a:r>
                      <a:r>
                        <a:rPr lang="pt-BR" sz="800" b="1" i="0" u="none" strike="noStrike" dirty="0" err="1">
                          <a:solidFill>
                            <a:srgbClr val="333333"/>
                          </a:solidFill>
                          <a:effectLst/>
                          <a:latin typeface="Calibri" panose="020F0502020204030204" pitchFamily="34" charset="0"/>
                        </a:rPr>
                        <a:t>hoteleras</a:t>
                      </a:r>
                      <a:r>
                        <a:rPr lang="pt-BR" sz="800" b="1" i="0" u="none" strike="noStrike" dirty="0">
                          <a:solidFill>
                            <a:srgbClr val="333333"/>
                          </a:solidFill>
                          <a:effectLst/>
                          <a:latin typeface="Calibri" panose="020F0502020204030204" pitchFamily="34" charset="0"/>
                        </a:rPr>
                        <a:t> o </a:t>
                      </a:r>
                      <a:r>
                        <a:rPr lang="pt-BR" sz="800" b="1" i="0" u="none" strike="noStrike" dirty="0" err="1">
                          <a:solidFill>
                            <a:srgbClr val="333333"/>
                          </a:solidFill>
                          <a:effectLst/>
                          <a:latin typeface="Calibri" panose="020F0502020204030204" pitchFamily="34" charset="0"/>
                        </a:rPr>
                        <a:t>alojamientos</a:t>
                      </a:r>
                      <a:r>
                        <a:rPr lang="pt-BR" sz="800" b="1" i="0" u="none" strike="noStrike" dirty="0">
                          <a:solidFill>
                            <a:srgbClr val="333333"/>
                          </a:solidFill>
                          <a:effectLst/>
                          <a:latin typeface="Calibri" panose="020F0502020204030204" pitchFamily="34" charset="0"/>
                        </a:rPr>
                        <a:t> (H)</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Compañías de telecomunicaciones (CT)</a:t>
                      </a:r>
                    </a:p>
                  </a:txBody>
                  <a:tcPr marL="5234" marR="5234" marT="5234" marB="0" anchor="ctr">
                    <a:lnL>
                      <a:noFill/>
                    </a:lnL>
                    <a:lnR>
                      <a:noFill/>
                    </a:lnR>
                    <a:lnT>
                      <a:noFill/>
                    </a:lnT>
                    <a:lnB>
                      <a:noFill/>
                    </a:lnB>
                  </a:tcPr>
                </a:tc>
                <a:extLst>
                  <a:ext uri="{0D108BD9-81ED-4DB2-BD59-A6C34878D82A}">
                    <a16:rowId xmlns:a16="http://schemas.microsoft.com/office/drawing/2014/main" val="4196234825"/>
                  </a:ext>
                </a:extLst>
              </a:tr>
              <a:tr h="68298">
                <a:tc>
                  <a:txBody>
                    <a:bodyPr/>
                    <a:lstStyle/>
                    <a:p>
                      <a:pPr algn="l" rtl="0" fontAlgn="ctr"/>
                      <a:r>
                        <a:rPr lang="es-ES" sz="800" b="1" i="0" u="none" strike="noStrike" dirty="0">
                          <a:solidFill>
                            <a:srgbClr val="333333"/>
                          </a:solidFill>
                          <a:effectLst/>
                          <a:latin typeface="Calibri" panose="020F0502020204030204" pitchFamily="34" charset="0"/>
                        </a:rPr>
                        <a:t>Estaciones de servicio (ES)</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Compañías de Seguro del Hogar (SGH)</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Compañías de Seguro de Coche (SGC)</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Entidades Financieras (EF)</a:t>
                      </a:r>
                    </a:p>
                  </a:txBody>
                  <a:tcPr marL="5234" marR="5234" marT="5234" marB="0" anchor="ctr">
                    <a:lnL>
                      <a:noFill/>
                    </a:lnL>
                    <a:lnR>
                      <a:noFill/>
                    </a:lnR>
                    <a:lnT>
                      <a:noFill/>
                    </a:lnT>
                    <a:lnB>
                      <a:noFill/>
                    </a:lnB>
                  </a:tcPr>
                </a:tc>
                <a:tc>
                  <a:txBody>
                    <a:bodyPr/>
                    <a:lstStyle/>
                    <a:p>
                      <a:pPr algn="l" rtl="0" fontAlgn="ctr"/>
                      <a:r>
                        <a:rPr lang="es-ES" sz="800" b="1" i="0" u="none" strike="noStrike" dirty="0">
                          <a:solidFill>
                            <a:srgbClr val="333333"/>
                          </a:solidFill>
                          <a:effectLst/>
                          <a:latin typeface="Calibri" panose="020F0502020204030204" pitchFamily="34" charset="0"/>
                        </a:rPr>
                        <a:t>Compañías de energía (CE)</a:t>
                      </a:r>
                    </a:p>
                  </a:txBody>
                  <a:tcPr marL="5234" marR="5234" marT="5234" marB="0" anchor="ctr">
                    <a:lnL>
                      <a:noFill/>
                    </a:lnL>
                    <a:lnR>
                      <a:noFill/>
                    </a:lnR>
                    <a:lnT>
                      <a:noFill/>
                    </a:lnT>
                    <a:lnB>
                      <a:noFill/>
                    </a:lnB>
                  </a:tcPr>
                </a:tc>
                <a:extLst>
                  <a:ext uri="{0D108BD9-81ED-4DB2-BD59-A6C34878D82A}">
                    <a16:rowId xmlns:a16="http://schemas.microsoft.com/office/drawing/2014/main" val="2177071145"/>
                  </a:ext>
                </a:extLst>
              </a:tr>
            </a:tbl>
          </a:graphicData>
        </a:graphic>
      </p:graphicFrame>
      <p:graphicFrame>
        <p:nvGraphicFramePr>
          <p:cNvPr id="14" name="Gráfico 48">
            <a:extLst>
              <a:ext uri="{FF2B5EF4-FFF2-40B4-BE49-F238E27FC236}">
                <a16:creationId xmlns:a16="http://schemas.microsoft.com/office/drawing/2014/main" id="{155C1A41-A225-F717-8EF3-0B4DA7C4B37C}"/>
              </a:ext>
            </a:extLst>
          </p:cNvPr>
          <p:cNvGraphicFramePr/>
          <p:nvPr>
            <p:extLst>
              <p:ext uri="{D42A27DB-BD31-4B8C-83A1-F6EECF244321}">
                <p14:modId xmlns:p14="http://schemas.microsoft.com/office/powerpoint/2010/main" val="2161071956"/>
              </p:ext>
            </p:extLst>
          </p:nvPr>
        </p:nvGraphicFramePr>
        <p:xfrm>
          <a:off x="423030" y="1361460"/>
          <a:ext cx="2520000" cy="4593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áfico 48">
            <a:extLst>
              <a:ext uri="{FF2B5EF4-FFF2-40B4-BE49-F238E27FC236}">
                <a16:creationId xmlns:a16="http://schemas.microsoft.com/office/drawing/2014/main" id="{1292BB63-94DA-D3E2-96FA-6019DA1EA5D6}"/>
              </a:ext>
            </a:extLst>
          </p:cNvPr>
          <p:cNvGraphicFramePr/>
          <p:nvPr>
            <p:extLst>
              <p:ext uri="{D42A27DB-BD31-4B8C-83A1-F6EECF244321}">
                <p14:modId xmlns:p14="http://schemas.microsoft.com/office/powerpoint/2010/main" val="3270514044"/>
              </p:ext>
            </p:extLst>
          </p:nvPr>
        </p:nvGraphicFramePr>
        <p:xfrm>
          <a:off x="2943030" y="1776437"/>
          <a:ext cx="3818405" cy="57378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Gráfico 48">
            <a:extLst>
              <a:ext uri="{FF2B5EF4-FFF2-40B4-BE49-F238E27FC236}">
                <a16:creationId xmlns:a16="http://schemas.microsoft.com/office/drawing/2014/main" id="{5B64B627-77C9-62F1-58F5-28A29657240F}"/>
              </a:ext>
            </a:extLst>
          </p:cNvPr>
          <p:cNvGraphicFramePr/>
          <p:nvPr>
            <p:extLst>
              <p:ext uri="{D42A27DB-BD31-4B8C-83A1-F6EECF244321}">
                <p14:modId xmlns:p14="http://schemas.microsoft.com/office/powerpoint/2010/main" val="41627598"/>
              </p:ext>
            </p:extLst>
          </p:nvPr>
        </p:nvGraphicFramePr>
        <p:xfrm>
          <a:off x="2670578" y="1361460"/>
          <a:ext cx="2520000" cy="4593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Gráfico 48">
            <a:extLst>
              <a:ext uri="{FF2B5EF4-FFF2-40B4-BE49-F238E27FC236}">
                <a16:creationId xmlns:a16="http://schemas.microsoft.com/office/drawing/2014/main" id="{9304ABB5-29DD-AB77-2C21-D64F48001276}"/>
              </a:ext>
            </a:extLst>
          </p:cNvPr>
          <p:cNvGraphicFramePr/>
          <p:nvPr>
            <p:extLst>
              <p:ext uri="{D42A27DB-BD31-4B8C-83A1-F6EECF244321}">
                <p14:modId xmlns:p14="http://schemas.microsoft.com/office/powerpoint/2010/main" val="3784137071"/>
              </p:ext>
            </p:extLst>
          </p:nvPr>
        </p:nvGraphicFramePr>
        <p:xfrm>
          <a:off x="4918126" y="1361460"/>
          <a:ext cx="2520000" cy="4593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Gráfico 48">
            <a:extLst>
              <a:ext uri="{FF2B5EF4-FFF2-40B4-BE49-F238E27FC236}">
                <a16:creationId xmlns:a16="http://schemas.microsoft.com/office/drawing/2014/main" id="{37A59898-84C7-35C8-F97A-F86E57480EA3}"/>
              </a:ext>
            </a:extLst>
          </p:cNvPr>
          <p:cNvGraphicFramePr/>
          <p:nvPr>
            <p:extLst>
              <p:ext uri="{D42A27DB-BD31-4B8C-83A1-F6EECF244321}">
                <p14:modId xmlns:p14="http://schemas.microsoft.com/office/powerpoint/2010/main" val="3910879128"/>
              </p:ext>
            </p:extLst>
          </p:nvPr>
        </p:nvGraphicFramePr>
        <p:xfrm>
          <a:off x="7165674" y="1361460"/>
          <a:ext cx="2520000" cy="45936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Gráfico 48">
            <a:extLst>
              <a:ext uri="{FF2B5EF4-FFF2-40B4-BE49-F238E27FC236}">
                <a16:creationId xmlns:a16="http://schemas.microsoft.com/office/drawing/2014/main" id="{08E428D4-4EBB-6DE0-DB4E-02CE2CD7CE4E}"/>
              </a:ext>
            </a:extLst>
          </p:cNvPr>
          <p:cNvGraphicFramePr/>
          <p:nvPr>
            <p:extLst>
              <p:ext uri="{D42A27DB-BD31-4B8C-83A1-F6EECF244321}">
                <p14:modId xmlns:p14="http://schemas.microsoft.com/office/powerpoint/2010/main" val="2204747720"/>
              </p:ext>
            </p:extLst>
          </p:nvPr>
        </p:nvGraphicFramePr>
        <p:xfrm>
          <a:off x="9413222" y="1361460"/>
          <a:ext cx="2520000" cy="45936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4354111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Montserrat" panose="00000500000000000000" pitchFamily="50" charset="0"/>
                <a:ea typeface="Kozuka Gothic Pro EL" panose="020B0200000000000000" pitchFamily="34" charset="-128"/>
                <a:cs typeface="Arial" panose="020B0604020202020204" pitchFamily="34" charset="0"/>
              </a:rPr>
              <a:t>| Pregunta 16-18 hasta la 28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dirty="0">
              <a:ln>
                <a:noFill/>
              </a:ln>
              <a:solidFill>
                <a:prstClr val="black"/>
              </a:solidFill>
              <a:effectLst/>
              <a:uLnTx/>
              <a:uFillTx/>
              <a:latin typeface="Montserrat" panose="00000500000000000000" pitchFamily="50" charset="0"/>
              <a:ea typeface="Kozuka Gothic Pro EL" panose="020B0200000000000000"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1" u="none" strike="noStrike" kern="1200" cap="none" spc="0" normalizeH="0" baseline="0" noProof="0" dirty="0">
                <a:ln>
                  <a:noFill/>
                </a:ln>
                <a:solidFill>
                  <a:prstClr val="black"/>
                </a:solidFill>
                <a:effectLst/>
                <a:uLnTx/>
                <a:uFillTx/>
                <a:latin typeface="Montserrat" panose="00000500000000000000" pitchFamily="50" charset="0"/>
                <a:ea typeface="Kozuka Gothic Pro EL" panose="020B0200000000000000" pitchFamily="34" charset="-128"/>
                <a:cs typeface="Arial" panose="020B0604020202020204" pitchFamily="34" charset="0"/>
              </a:rPr>
              <a:t>Los encuestados valoran de forma </a:t>
            </a:r>
            <a:r>
              <a:rPr kumimoji="0" lang="es-ES" sz="1100" b="0" i="1" u="none" strike="noStrike" kern="1200" cap="none" spc="0" normalizeH="0" baseline="0" noProof="0" dirty="0" err="1">
                <a:ln>
                  <a:noFill/>
                </a:ln>
                <a:solidFill>
                  <a:prstClr val="black"/>
                </a:solidFill>
                <a:effectLst/>
                <a:uLnTx/>
                <a:uFillTx/>
                <a:latin typeface="Montserrat" panose="00000500000000000000" pitchFamily="50" charset="0"/>
                <a:ea typeface="Kozuka Gothic Pro EL" panose="020B0200000000000000" pitchFamily="34" charset="-128"/>
                <a:cs typeface="Arial" panose="020B0604020202020204" pitchFamily="34" charset="0"/>
              </a:rPr>
              <a:t>semi-aleatoria</a:t>
            </a:r>
            <a:r>
              <a:rPr kumimoji="0" lang="es-ES" sz="1100" b="0" i="1" u="none" strike="noStrike" kern="1200" cap="none" spc="0" normalizeH="0" baseline="0" noProof="0" dirty="0">
                <a:ln>
                  <a:noFill/>
                </a:ln>
                <a:solidFill>
                  <a:prstClr val="black"/>
                </a:solidFill>
                <a:effectLst/>
                <a:uLnTx/>
                <a:uFillTx/>
                <a:latin typeface="Montserrat" panose="00000500000000000000" pitchFamily="50" charset="0"/>
                <a:ea typeface="Kozuka Gothic Pro EL" panose="020B0200000000000000" pitchFamily="34" charset="-128"/>
                <a:cs typeface="Arial" panose="020B0604020202020204" pitchFamily="34" charset="0"/>
              </a:rPr>
              <a:t> 10 establecimientos o compañías con los que han tenido contacto en el periodo citado en cada caso, forzando la visualización de aquellas que han tenido un menor contacto para garantizar un mínimo de valoración por </a:t>
            </a:r>
            <a:r>
              <a:rPr kumimoji="0" lang="es-ES" sz="1100" b="0" i="1" u="none" strike="noStrike" kern="1200" cap="none" spc="0" normalizeH="0" baseline="0" noProof="0" dirty="0" err="1">
                <a:ln>
                  <a:noFill/>
                </a:ln>
                <a:solidFill>
                  <a:prstClr val="black"/>
                </a:solidFill>
                <a:effectLst/>
                <a:uLnTx/>
                <a:uFillTx/>
                <a:latin typeface="Montserrat" panose="00000500000000000000" pitchFamily="50" charset="0"/>
                <a:ea typeface="Kozuka Gothic Pro EL" panose="020B0200000000000000" pitchFamily="34" charset="-128"/>
                <a:cs typeface="Arial" panose="020B0604020202020204" pitchFamily="34" charset="0"/>
              </a:rPr>
              <a:t>retailer</a:t>
            </a:r>
            <a:r>
              <a:rPr kumimoji="0" lang="es-ES" sz="1100" b="0" i="1" u="none" strike="noStrike" kern="1200" cap="none" spc="0" normalizeH="0" baseline="0" noProof="0" dirty="0">
                <a:ln>
                  <a:noFill/>
                </a:ln>
                <a:solidFill>
                  <a:prstClr val="black"/>
                </a:solidFill>
                <a:effectLst/>
                <a:uLnTx/>
                <a:uFillTx/>
                <a:latin typeface="Montserrat" panose="00000500000000000000" pitchFamily="50" charset="0"/>
                <a:ea typeface="Kozuka Gothic Pro EL" panose="020B0200000000000000" pitchFamily="34" charset="-128"/>
                <a:cs typeface="Arial" panose="020B0604020202020204" pitchFamily="34" charset="0"/>
              </a:rPr>
              <a:t>.</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B9DE57-9D1D-43A1-9E0A-5216549A144A}" type="slidenum">
              <a:rPr kumimoji="0" lang="es-ES" sz="1200" b="1" i="0" u="none" strike="noStrike" kern="1200" cap="none" spc="0" normalizeH="0" baseline="0" noProof="0" smtClean="0">
                <a:ln>
                  <a:noFill/>
                </a:ln>
                <a:solidFill>
                  <a:prstClr val="white"/>
                </a:solidFill>
                <a:effectLst/>
                <a:uLnTx/>
                <a:uFillTx/>
                <a:latin typeface="Montserrat"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1"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Montserrat" panose="00000500000000000000" pitchFamily="50" charset="0"/>
                <a:ea typeface="+mn-ea"/>
                <a:cs typeface="Arial" panose="020B0604020202020204" pitchFamily="34" charset="0"/>
              </a:rPr>
              <a:t>Fuente: IO Investigación  - Barómetro AER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dirty="0">
                <a:ln>
                  <a:noFill/>
                </a:ln>
                <a:solidFill>
                  <a:prstClr val="white"/>
                </a:solidFill>
                <a:effectLst/>
                <a:uLnTx/>
                <a:uFillTx/>
                <a:latin typeface="Montserrat" panose="00000500000000000000" pitchFamily="50" charset="0"/>
                <a:ea typeface="+mn-ea"/>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rPr>
              <a:t>Análisis de resultados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dirty="0">
              <a:ln>
                <a:noFill/>
              </a:ln>
              <a:solidFill>
                <a:prstClr val="white"/>
              </a:solidFill>
              <a:effectLst/>
              <a:uLnTx/>
              <a:uFillTx/>
              <a:latin typeface="Montserrat" panose="00000500000000000000" pitchFamily="50" charset="0"/>
              <a:ea typeface="+mn-ea"/>
              <a:cs typeface="+mn-cs"/>
            </a:endParaRPr>
          </a:p>
        </p:txBody>
      </p:sp>
      <p:pic>
        <p:nvPicPr>
          <p:cNvPr id="2" name="Imagen 1">
            <a:extLst>
              <a:ext uri="{FF2B5EF4-FFF2-40B4-BE49-F238E27FC236}">
                <a16:creationId xmlns:a16="http://schemas.microsoft.com/office/drawing/2014/main" id="{BD43A4CA-12BC-F122-FB61-DD0AFC08D1AE}"/>
              </a:ext>
            </a:extLst>
          </p:cNvPr>
          <p:cNvPicPr>
            <a:picLocks noChangeAspect="1"/>
          </p:cNvPicPr>
          <p:nvPr/>
        </p:nvPicPr>
        <p:blipFill>
          <a:blip r:embed="rId4"/>
          <a:stretch>
            <a:fillRect/>
          </a:stretch>
        </p:blipFill>
        <p:spPr>
          <a:xfrm>
            <a:off x="105179" y="1786336"/>
            <a:ext cx="11925456" cy="4237068"/>
          </a:xfrm>
          <a:prstGeom prst="rect">
            <a:avLst/>
          </a:prstGeom>
        </p:spPr>
      </p:pic>
    </p:spTree>
    <p:extLst>
      <p:ext uri="{BB962C8B-B14F-4D97-AF65-F5344CB8AC3E}">
        <p14:creationId xmlns:p14="http://schemas.microsoft.com/office/powerpoint/2010/main" val="302863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261610"/>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1-15:  ¿Nos podrías indicar si durante ____ ha tenido contacto con los siguientes sectores?</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16</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Segmentaciones</a:t>
            </a:r>
          </a:p>
          <a:p>
            <a:endParaRPr lang="es-ES" sz="1400" dirty="0">
              <a:solidFill>
                <a:schemeClr val="bg1"/>
              </a:solidFill>
              <a:latin typeface="Montserrat" panose="00000500000000000000" pitchFamily="50" charset="0"/>
            </a:endParaRPr>
          </a:p>
        </p:txBody>
      </p:sp>
      <p:sp>
        <p:nvSpPr>
          <p:cNvPr id="7" name="Text Box 49">
            <a:extLst>
              <a:ext uri="{FF2B5EF4-FFF2-40B4-BE49-F238E27FC236}">
                <a16:creationId xmlns:a16="http://schemas.microsoft.com/office/drawing/2014/main" id="{7394ECD3-D2DB-41F1-D156-1CC41808DFDB}"/>
              </a:ext>
            </a:extLst>
          </p:cNvPr>
          <p:cNvSpPr txBox="1">
            <a:spLocks noChangeArrowheads="1"/>
          </p:cNvSpPr>
          <p:nvPr/>
        </p:nvSpPr>
        <p:spPr bwMode="auto">
          <a:xfrm>
            <a:off x="1112093" y="6007456"/>
            <a:ext cx="10150732" cy="338554"/>
          </a:xfrm>
          <a:prstGeom prst="rect">
            <a:avLst/>
          </a:prstGeom>
          <a:noFill/>
          <a:ln w="9525">
            <a:noFill/>
            <a:miter lim="800000"/>
            <a:headEnd/>
            <a:tailEnd/>
          </a:ln>
        </p:spPr>
        <p:txBody>
          <a:bodyPr wrap="square">
            <a:spAutoFit/>
          </a:bodyPr>
          <a:ls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s-ES" altLang="es-ES" sz="800" dirty="0">
                <a:solidFill>
                  <a:schemeClr val="bg1">
                    <a:lumMod val="65000"/>
                  </a:schemeClr>
                </a:solidFill>
                <a:latin typeface="Montserrat" panose="00000500000000000000" pitchFamily="50" charset="0"/>
                <a:cs typeface="Arial" panose="020B0604020202020204" pitchFamily="34" charset="0"/>
                <a:sym typeface="Arial"/>
              </a:rPr>
              <a:t>Prueba de significación estadística mediante comparativa de proporciones de columna (prueba Z), con un grado de significación del 95%. A, B, C Indica diferencias significativamente estadísticas del grupo  respecto a los grupos de cada categoría. Los resultados se basan en pruebas bilaterales con un nivel de significación 0.05.</a:t>
            </a:r>
          </a:p>
        </p:txBody>
      </p:sp>
      <p:sp>
        <p:nvSpPr>
          <p:cNvPr id="11" name="CuadroTexto 10">
            <a:extLst>
              <a:ext uri="{FF2B5EF4-FFF2-40B4-BE49-F238E27FC236}">
                <a16:creationId xmlns:a16="http://schemas.microsoft.com/office/drawing/2014/main" id="{2341BC55-6B90-8026-AAFE-8C993729588E}"/>
              </a:ext>
            </a:extLst>
          </p:cNvPr>
          <p:cNvSpPr txBox="1"/>
          <p:nvPr/>
        </p:nvSpPr>
        <p:spPr>
          <a:xfrm>
            <a:off x="1371626" y="1390081"/>
            <a:ext cx="6980902" cy="261610"/>
          </a:xfrm>
          <a:prstGeom prst="rect">
            <a:avLst/>
          </a:prstGeom>
          <a:noFill/>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Ha tenido contacto:</a:t>
            </a:r>
            <a:endParaRPr lang="es-ES" sz="1100" dirty="0"/>
          </a:p>
        </p:txBody>
      </p:sp>
      <p:grpSp>
        <p:nvGrpSpPr>
          <p:cNvPr id="8" name="Grupo 7">
            <a:extLst>
              <a:ext uri="{FF2B5EF4-FFF2-40B4-BE49-F238E27FC236}">
                <a16:creationId xmlns:a16="http://schemas.microsoft.com/office/drawing/2014/main" id="{3FBE212F-DCF1-40D5-550B-ABDC6FFF1959}"/>
              </a:ext>
            </a:extLst>
          </p:cNvPr>
          <p:cNvGrpSpPr/>
          <p:nvPr/>
        </p:nvGrpSpPr>
        <p:grpSpPr>
          <a:xfrm>
            <a:off x="1112093" y="1229962"/>
            <a:ext cx="10592227" cy="4689058"/>
            <a:chOff x="1112093" y="1229962"/>
            <a:chExt cx="10592227" cy="4689058"/>
          </a:xfrm>
        </p:grpSpPr>
        <p:pic>
          <p:nvPicPr>
            <p:cNvPr id="4" name="Imagen 3">
              <a:extLst>
                <a:ext uri="{FF2B5EF4-FFF2-40B4-BE49-F238E27FC236}">
                  <a16:creationId xmlns:a16="http://schemas.microsoft.com/office/drawing/2014/main" id="{B67B0C4B-35C7-D0BB-E7CC-A80A23EB348C}"/>
                </a:ext>
              </a:extLst>
            </p:cNvPr>
            <p:cNvPicPr>
              <a:picLocks noChangeAspect="1"/>
            </p:cNvPicPr>
            <p:nvPr/>
          </p:nvPicPr>
          <p:blipFill rotWithShape="1">
            <a:blip r:embed="rId3"/>
            <a:srcRect b="6069"/>
            <a:stretch/>
          </p:blipFill>
          <p:spPr>
            <a:xfrm>
              <a:off x="1112093" y="1229962"/>
              <a:ext cx="10150733" cy="4689058"/>
            </a:xfrm>
            <a:prstGeom prst="rect">
              <a:avLst/>
            </a:prstGeom>
          </p:spPr>
        </p:pic>
        <p:pic>
          <p:nvPicPr>
            <p:cNvPr id="2" name="Imagen 1">
              <a:extLst>
                <a:ext uri="{FF2B5EF4-FFF2-40B4-BE49-F238E27FC236}">
                  <a16:creationId xmlns:a16="http://schemas.microsoft.com/office/drawing/2014/main" id="{B8979690-F461-248A-76E1-7FDA12DEBBBD}"/>
                </a:ext>
              </a:extLst>
            </p:cNvPr>
            <p:cNvPicPr>
              <a:picLocks noChangeAspect="1"/>
            </p:cNvPicPr>
            <p:nvPr/>
          </p:nvPicPr>
          <p:blipFill>
            <a:blip r:embed="rId4"/>
            <a:stretch>
              <a:fillRect/>
            </a:stretch>
          </p:blipFill>
          <p:spPr>
            <a:xfrm>
              <a:off x="4043482" y="1955107"/>
              <a:ext cx="7660838" cy="3942422"/>
            </a:xfrm>
            <a:prstGeom prst="rect">
              <a:avLst/>
            </a:prstGeom>
          </p:spPr>
        </p:pic>
      </p:grpSp>
    </p:spTree>
    <p:extLst>
      <p:ext uri="{BB962C8B-B14F-4D97-AF65-F5344CB8AC3E}">
        <p14:creationId xmlns:p14="http://schemas.microsoft.com/office/powerpoint/2010/main" val="250032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261610"/>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1-15:  ¿Nos podrías indicar si durante ____ ha tenido contacto con los siguientes sectores?</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17</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Segmentaciones</a:t>
            </a:r>
          </a:p>
          <a:p>
            <a:endParaRPr lang="es-ES" sz="1400" dirty="0">
              <a:solidFill>
                <a:schemeClr val="bg1"/>
              </a:solidFill>
              <a:latin typeface="Montserrat" panose="00000500000000000000" pitchFamily="50" charset="0"/>
            </a:endParaRPr>
          </a:p>
        </p:txBody>
      </p:sp>
      <p:sp>
        <p:nvSpPr>
          <p:cNvPr id="11" name="CuadroTexto 10">
            <a:extLst>
              <a:ext uri="{FF2B5EF4-FFF2-40B4-BE49-F238E27FC236}">
                <a16:creationId xmlns:a16="http://schemas.microsoft.com/office/drawing/2014/main" id="{2341BC55-6B90-8026-AAFE-8C993729588E}"/>
              </a:ext>
            </a:extLst>
          </p:cNvPr>
          <p:cNvSpPr txBox="1"/>
          <p:nvPr/>
        </p:nvSpPr>
        <p:spPr>
          <a:xfrm>
            <a:off x="870181" y="1416832"/>
            <a:ext cx="6980902" cy="261610"/>
          </a:xfrm>
          <a:prstGeom prst="rect">
            <a:avLst/>
          </a:prstGeom>
          <a:noFill/>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Ha tenido contacto:</a:t>
            </a:r>
            <a:endParaRPr lang="es-ES" sz="1100" dirty="0"/>
          </a:p>
        </p:txBody>
      </p:sp>
      <p:sp>
        <p:nvSpPr>
          <p:cNvPr id="20" name="Text Box 49">
            <a:extLst>
              <a:ext uri="{FF2B5EF4-FFF2-40B4-BE49-F238E27FC236}">
                <a16:creationId xmlns:a16="http://schemas.microsoft.com/office/drawing/2014/main" id="{4DB0519B-2F6E-B0D5-B065-067D1F6782CE}"/>
              </a:ext>
            </a:extLst>
          </p:cNvPr>
          <p:cNvSpPr txBox="1">
            <a:spLocks noChangeArrowheads="1"/>
          </p:cNvSpPr>
          <p:nvPr/>
        </p:nvSpPr>
        <p:spPr bwMode="auto">
          <a:xfrm>
            <a:off x="462422" y="6055827"/>
            <a:ext cx="11267155" cy="338554"/>
          </a:xfrm>
          <a:prstGeom prst="rect">
            <a:avLst/>
          </a:prstGeom>
          <a:noFill/>
          <a:ln w="9525">
            <a:noFill/>
            <a:miter lim="800000"/>
            <a:headEnd/>
            <a:tailEnd/>
          </a:ln>
        </p:spPr>
        <p:txBody>
          <a:bodyPr wrap="square">
            <a:spAutoFit/>
          </a:bodyPr>
          <a:lstStyle>
            <a:defPPr>
              <a:defRPr lang="en-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es-ES" altLang="es-ES" sz="800" dirty="0">
                <a:solidFill>
                  <a:schemeClr val="bg1">
                    <a:lumMod val="65000"/>
                  </a:schemeClr>
                </a:solidFill>
                <a:latin typeface="Montserrat" panose="00000500000000000000" pitchFamily="50" charset="0"/>
                <a:cs typeface="Arial" panose="020B0604020202020204" pitchFamily="34" charset="0"/>
                <a:sym typeface="Arial"/>
              </a:rPr>
              <a:t>Prueba de significación estadística mediante comparativa de proporciones de columna (prueba Z), con un grado de significación del 95%. A, B, C Indica diferencias significativamente estadísticas del grupo  respecto a los grupos de cada categoría. Los resultados se basan en pruebas bilaterales con un nivel de significación 0.05.</a:t>
            </a:r>
          </a:p>
        </p:txBody>
      </p:sp>
      <p:grpSp>
        <p:nvGrpSpPr>
          <p:cNvPr id="4" name="Grupo 3">
            <a:extLst>
              <a:ext uri="{FF2B5EF4-FFF2-40B4-BE49-F238E27FC236}">
                <a16:creationId xmlns:a16="http://schemas.microsoft.com/office/drawing/2014/main" id="{69B22402-6C1E-AB8E-430E-53CC9C4168AC}"/>
              </a:ext>
            </a:extLst>
          </p:cNvPr>
          <p:cNvGrpSpPr/>
          <p:nvPr/>
        </p:nvGrpSpPr>
        <p:grpSpPr>
          <a:xfrm>
            <a:off x="534653" y="1230342"/>
            <a:ext cx="11657347" cy="4794289"/>
            <a:chOff x="534653" y="1230342"/>
            <a:chExt cx="11657347" cy="4794289"/>
          </a:xfrm>
        </p:grpSpPr>
        <p:pic>
          <p:nvPicPr>
            <p:cNvPr id="12" name="Imagen 11">
              <a:extLst>
                <a:ext uri="{FF2B5EF4-FFF2-40B4-BE49-F238E27FC236}">
                  <a16:creationId xmlns:a16="http://schemas.microsoft.com/office/drawing/2014/main" id="{D2DEE8C5-C8A4-5449-3ACD-4C77B1309104}"/>
                </a:ext>
              </a:extLst>
            </p:cNvPr>
            <p:cNvPicPr>
              <a:picLocks noChangeAspect="1"/>
            </p:cNvPicPr>
            <p:nvPr/>
          </p:nvPicPr>
          <p:blipFill rotWithShape="1">
            <a:blip r:embed="rId3"/>
            <a:srcRect t="1" b="6083"/>
            <a:stretch/>
          </p:blipFill>
          <p:spPr>
            <a:xfrm>
              <a:off x="534653" y="1230342"/>
              <a:ext cx="11267155" cy="4763930"/>
            </a:xfrm>
            <a:prstGeom prst="rect">
              <a:avLst/>
            </a:prstGeom>
          </p:spPr>
        </p:pic>
        <p:pic>
          <p:nvPicPr>
            <p:cNvPr id="2" name="Imagen 1">
              <a:extLst>
                <a:ext uri="{FF2B5EF4-FFF2-40B4-BE49-F238E27FC236}">
                  <a16:creationId xmlns:a16="http://schemas.microsoft.com/office/drawing/2014/main" id="{B0DE2CC7-FBF6-B5B4-684C-474DB8760521}"/>
                </a:ext>
              </a:extLst>
            </p:cNvPr>
            <p:cNvPicPr>
              <a:picLocks noChangeAspect="1"/>
            </p:cNvPicPr>
            <p:nvPr/>
          </p:nvPicPr>
          <p:blipFill>
            <a:blip r:embed="rId4"/>
            <a:stretch>
              <a:fillRect/>
            </a:stretch>
          </p:blipFill>
          <p:spPr>
            <a:xfrm>
              <a:off x="3383280" y="1981774"/>
              <a:ext cx="8808720" cy="4042857"/>
            </a:xfrm>
            <a:prstGeom prst="rect">
              <a:avLst/>
            </a:prstGeom>
          </p:spPr>
        </p:pic>
      </p:grpSp>
    </p:spTree>
    <p:extLst>
      <p:ext uri="{BB962C8B-B14F-4D97-AF65-F5344CB8AC3E}">
        <p14:creationId xmlns:p14="http://schemas.microsoft.com/office/powerpoint/2010/main" val="18244837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18</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err="1">
                <a:solidFill>
                  <a:schemeClr val="bg1"/>
                </a:solidFill>
                <a:latin typeface="Montserrat" panose="00000500000000000000" pitchFamily="50" charset="0"/>
              </a:rPr>
              <a:t>Insights</a:t>
            </a:r>
            <a:endParaRPr lang="es-ES" sz="1400" dirty="0">
              <a:solidFill>
                <a:schemeClr val="bg1"/>
              </a:solidFill>
              <a:latin typeface="Montserrat" panose="00000500000000000000" pitchFamily="50" charset="0"/>
            </a:endParaRPr>
          </a:p>
          <a:p>
            <a:endParaRPr lang="es-ES" sz="1400" dirty="0">
              <a:solidFill>
                <a:schemeClr val="bg1"/>
              </a:solidFill>
              <a:latin typeface="Montserrat" panose="00000500000000000000" pitchFamily="50" charset="0"/>
            </a:endParaRPr>
          </a:p>
        </p:txBody>
      </p:sp>
      <p:sp>
        <p:nvSpPr>
          <p:cNvPr id="8" name="21 Rectángulo">
            <a:extLst>
              <a:ext uri="{FF2B5EF4-FFF2-40B4-BE49-F238E27FC236}">
                <a16:creationId xmlns:a16="http://schemas.microsoft.com/office/drawing/2014/main" id="{196541EC-D7C7-1111-7154-88656E264648}"/>
              </a:ext>
            </a:extLst>
          </p:cNvPr>
          <p:cNvSpPr/>
          <p:nvPr/>
        </p:nvSpPr>
        <p:spPr>
          <a:xfrm>
            <a:off x="-204700" y="1140842"/>
            <a:ext cx="12601400" cy="400110"/>
          </a:xfrm>
          <a:prstGeom prst="rect">
            <a:avLst/>
          </a:prstGeom>
        </p:spPr>
        <p:txBody>
          <a:bodyPr wrap="square">
            <a:spAutoFit/>
          </a:bodyPr>
          <a:lstStyle/>
          <a:p>
            <a:pPr algn="ctr"/>
            <a:r>
              <a:rPr lang="es-ES" sz="2000" dirty="0">
                <a:latin typeface="Montserrat" panose="00000500000000000000" pitchFamily="50" charset="0"/>
                <a:ea typeface="Kozuka Gothic Pro EL" panose="020B0200000000000000" pitchFamily="34" charset="-128"/>
                <a:cs typeface="Arial" panose="020B0604020202020204" pitchFamily="34" charset="0"/>
              </a:rPr>
              <a:t>Contacto con sectores y principales compañías y establecimientos</a:t>
            </a:r>
            <a:endParaRPr lang="es-ES" sz="3300" dirty="0">
              <a:latin typeface="Georgia" panose="02040502050405020303" pitchFamily="18" charset="0"/>
              <a:ea typeface="Kozuka Gothic Pro EL" panose="020B0200000000000000" pitchFamily="34" charset="-128"/>
              <a:cs typeface="Arial" panose="020B0604020202020204" pitchFamily="34" charset="0"/>
            </a:endParaRPr>
          </a:p>
        </p:txBody>
      </p:sp>
      <p:sp>
        <p:nvSpPr>
          <p:cNvPr id="10" name="CuadroTexto 9">
            <a:extLst>
              <a:ext uri="{FF2B5EF4-FFF2-40B4-BE49-F238E27FC236}">
                <a16:creationId xmlns:a16="http://schemas.microsoft.com/office/drawing/2014/main" id="{3D0DFAF9-49E4-117D-8B4F-1249ECD8B0D7}"/>
              </a:ext>
            </a:extLst>
          </p:cNvPr>
          <p:cNvSpPr txBox="1"/>
          <p:nvPr/>
        </p:nvSpPr>
        <p:spPr>
          <a:xfrm>
            <a:off x="804994" y="2048783"/>
            <a:ext cx="10582012" cy="3569952"/>
          </a:xfrm>
          <a:prstGeom prst="rect">
            <a:avLst/>
          </a:prstGeom>
          <a:noFill/>
        </p:spPr>
        <p:txBody>
          <a:bodyPr wrap="square">
            <a:spAutoFit/>
          </a:bodyPr>
          <a:lstStyle/>
          <a:p>
            <a:pPr>
              <a:lnSpc>
                <a:spcPct val="107000"/>
              </a:lnSpc>
              <a:spcAft>
                <a:spcPts val="800"/>
              </a:spcAft>
            </a:pPr>
            <a:r>
              <a:rPr lang="es-ES" sz="1100" kern="100" dirty="0">
                <a:effectLst/>
                <a:latin typeface="Montserrat" panose="00000500000000000000" pitchFamily="50" charset="0"/>
                <a:ea typeface="Calibri" panose="020F0502020204030204" pitchFamily="34" charset="0"/>
                <a:cs typeface="Arial" panose="020B0604020202020204" pitchFamily="34" charset="0"/>
              </a:rPr>
              <a:t>Por sectores, </a:t>
            </a:r>
            <a:r>
              <a:rPr lang="es-ES" sz="1100" b="1" kern="100" dirty="0">
                <a:effectLst/>
                <a:latin typeface="Montserrat" panose="00000500000000000000" pitchFamily="50" charset="0"/>
                <a:ea typeface="Calibri" panose="020F0502020204030204" pitchFamily="34" charset="0"/>
                <a:cs typeface="Arial" panose="020B0604020202020204" pitchFamily="34" charset="0"/>
              </a:rPr>
              <a:t>los españoles han tenido contacto recientemente, principalmente con Supermercados (97,17%), donde declaran haber visitado en el último mes cerca de 3 de los supermercados sugeridos. Le siguen las compañías energéticas (89,26%), las entidades financieras (88,39%), compañías de productos o servicios online (85,47%) y las compañías de telecomunicaciones (83,47%). </a:t>
            </a:r>
            <a:r>
              <a:rPr lang="es-ES" sz="1100" kern="100" dirty="0">
                <a:effectLst/>
                <a:latin typeface="Montserrat" panose="00000500000000000000" pitchFamily="50" charset="0"/>
                <a:ea typeface="Calibri" panose="020F0502020204030204" pitchFamily="34" charset="0"/>
                <a:cs typeface="Arial" panose="020B0604020202020204" pitchFamily="34" charset="0"/>
              </a:rPr>
              <a:t>Son sin embargo las compañías de seguro de salud privado (39,91%) y las cadenas hoteleras o alojamientos (39,91%), los </a:t>
            </a:r>
            <a:r>
              <a:rPr lang="es-ES" sz="1100" kern="100" dirty="0" err="1">
                <a:effectLst/>
                <a:latin typeface="Montserrat" panose="00000500000000000000" pitchFamily="50" charset="0"/>
                <a:ea typeface="Calibri" panose="020F0502020204030204" pitchFamily="34" charset="0"/>
                <a:cs typeface="Arial" panose="020B0604020202020204" pitchFamily="34" charset="0"/>
              </a:rPr>
              <a:t>retailers</a:t>
            </a:r>
            <a:r>
              <a:rPr lang="es-ES" sz="1100" kern="100" dirty="0">
                <a:effectLst/>
                <a:latin typeface="Montserrat" panose="00000500000000000000" pitchFamily="50" charset="0"/>
                <a:ea typeface="Calibri" panose="020F0502020204030204" pitchFamily="34" charset="0"/>
                <a:cs typeface="Arial" panose="020B0604020202020204" pitchFamily="34" charset="0"/>
              </a:rPr>
              <a:t> con los que los españoles encuestados han tenido menos contacto durante el tiempo de referencia.</a:t>
            </a:r>
            <a:endParaRPr lang="es-ES" sz="1100" kern="100" dirty="0">
              <a:latin typeface="Montserrat" panose="00000500000000000000" pitchFamily="50" charset="0"/>
              <a:ea typeface="Calibri" panose="020F0502020204030204" pitchFamily="34" charset="0"/>
              <a:cs typeface="Arial" panose="020B0604020202020204" pitchFamily="34" charset="0"/>
            </a:endParaRPr>
          </a:p>
          <a:p>
            <a:pPr>
              <a:lnSpc>
                <a:spcPct val="107000"/>
              </a:lnSpc>
              <a:spcAft>
                <a:spcPts val="800"/>
              </a:spcAft>
            </a:pPr>
            <a:endParaRPr lang="es-ES" sz="1100" kern="100" dirty="0">
              <a:effectLst/>
              <a:latin typeface="Montserrat" panose="00000500000000000000" pitchFamily="50" charset="0"/>
              <a:ea typeface="Calibri" panose="020F0502020204030204" pitchFamily="34" charset="0"/>
              <a:cs typeface="Arial" panose="020B0604020202020204" pitchFamily="34" charset="0"/>
            </a:endParaRPr>
          </a:p>
          <a:p>
            <a:pPr>
              <a:lnSpc>
                <a:spcPct val="107000"/>
              </a:lnSpc>
              <a:spcAft>
                <a:spcPts val="800"/>
              </a:spcAft>
            </a:pPr>
            <a:r>
              <a:rPr lang="es-ES" sz="1100" kern="100" dirty="0">
                <a:effectLst/>
                <a:latin typeface="Montserrat" panose="00000500000000000000" pitchFamily="50" charset="0"/>
                <a:ea typeface="Calibri" panose="020F0502020204030204" pitchFamily="34" charset="0"/>
                <a:cs typeface="Arial" panose="020B0604020202020204" pitchFamily="34" charset="0"/>
              </a:rPr>
              <a:t>De entre los 150 establecimientos sugeridos, es </a:t>
            </a:r>
            <a:r>
              <a:rPr lang="es-ES" sz="1100" b="1" kern="100" dirty="0">
                <a:effectLst/>
                <a:latin typeface="Montserrat" panose="00000500000000000000" pitchFamily="50" charset="0"/>
                <a:ea typeface="Calibri" panose="020F0502020204030204" pitchFamily="34" charset="0"/>
                <a:cs typeface="Arial" panose="020B0604020202020204" pitchFamily="34" charset="0"/>
              </a:rPr>
              <a:t>Mercadona (S) es el establecimiento más visitado, ya que más de 7 de cada 10 españoles encuestados (71,10%) han tenido contacto con este establecimiento durante el último mes. Le sigue Amazon (64,88%) y Carrefour (52,01%). </a:t>
            </a:r>
            <a:r>
              <a:rPr lang="es-ES" sz="1100" kern="100" dirty="0">
                <a:effectLst/>
                <a:latin typeface="Montserrat" panose="00000500000000000000" pitchFamily="50" charset="0"/>
                <a:ea typeface="Calibri" panose="020F0502020204030204" pitchFamily="34" charset="0"/>
                <a:cs typeface="Arial" panose="020B0604020202020204" pitchFamily="34" charset="0"/>
              </a:rPr>
              <a:t>Son </a:t>
            </a:r>
            <a:r>
              <a:rPr lang="es-ES" sz="1100" kern="100" dirty="0">
                <a:latin typeface="Montserrat" panose="00000500000000000000" pitchFamily="50" charset="0"/>
                <a:ea typeface="Calibri" panose="020F0502020204030204" pitchFamily="34" charset="0"/>
                <a:cs typeface="Arial" panose="020B0604020202020204" pitchFamily="34" charset="0"/>
              </a:rPr>
              <a:t>Néctar (1,16%), B </a:t>
            </a:r>
            <a:r>
              <a:rPr lang="es-ES" sz="1100" kern="100" dirty="0" err="1">
                <a:latin typeface="Montserrat" panose="00000500000000000000" pitchFamily="50" charset="0"/>
                <a:ea typeface="Calibri" panose="020F0502020204030204" pitchFamily="34" charset="0"/>
                <a:cs typeface="Arial" panose="020B0604020202020204" pitchFamily="34" charset="0"/>
              </a:rPr>
              <a:t>The</a:t>
            </a:r>
            <a:r>
              <a:rPr lang="es-ES" sz="1100" kern="100" dirty="0">
                <a:latin typeface="Montserrat" panose="00000500000000000000" pitchFamily="50" charset="0"/>
                <a:ea typeface="Calibri" panose="020F0502020204030204" pitchFamily="34" charset="0"/>
                <a:cs typeface="Arial" panose="020B0604020202020204" pitchFamily="34" charset="0"/>
              </a:rPr>
              <a:t> </a:t>
            </a:r>
            <a:r>
              <a:rPr lang="es-ES" sz="1100" kern="100" dirty="0" err="1">
                <a:latin typeface="Montserrat" panose="00000500000000000000" pitchFamily="50" charset="0"/>
                <a:ea typeface="Calibri" panose="020F0502020204030204" pitchFamily="34" charset="0"/>
                <a:cs typeface="Arial" panose="020B0604020202020204" pitchFamily="34" charset="0"/>
              </a:rPr>
              <a:t>Travel</a:t>
            </a:r>
            <a:r>
              <a:rPr lang="es-ES" sz="1100" kern="100" dirty="0">
                <a:latin typeface="Montserrat" panose="00000500000000000000" pitchFamily="50" charset="0"/>
                <a:ea typeface="Calibri" panose="020F0502020204030204" pitchFamily="34" charset="0"/>
                <a:cs typeface="Arial" panose="020B0604020202020204" pitchFamily="34" charset="0"/>
              </a:rPr>
              <a:t> Brand  (1,30%) y </a:t>
            </a:r>
            <a:r>
              <a:rPr lang="es-ES" sz="1100" kern="100" dirty="0" err="1">
                <a:effectLst/>
                <a:latin typeface="Montserrat" panose="00000500000000000000" pitchFamily="50" charset="0"/>
                <a:ea typeface="Calibri" panose="020F0502020204030204" pitchFamily="34" charset="0"/>
                <a:cs typeface="Arial" panose="020B0604020202020204" pitchFamily="34" charset="0"/>
              </a:rPr>
              <a:t>Cigna</a:t>
            </a:r>
            <a:r>
              <a:rPr lang="es-ES" sz="1100" kern="100" dirty="0">
                <a:effectLst/>
                <a:latin typeface="Montserrat" panose="00000500000000000000" pitchFamily="50" charset="0"/>
                <a:ea typeface="Calibri" panose="020F0502020204030204" pitchFamily="34" charset="0"/>
                <a:cs typeface="Arial" panose="020B0604020202020204" pitchFamily="34" charset="0"/>
              </a:rPr>
              <a:t> (1,36%) los establecimientos con menor contacto entre los 150 valorados.</a:t>
            </a:r>
          </a:p>
          <a:p>
            <a:pPr>
              <a:lnSpc>
                <a:spcPct val="107000"/>
              </a:lnSpc>
              <a:spcAft>
                <a:spcPts val="800"/>
              </a:spcAft>
            </a:pPr>
            <a:endParaRPr lang="es-ES" sz="1100" kern="100" dirty="0">
              <a:effectLst/>
              <a:latin typeface="Montserrat" panose="00000500000000000000" pitchFamily="50" charset="0"/>
              <a:ea typeface="Calibri" panose="020F0502020204030204" pitchFamily="34" charset="0"/>
              <a:cs typeface="Arial" panose="020B0604020202020204" pitchFamily="34" charset="0"/>
            </a:endParaRPr>
          </a:p>
          <a:p>
            <a:pPr>
              <a:lnSpc>
                <a:spcPct val="107000"/>
              </a:lnSpc>
              <a:spcAft>
                <a:spcPts val="800"/>
              </a:spcAft>
            </a:pPr>
            <a:r>
              <a:rPr lang="es-ES" sz="1100" kern="100" dirty="0">
                <a:effectLst/>
                <a:latin typeface="Montserrat" panose="00000500000000000000" pitchFamily="50" charset="0"/>
                <a:ea typeface="Calibri" panose="020F0502020204030204" pitchFamily="34" charset="0"/>
                <a:cs typeface="Arial" panose="020B0604020202020204" pitchFamily="34" charset="0"/>
              </a:rPr>
              <a:t>Durante el último mes, </a:t>
            </a:r>
            <a:r>
              <a:rPr lang="es-ES" sz="1100" b="1" kern="100" dirty="0">
                <a:effectLst/>
                <a:latin typeface="Montserrat" panose="00000500000000000000" pitchFamily="50" charset="0"/>
                <a:ea typeface="Calibri" panose="020F0502020204030204" pitchFamily="34" charset="0"/>
                <a:cs typeface="Arial" panose="020B0604020202020204" pitchFamily="34" charset="0"/>
              </a:rPr>
              <a:t>son las mujeres en mayor medida que los hombres quienes han visitado algún supermercado y algún establecimiento de moda. Sin embargo, son los hombres en mayor medida que las mujeres quienes declaran haber tenido contacto con las entidades financieras, con compañías de seguro de coche, estaciones de servicio, establecimientos de electrónica, con agencias de viajes y cadenas hoteleras </a:t>
            </a:r>
            <a:r>
              <a:rPr lang="es-ES" sz="1100" kern="100" dirty="0">
                <a:effectLst/>
                <a:latin typeface="Montserrat" panose="00000500000000000000" pitchFamily="50" charset="0"/>
                <a:ea typeface="Calibri" panose="020F0502020204030204" pitchFamily="34" charset="0"/>
                <a:cs typeface="Arial" panose="020B0604020202020204" pitchFamily="34" charset="0"/>
              </a:rPr>
              <a:t>durant</a:t>
            </a:r>
            <a:r>
              <a:rPr lang="es-ES" sz="1100" kern="100" dirty="0">
                <a:latin typeface="Montserrat" panose="00000500000000000000" pitchFamily="50" charset="0"/>
                <a:ea typeface="Calibri" panose="020F0502020204030204" pitchFamily="34" charset="0"/>
                <a:cs typeface="Arial" panose="020B0604020202020204" pitchFamily="34" charset="0"/>
              </a:rPr>
              <a:t>e el periodo de referencia en mayor medida que ellas</a:t>
            </a:r>
            <a:r>
              <a:rPr lang="es-ES" sz="1100" kern="100" dirty="0">
                <a:effectLst/>
                <a:latin typeface="Montserrat" panose="00000500000000000000" pitchFamily="50" charset="0"/>
                <a:ea typeface="Calibri" panose="020F0502020204030204" pitchFamily="34" charset="0"/>
                <a:cs typeface="Arial" panose="020B0604020202020204" pitchFamily="34" charset="0"/>
              </a:rPr>
              <a:t>. Por otro lado, mientras que los jóvenes han tenido contacto con compañías de productos o servicios online, con establecimientos de moda, con restaurantes, establecimientos de cosmética y perfumería, establecimientos de electrónica, agencias de viajes y compañías turísticas y con cadenas hoteleras en mayor medida que las personas de mayor edad, los españoles más mayores (de 55 a 65 años) en mayor medida que el resto han tenido contacto con compañías de telecomunicaciones.</a:t>
            </a:r>
          </a:p>
        </p:txBody>
      </p:sp>
    </p:spTree>
    <p:extLst>
      <p:ext uri="{BB962C8B-B14F-4D97-AF65-F5344CB8AC3E}">
        <p14:creationId xmlns:p14="http://schemas.microsoft.com/office/powerpoint/2010/main" val="3264068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56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2604CFCA-EB54-BC2C-A1A8-8DE3C571EF5E}"/>
              </a:ext>
            </a:extLst>
          </p:cNvPr>
          <p:cNvGraphicFramePr>
            <a:graphicFrameLocks noGrp="1"/>
          </p:cNvGraphicFramePr>
          <p:nvPr>
            <p:extLst>
              <p:ext uri="{D42A27DB-BD31-4B8C-83A1-F6EECF244321}">
                <p14:modId xmlns:p14="http://schemas.microsoft.com/office/powerpoint/2010/main" val="2096873769"/>
              </p:ext>
            </p:extLst>
          </p:nvPr>
        </p:nvGraphicFramePr>
        <p:xfrm>
          <a:off x="3011056" y="1381450"/>
          <a:ext cx="5939635" cy="3242596"/>
        </p:xfrm>
        <a:graphic>
          <a:graphicData uri="http://schemas.openxmlformats.org/drawingml/2006/table">
            <a:tbl>
              <a:tblPr>
                <a:tableStyleId>{2D5ABB26-0587-4C30-8999-92F81FD0307C}</a:tableStyleId>
              </a:tblPr>
              <a:tblGrid>
                <a:gridCol w="5551053">
                  <a:extLst>
                    <a:ext uri="{9D8B030D-6E8A-4147-A177-3AD203B41FA5}">
                      <a16:colId xmlns:a16="http://schemas.microsoft.com/office/drawing/2014/main" val="1311057344"/>
                    </a:ext>
                  </a:extLst>
                </a:gridCol>
                <a:gridCol w="388582">
                  <a:extLst>
                    <a:ext uri="{9D8B030D-6E8A-4147-A177-3AD203B41FA5}">
                      <a16:colId xmlns:a16="http://schemas.microsoft.com/office/drawing/2014/main" val="20110638"/>
                    </a:ext>
                  </a:extLst>
                </a:gridCol>
              </a:tblGrid>
              <a:tr h="627275">
                <a:tc>
                  <a:txBody>
                    <a:bodyPr/>
                    <a:lstStyle/>
                    <a:p>
                      <a:endParaRPr lang="es-ES" sz="2000" i="0" dirty="0">
                        <a:solidFill>
                          <a:schemeClr val="tx1"/>
                        </a:solidFill>
                        <a:latin typeface="Arial" panose="020B0604020202020204" pitchFamily="34" charset="0"/>
                        <a:cs typeface="Arial" panose="020B0604020202020204" pitchFamily="34" charset="0"/>
                      </a:endParaRPr>
                    </a:p>
                  </a:txBody>
                  <a:tcPr anchor="ctr"/>
                </a:tc>
                <a:tc>
                  <a:txBody>
                    <a:bodyPr/>
                    <a:lstStyle/>
                    <a:p>
                      <a:endParaRPr lang="es-ES" sz="2000" i="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882057468"/>
                  </a:ext>
                </a:extLst>
              </a:tr>
              <a:tr h="501819">
                <a:tc>
                  <a:txBody>
                    <a:bodyPr/>
                    <a:lstStyle/>
                    <a:p>
                      <a:pPr lvl="0"/>
                      <a:r>
                        <a:rPr lang="es-ES" sz="1100" dirty="0">
                          <a:solidFill>
                            <a:schemeClr val="tx1"/>
                          </a:solidFill>
                          <a:latin typeface="Montserrat" panose="00000500000000000000" pitchFamily="50" charset="0"/>
                        </a:rPr>
                        <a:t>Ficha Técnica y Metodología</a:t>
                      </a:r>
                      <a:endParaRPr lang="es-ES" sz="1100" dirty="0">
                        <a:solidFill>
                          <a:schemeClr val="tx1"/>
                        </a:solidFill>
                        <a:latin typeface="Montserrat" panose="00000500000000000000" pitchFamily="50" charset="0"/>
                        <a:cs typeface="Arial" panose="020B0604020202020204" pitchFamily="34" charset="0"/>
                      </a:endParaRPr>
                    </a:p>
                  </a:txBody>
                  <a:tcPr anchor="ctr"/>
                </a:tc>
                <a:tc>
                  <a:txBody>
                    <a:bodyPr/>
                    <a:lstStyle/>
                    <a:p>
                      <a:pPr lvl="0"/>
                      <a:r>
                        <a:rPr lang="es-ES" sz="1100" dirty="0">
                          <a:solidFill>
                            <a:schemeClr val="tx1"/>
                          </a:solidFill>
                          <a:latin typeface="Montserrat" panose="00000500000000000000" pitchFamily="50" charset="0"/>
                        </a:rPr>
                        <a:t> </a:t>
                      </a:r>
                      <a:r>
                        <a:rPr lang="es-ES" sz="1100" dirty="0">
                          <a:solidFill>
                            <a:schemeClr val="tx1"/>
                          </a:solidFill>
                          <a:latin typeface="Montserrat" panose="00000500000000000000" pitchFamily="50" charset="0"/>
                          <a:hlinkClick r:id="" action="ppaction://noaction">
                            <a:extLst>
                              <a:ext uri="{A12FA001-AC4F-418D-AE19-62706E023703}">
                                <ahyp:hlinkClr xmlns:ahyp="http://schemas.microsoft.com/office/drawing/2018/hyperlinkcolor" val="tx"/>
                              </a:ext>
                            </a:extLst>
                          </a:hlinkClick>
                        </a:rPr>
                        <a:t>3</a:t>
                      </a:r>
                      <a:endParaRPr lang="es-ES" sz="1100" dirty="0">
                        <a:solidFill>
                          <a:schemeClr val="tx1"/>
                        </a:solidFill>
                        <a:latin typeface="Montserrat" panose="00000500000000000000" pitchFamily="50" charset="0"/>
                        <a:cs typeface="Arial" panose="020B0604020202020204" pitchFamily="34" charset="0"/>
                      </a:endParaRPr>
                    </a:p>
                  </a:txBody>
                  <a:tcPr anchor="ctr"/>
                </a:tc>
                <a:extLst>
                  <a:ext uri="{0D108BD9-81ED-4DB2-BD59-A6C34878D82A}">
                    <a16:rowId xmlns:a16="http://schemas.microsoft.com/office/drawing/2014/main" val="3346977292"/>
                  </a:ext>
                </a:extLst>
              </a:tr>
              <a:tr h="501819">
                <a:tc>
                  <a:txBody>
                    <a:bodyPr/>
                    <a:lstStyle/>
                    <a:p>
                      <a:pPr lvl="0"/>
                      <a:r>
                        <a:rPr lang="es-ES" sz="1100" dirty="0">
                          <a:solidFill>
                            <a:schemeClr val="tx1"/>
                          </a:solidFill>
                          <a:latin typeface="Montserrat" panose="00000500000000000000" pitchFamily="50" charset="0"/>
                        </a:rPr>
                        <a:t>Cuestionario</a:t>
                      </a:r>
                      <a:endParaRPr lang="es-ES" sz="1100" dirty="0">
                        <a:solidFill>
                          <a:schemeClr val="tx1"/>
                        </a:solidFill>
                        <a:latin typeface="Montserrat" panose="00000500000000000000" pitchFamily="50" charset="0"/>
                        <a:cs typeface="Arial" panose="020B0604020202020204" pitchFamily="34" charset="0"/>
                      </a:endParaRPr>
                    </a:p>
                  </a:txBody>
                  <a:tcPr anchor="ctr"/>
                </a:tc>
                <a:tc>
                  <a:txBody>
                    <a:bodyPr/>
                    <a:lstStyle/>
                    <a:p>
                      <a:pPr lvl="0"/>
                      <a:r>
                        <a:rPr lang="es-ES" sz="1100" dirty="0">
                          <a:solidFill>
                            <a:schemeClr val="tx1"/>
                          </a:solidFill>
                          <a:latin typeface="Montserrat" panose="00000500000000000000" pitchFamily="50" charset="0"/>
                        </a:rPr>
                        <a:t> </a:t>
                      </a:r>
                      <a:r>
                        <a:rPr lang="es-ES" sz="1100" dirty="0">
                          <a:solidFill>
                            <a:schemeClr val="tx1">
                              <a:lumMod val="95000"/>
                              <a:lumOff val="5000"/>
                            </a:schemeClr>
                          </a:solidFill>
                          <a:latin typeface="Montserrat" panose="00000500000000000000" pitchFamily="50" charset="0"/>
                          <a:hlinkClick r:id="rId3" action="ppaction://hlinksldjump">
                            <a:extLst>
                              <a:ext uri="{A12FA001-AC4F-418D-AE19-62706E023703}">
                                <ahyp:hlinkClr xmlns:ahyp="http://schemas.microsoft.com/office/drawing/2018/hyperlinkcolor" val="tx"/>
                              </a:ext>
                            </a:extLst>
                          </a:hlinkClick>
                        </a:rPr>
                        <a:t>4</a:t>
                      </a:r>
                      <a:endParaRPr lang="es-ES" sz="1100" dirty="0">
                        <a:solidFill>
                          <a:schemeClr val="tx1">
                            <a:lumMod val="95000"/>
                            <a:lumOff val="5000"/>
                          </a:schemeClr>
                        </a:solidFill>
                        <a:latin typeface="Montserrat" panose="00000500000000000000" pitchFamily="50" charset="0"/>
                        <a:cs typeface="Arial" panose="020B0604020202020204" pitchFamily="34" charset="0"/>
                      </a:endParaRPr>
                    </a:p>
                  </a:txBody>
                  <a:tcPr anchor="ctr"/>
                </a:tc>
                <a:extLst>
                  <a:ext uri="{0D108BD9-81ED-4DB2-BD59-A6C34878D82A}">
                    <a16:rowId xmlns:a16="http://schemas.microsoft.com/office/drawing/2014/main" val="2694556371"/>
                  </a:ext>
                </a:extLst>
              </a:tr>
              <a:tr h="501819">
                <a:tc>
                  <a:txBody>
                    <a:bodyPr/>
                    <a:lstStyle/>
                    <a:p>
                      <a:pPr lvl="0"/>
                      <a:r>
                        <a:rPr lang="es-ES" sz="1100" dirty="0">
                          <a:solidFill>
                            <a:schemeClr val="tx1"/>
                          </a:solidFill>
                          <a:latin typeface="Montserrat" panose="00000500000000000000" pitchFamily="50" charset="0"/>
                        </a:rPr>
                        <a:t>Datos sociodemográficos  </a:t>
                      </a:r>
                      <a:endParaRPr lang="es-ES" sz="1100" dirty="0">
                        <a:solidFill>
                          <a:schemeClr val="tx1"/>
                        </a:solidFill>
                        <a:latin typeface="Montserrat" panose="00000500000000000000" pitchFamily="50" charset="0"/>
                        <a:cs typeface="Arial" panose="020B0604020202020204" pitchFamily="34" charset="0"/>
                      </a:endParaRPr>
                    </a:p>
                  </a:txBody>
                  <a:tcPr anchor="ctr"/>
                </a:tc>
                <a:tc>
                  <a:txBody>
                    <a:bodyPr/>
                    <a:lstStyle/>
                    <a:p>
                      <a:pPr lvl="0"/>
                      <a:r>
                        <a:rPr lang="es-ES" sz="1100" dirty="0">
                          <a:solidFill>
                            <a:schemeClr val="tx1">
                              <a:lumMod val="95000"/>
                              <a:lumOff val="5000"/>
                            </a:schemeClr>
                          </a:solidFill>
                          <a:latin typeface="Montserrat" panose="00000500000000000000" pitchFamily="50" charset="0"/>
                        </a:rPr>
                        <a:t> </a:t>
                      </a:r>
                      <a:r>
                        <a:rPr lang="es-ES" sz="1100" dirty="0">
                          <a:solidFill>
                            <a:schemeClr val="tx1">
                              <a:lumMod val="95000"/>
                              <a:lumOff val="5000"/>
                            </a:schemeClr>
                          </a:solidFill>
                          <a:latin typeface="Montserrat" panose="00000500000000000000" pitchFamily="50" charset="0"/>
                          <a:hlinkClick r:id="rId4" action="ppaction://hlinksldjump">
                            <a:extLst>
                              <a:ext uri="{A12FA001-AC4F-418D-AE19-62706E023703}">
                                <ahyp:hlinkClr xmlns:ahyp="http://schemas.microsoft.com/office/drawing/2018/hyperlinkcolor" val="tx"/>
                              </a:ext>
                            </a:extLst>
                          </a:hlinkClick>
                        </a:rPr>
                        <a:t>8</a:t>
                      </a:r>
                      <a:endParaRPr lang="es-ES" sz="1100" dirty="0">
                        <a:solidFill>
                          <a:schemeClr val="tx1">
                            <a:lumMod val="95000"/>
                            <a:lumOff val="5000"/>
                          </a:schemeClr>
                        </a:solidFill>
                        <a:latin typeface="Montserrat" panose="00000500000000000000" pitchFamily="50" charset="0"/>
                        <a:cs typeface="Arial" panose="020B0604020202020204" pitchFamily="34" charset="0"/>
                      </a:endParaRPr>
                    </a:p>
                  </a:txBody>
                  <a:tcPr anchor="ctr"/>
                </a:tc>
                <a:extLst>
                  <a:ext uri="{0D108BD9-81ED-4DB2-BD59-A6C34878D82A}">
                    <a16:rowId xmlns:a16="http://schemas.microsoft.com/office/drawing/2014/main" val="1317960085"/>
                  </a:ext>
                </a:extLst>
              </a:tr>
              <a:tr h="5549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chemeClr val="tx1"/>
                          </a:solidFill>
                          <a:latin typeface="Montserrat" panose="00000500000000000000" pitchFamily="50" charset="0"/>
                        </a:rPr>
                        <a:t>Análisis de resultados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rgbClr val="0563C1"/>
                          </a:solidFill>
                          <a:latin typeface="Montserrat" panose="00000500000000000000" pitchFamily="50" charset="0"/>
                        </a:rPr>
                        <a:t> </a:t>
                      </a:r>
                      <a:r>
                        <a:rPr lang="es-ES" sz="1100" dirty="0">
                          <a:solidFill>
                            <a:schemeClr val="tx1">
                              <a:lumMod val="95000"/>
                              <a:lumOff val="5000"/>
                            </a:schemeClr>
                          </a:solidFill>
                          <a:latin typeface="Montserrat" panose="00000500000000000000" pitchFamily="50" charset="0"/>
                          <a:hlinkClick r:id="rId5" action="ppaction://hlinksldjump">
                            <a:extLst>
                              <a:ext uri="{A12FA001-AC4F-418D-AE19-62706E023703}">
                                <ahyp:hlinkClr xmlns:ahyp="http://schemas.microsoft.com/office/drawing/2018/hyperlinkcolor" val="tx"/>
                              </a:ext>
                            </a:extLst>
                          </a:hlinkClick>
                        </a:rPr>
                        <a:t>11</a:t>
                      </a:r>
                      <a:endParaRPr lang="es-ES" sz="1100" dirty="0">
                        <a:solidFill>
                          <a:schemeClr val="tx1">
                            <a:lumMod val="95000"/>
                            <a:lumOff val="5000"/>
                          </a:schemeClr>
                        </a:solidFill>
                        <a:latin typeface="Montserrat" panose="00000500000000000000" pitchFamily="50" charset="0"/>
                      </a:endParaRPr>
                    </a:p>
                  </a:txBody>
                  <a:tcPr anchor="ctr"/>
                </a:tc>
                <a:extLst>
                  <a:ext uri="{0D108BD9-81ED-4DB2-BD59-A6C34878D82A}">
                    <a16:rowId xmlns:a16="http://schemas.microsoft.com/office/drawing/2014/main" val="4024475246"/>
                  </a:ext>
                </a:extLst>
              </a:tr>
              <a:tr h="5549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chemeClr val="tx1"/>
                          </a:solidFill>
                          <a:latin typeface="Montserrat" panose="00000500000000000000" pitchFamily="50" charset="0"/>
                        </a:rPr>
                        <a:t>El poder de las emociones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dirty="0">
                          <a:solidFill>
                            <a:schemeClr val="tx1">
                              <a:lumMod val="95000"/>
                              <a:lumOff val="5000"/>
                            </a:schemeClr>
                          </a:solidFill>
                          <a:latin typeface="Montserrat" panose="00000500000000000000" pitchFamily="50" charset="0"/>
                          <a:hlinkClick r:id="rId6" action="ppaction://hlinksldjump">
                            <a:extLst>
                              <a:ext uri="{A12FA001-AC4F-418D-AE19-62706E023703}">
                                <ahyp:hlinkClr xmlns:ahyp="http://schemas.microsoft.com/office/drawing/2018/hyperlinkcolor" val="tx"/>
                              </a:ext>
                            </a:extLst>
                          </a:hlinkClick>
                        </a:rPr>
                        <a:t>62</a:t>
                      </a:r>
                      <a:endParaRPr lang="es-ES" sz="1100" dirty="0">
                        <a:solidFill>
                          <a:schemeClr val="tx1">
                            <a:lumMod val="95000"/>
                            <a:lumOff val="5000"/>
                          </a:schemeClr>
                        </a:solidFill>
                        <a:latin typeface="Montserrat" panose="00000500000000000000" pitchFamily="50" charset="0"/>
                      </a:endParaRPr>
                    </a:p>
                  </a:txBody>
                  <a:tcPr anchor="ctr"/>
                </a:tc>
                <a:extLst>
                  <a:ext uri="{0D108BD9-81ED-4DB2-BD59-A6C34878D82A}">
                    <a16:rowId xmlns:a16="http://schemas.microsoft.com/office/drawing/2014/main" val="2266284638"/>
                  </a:ext>
                </a:extLst>
              </a:tr>
            </a:tbl>
          </a:graphicData>
        </a:graphic>
      </p:graphicFrame>
      <p:sp>
        <p:nvSpPr>
          <p:cNvPr id="4" name="Marcador de número de diapositiva 3">
            <a:extLst>
              <a:ext uri="{FF2B5EF4-FFF2-40B4-BE49-F238E27FC236}">
                <a16:creationId xmlns:a16="http://schemas.microsoft.com/office/drawing/2014/main" id="{E8FD8035-12D9-2B77-8347-A119098513BB}"/>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2</a:t>
            </a:fld>
            <a:endParaRPr lang="es-ES" b="1" dirty="0">
              <a:solidFill>
                <a:schemeClr val="bg1"/>
              </a:solidFill>
              <a:latin typeface="Montserrat" panose="00000500000000000000" pitchFamily="50" charset="0"/>
            </a:endParaRPr>
          </a:p>
        </p:txBody>
      </p:sp>
    </p:spTree>
    <p:extLst>
      <p:ext uri="{BB962C8B-B14F-4D97-AF65-F5344CB8AC3E}">
        <p14:creationId xmlns:p14="http://schemas.microsoft.com/office/powerpoint/2010/main" val="1727519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16: Vamos a centrarnos ahora en una serie de marcas o establecimientos con las que has tenido relación recientemente. ¿En qué medida recomendarías cada una de estas marcas o establecimientos a un familiar o amigo? Responde en una escala de 0 a 10, siendo 0 que no lo recomendarías en absoluto, y 10 que lo recomendarías completamente. </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20</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2" name="CuadroTexto 3">
            <a:extLst>
              <a:ext uri="{FF2B5EF4-FFF2-40B4-BE49-F238E27FC236}">
                <a16:creationId xmlns:a16="http://schemas.microsoft.com/office/drawing/2014/main" id="{03C37ADB-4F9C-8617-7D12-D60883F81340}"/>
              </a:ext>
            </a:extLst>
          </p:cNvPr>
          <p:cNvSpPr txBox="1"/>
          <p:nvPr/>
        </p:nvSpPr>
        <p:spPr>
          <a:xfrm>
            <a:off x="772240" y="1689128"/>
            <a:ext cx="2376264" cy="323165"/>
          </a:xfrm>
          <a:prstGeom prst="rect">
            <a:avLst/>
          </a:prstGeom>
          <a:solidFill>
            <a:schemeClr val="tx1"/>
          </a:solidFill>
          <a:ln>
            <a:noFill/>
          </a:ln>
        </p:spPr>
        <p:txBody>
          <a:bodyPr wrap="square" rtlCol="0">
            <a:spAutoFit/>
          </a:bodyPr>
          <a:lstStyle/>
          <a:p>
            <a:pPr algn="ctr"/>
            <a:r>
              <a:rPr lang="es-ES" sz="1500">
                <a:solidFill>
                  <a:schemeClr val="bg1"/>
                </a:solidFill>
                <a:latin typeface="Montserrat" panose="00000500000000000000" pitchFamily="50" charset="0"/>
                <a:cs typeface="Arial" panose="020B0604020202020204" pitchFamily="34" charset="0"/>
              </a:rPr>
              <a:t>NPS-Sectores</a:t>
            </a:r>
            <a:endParaRPr lang="es-ES" sz="1500" dirty="0">
              <a:solidFill>
                <a:schemeClr val="bg1"/>
              </a:solidFill>
              <a:latin typeface="Montserrat" panose="00000500000000000000" pitchFamily="50" charset="0"/>
              <a:cs typeface="Arial" panose="020B0604020202020204" pitchFamily="34" charset="0"/>
            </a:endParaRPr>
          </a:p>
        </p:txBody>
      </p:sp>
      <p:graphicFrame>
        <p:nvGraphicFramePr>
          <p:cNvPr id="4" name="Gráfico 3">
            <a:extLst>
              <a:ext uri="{FF2B5EF4-FFF2-40B4-BE49-F238E27FC236}">
                <a16:creationId xmlns:a16="http://schemas.microsoft.com/office/drawing/2014/main" id="{73B50BC1-E2C1-B6E0-291A-50ED424AEE70}"/>
              </a:ext>
            </a:extLst>
          </p:cNvPr>
          <p:cNvGraphicFramePr/>
          <p:nvPr>
            <p:extLst>
              <p:ext uri="{D42A27DB-BD31-4B8C-83A1-F6EECF244321}">
                <p14:modId xmlns:p14="http://schemas.microsoft.com/office/powerpoint/2010/main" val="2677610140"/>
              </p:ext>
            </p:extLst>
          </p:nvPr>
        </p:nvGraphicFramePr>
        <p:xfrm>
          <a:off x="3308141" y="554477"/>
          <a:ext cx="7966215" cy="59014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9546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16: Vamos a centrarnos ahora en una serie de marcas o establecimientos con las que has tenido relación recientemente. ¿En qué medida recomendarías cada una de estas marcas o establecimientos a un familiar o amigo? Responde en una escala de 0 a 10, siendo 0 que no lo recomendarías en absoluto, y 10 que lo recomendarías completamente. </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21</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2" name="CuadroTexto 3">
            <a:extLst>
              <a:ext uri="{FF2B5EF4-FFF2-40B4-BE49-F238E27FC236}">
                <a16:creationId xmlns:a16="http://schemas.microsoft.com/office/drawing/2014/main" id="{03C37ADB-4F9C-8617-7D12-D60883F81340}"/>
              </a:ext>
            </a:extLst>
          </p:cNvPr>
          <p:cNvSpPr txBox="1"/>
          <p:nvPr/>
        </p:nvSpPr>
        <p:spPr>
          <a:xfrm>
            <a:off x="8052619" y="1414798"/>
            <a:ext cx="3222677" cy="276999"/>
          </a:xfrm>
          <a:prstGeom prst="rect">
            <a:avLst/>
          </a:prstGeom>
          <a:solidFill>
            <a:schemeClr val="tx1"/>
          </a:solidFill>
          <a:ln>
            <a:noFill/>
          </a:ln>
        </p:spPr>
        <p:txBody>
          <a:bodyPr wrap="square" rtlCol="0">
            <a:spAutoFit/>
          </a:bodyPr>
          <a:lstStyle/>
          <a:p>
            <a:pPr algn="ctr"/>
            <a:r>
              <a:rPr lang="es-ES" sz="1200" dirty="0">
                <a:solidFill>
                  <a:schemeClr val="bg1"/>
                </a:solidFill>
                <a:latin typeface="Montserrat" panose="00000500000000000000" pitchFamily="50" charset="0"/>
                <a:cs typeface="Arial" panose="020B0604020202020204" pitchFamily="34" charset="0"/>
              </a:rPr>
              <a:t>NPS - Establecimientos y Compañías</a:t>
            </a:r>
          </a:p>
        </p:txBody>
      </p:sp>
      <p:graphicFrame>
        <p:nvGraphicFramePr>
          <p:cNvPr id="13" name="Tabla 12">
            <a:extLst>
              <a:ext uri="{FF2B5EF4-FFF2-40B4-BE49-F238E27FC236}">
                <a16:creationId xmlns:a16="http://schemas.microsoft.com/office/drawing/2014/main" id="{A70D2C9E-A83B-9ECA-9E51-3040F9BE5F68}"/>
              </a:ext>
            </a:extLst>
          </p:cNvPr>
          <p:cNvGraphicFramePr>
            <a:graphicFrameLocks noGrp="1"/>
          </p:cNvGraphicFramePr>
          <p:nvPr>
            <p:extLst>
              <p:ext uri="{D42A27DB-BD31-4B8C-83A1-F6EECF244321}">
                <p14:modId xmlns:p14="http://schemas.microsoft.com/office/powerpoint/2010/main" val="1896622987"/>
              </p:ext>
            </p:extLst>
          </p:nvPr>
        </p:nvGraphicFramePr>
        <p:xfrm>
          <a:off x="717403" y="5956399"/>
          <a:ext cx="11043256" cy="430712"/>
        </p:xfrm>
        <a:graphic>
          <a:graphicData uri="http://schemas.openxmlformats.org/drawingml/2006/table">
            <a:tbl>
              <a:tblPr/>
              <a:tblGrid>
                <a:gridCol w="2308422">
                  <a:extLst>
                    <a:ext uri="{9D8B030D-6E8A-4147-A177-3AD203B41FA5}">
                      <a16:colId xmlns:a16="http://schemas.microsoft.com/office/drawing/2014/main" val="863033334"/>
                    </a:ext>
                  </a:extLst>
                </a:gridCol>
                <a:gridCol w="2345927">
                  <a:extLst>
                    <a:ext uri="{9D8B030D-6E8A-4147-A177-3AD203B41FA5}">
                      <a16:colId xmlns:a16="http://schemas.microsoft.com/office/drawing/2014/main" val="3322098344"/>
                    </a:ext>
                  </a:extLst>
                </a:gridCol>
                <a:gridCol w="2335944">
                  <a:extLst>
                    <a:ext uri="{9D8B030D-6E8A-4147-A177-3AD203B41FA5}">
                      <a16:colId xmlns:a16="http://schemas.microsoft.com/office/drawing/2014/main" val="1369140833"/>
                    </a:ext>
                  </a:extLst>
                </a:gridCol>
                <a:gridCol w="2097705">
                  <a:extLst>
                    <a:ext uri="{9D8B030D-6E8A-4147-A177-3AD203B41FA5}">
                      <a16:colId xmlns:a16="http://schemas.microsoft.com/office/drawing/2014/main" val="1177158983"/>
                    </a:ext>
                  </a:extLst>
                </a:gridCol>
                <a:gridCol w="1955258">
                  <a:extLst>
                    <a:ext uri="{9D8B030D-6E8A-4147-A177-3AD203B41FA5}">
                      <a16:colId xmlns:a16="http://schemas.microsoft.com/office/drawing/2014/main" val="202643260"/>
                    </a:ext>
                  </a:extLst>
                </a:gridCol>
              </a:tblGrid>
              <a:tr h="151779">
                <a:tc>
                  <a:txBody>
                    <a:bodyPr/>
                    <a:lstStyle/>
                    <a:p>
                      <a:pPr algn="l" rtl="0" fontAlgn="ctr"/>
                      <a:r>
                        <a:rPr lang="es-ES" sz="800" b="1" i="0" u="none" strike="noStrike" dirty="0">
                          <a:solidFill>
                            <a:srgbClr val="333333"/>
                          </a:solidFill>
                          <a:effectLst/>
                          <a:latin typeface="Calibri" panose="020F0502020204030204" pitchFamily="34" charset="0"/>
                        </a:rPr>
                        <a:t>Restaurantes (RT)</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Supermercados (S)</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Cosmetica y Perfumería (CP)</a:t>
                      </a:r>
                    </a:p>
                  </a:txBody>
                  <a:tcPr marL="5234" marR="5234" marT="5234" marB="0" anchor="ctr">
                    <a:lnL>
                      <a:noFill/>
                    </a:lnL>
                    <a:lnR>
                      <a:noFill/>
                    </a:lnR>
                    <a:lnT>
                      <a:noFill/>
                    </a:lnT>
                    <a:lnB>
                      <a:noFill/>
                    </a:lnB>
                  </a:tcPr>
                </a:tc>
                <a:tc>
                  <a:txBody>
                    <a:bodyPr/>
                    <a:lstStyle/>
                    <a:p>
                      <a:pPr algn="l" rtl="0" fontAlgn="ctr"/>
                      <a:r>
                        <a:rPr lang="es-ES" sz="800" b="1" i="0" u="none" strike="noStrike" dirty="0">
                          <a:solidFill>
                            <a:srgbClr val="333333"/>
                          </a:solidFill>
                          <a:effectLst/>
                          <a:latin typeface="Calibri" panose="020F0502020204030204" pitchFamily="34" charset="0"/>
                        </a:rPr>
                        <a:t>Establecimientos de Moda (M)</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Establecimiento de Electrónica (ET)</a:t>
                      </a:r>
                    </a:p>
                  </a:txBody>
                  <a:tcPr marL="5234" marR="5234" marT="5234" marB="0" anchor="ctr">
                    <a:lnL>
                      <a:noFill/>
                    </a:lnL>
                    <a:lnR>
                      <a:noFill/>
                    </a:lnR>
                    <a:lnT>
                      <a:noFill/>
                    </a:lnT>
                    <a:lnB>
                      <a:noFill/>
                    </a:lnB>
                  </a:tcPr>
                </a:tc>
                <a:extLst>
                  <a:ext uri="{0D108BD9-81ED-4DB2-BD59-A6C34878D82A}">
                    <a16:rowId xmlns:a16="http://schemas.microsoft.com/office/drawing/2014/main" val="551061319"/>
                  </a:ext>
                </a:extLst>
              </a:tr>
              <a:tr h="15177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Compañías de Seguro de Salud Privado (SGS)</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Agencias de viajes o compañías </a:t>
                      </a:r>
                      <a:r>
                        <a:rPr lang="es-ES" sz="800" b="1" i="0" u="none" strike="noStrike" dirty="0" err="1">
                          <a:solidFill>
                            <a:srgbClr val="333333"/>
                          </a:solidFill>
                          <a:effectLst/>
                          <a:latin typeface="Calibri" panose="020F0502020204030204" pitchFamily="34" charset="0"/>
                        </a:rPr>
                        <a:t>turisticas</a:t>
                      </a:r>
                      <a:r>
                        <a:rPr lang="es-ES" sz="800" b="1" i="0" u="none" strike="noStrike" dirty="0">
                          <a:solidFill>
                            <a:srgbClr val="333333"/>
                          </a:solidFill>
                          <a:effectLst/>
                          <a:latin typeface="Calibri" panose="020F0502020204030204" pitchFamily="34" charset="0"/>
                        </a:rPr>
                        <a:t> (AV)</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Compañías de productos o servicios online (ON)</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t-BR" sz="800" b="1" i="0" u="none" strike="noStrike" dirty="0">
                          <a:solidFill>
                            <a:srgbClr val="333333"/>
                          </a:solidFill>
                          <a:effectLst/>
                          <a:latin typeface="Calibri" panose="020F0502020204030204" pitchFamily="34" charset="0"/>
                        </a:rPr>
                        <a:t>Cadenas </a:t>
                      </a:r>
                      <a:r>
                        <a:rPr lang="pt-BR" sz="800" b="1" i="0" u="none" strike="noStrike" dirty="0" err="1">
                          <a:solidFill>
                            <a:srgbClr val="333333"/>
                          </a:solidFill>
                          <a:effectLst/>
                          <a:latin typeface="Calibri" panose="020F0502020204030204" pitchFamily="34" charset="0"/>
                        </a:rPr>
                        <a:t>hoteleras</a:t>
                      </a:r>
                      <a:r>
                        <a:rPr lang="pt-BR" sz="800" b="1" i="0" u="none" strike="noStrike" dirty="0">
                          <a:solidFill>
                            <a:srgbClr val="333333"/>
                          </a:solidFill>
                          <a:effectLst/>
                          <a:latin typeface="Calibri" panose="020F0502020204030204" pitchFamily="34" charset="0"/>
                        </a:rPr>
                        <a:t> o </a:t>
                      </a:r>
                      <a:r>
                        <a:rPr lang="pt-BR" sz="800" b="1" i="0" u="none" strike="noStrike" dirty="0" err="1">
                          <a:solidFill>
                            <a:srgbClr val="333333"/>
                          </a:solidFill>
                          <a:effectLst/>
                          <a:latin typeface="Calibri" panose="020F0502020204030204" pitchFamily="34" charset="0"/>
                        </a:rPr>
                        <a:t>alojamientos</a:t>
                      </a:r>
                      <a:r>
                        <a:rPr lang="pt-BR" sz="800" b="1" i="0" u="none" strike="noStrike" dirty="0">
                          <a:solidFill>
                            <a:srgbClr val="333333"/>
                          </a:solidFill>
                          <a:effectLst/>
                          <a:latin typeface="Calibri" panose="020F0502020204030204" pitchFamily="34" charset="0"/>
                        </a:rPr>
                        <a:t> (H)</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Compañías de telecomunicaciones (CT)</a:t>
                      </a:r>
                    </a:p>
                  </a:txBody>
                  <a:tcPr marL="5234" marR="5234" marT="5234" marB="0" anchor="ctr">
                    <a:lnL>
                      <a:noFill/>
                    </a:lnL>
                    <a:lnR>
                      <a:noFill/>
                    </a:lnR>
                    <a:lnT>
                      <a:noFill/>
                    </a:lnT>
                    <a:lnB>
                      <a:noFill/>
                    </a:lnB>
                  </a:tcPr>
                </a:tc>
                <a:extLst>
                  <a:ext uri="{0D108BD9-81ED-4DB2-BD59-A6C34878D82A}">
                    <a16:rowId xmlns:a16="http://schemas.microsoft.com/office/drawing/2014/main" val="4196234825"/>
                  </a:ext>
                </a:extLst>
              </a:tr>
              <a:tr h="68298">
                <a:tc>
                  <a:txBody>
                    <a:bodyPr/>
                    <a:lstStyle/>
                    <a:p>
                      <a:pPr algn="l" rtl="0" fontAlgn="ctr"/>
                      <a:r>
                        <a:rPr lang="es-ES" sz="800" b="1" i="0" u="none" strike="noStrike" dirty="0">
                          <a:solidFill>
                            <a:srgbClr val="333333"/>
                          </a:solidFill>
                          <a:effectLst/>
                          <a:latin typeface="Calibri" panose="020F0502020204030204" pitchFamily="34" charset="0"/>
                        </a:rPr>
                        <a:t>Estaciones de servicio (ES)</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Compañías de Seguro del Hogar (SGH)</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Compañías de Seguro de Coche (SGC)</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Entidades Financieras (EF)</a:t>
                      </a:r>
                    </a:p>
                  </a:txBody>
                  <a:tcPr marL="5234" marR="5234" marT="5234" marB="0" anchor="ctr">
                    <a:lnL>
                      <a:noFill/>
                    </a:lnL>
                    <a:lnR>
                      <a:noFill/>
                    </a:lnR>
                    <a:lnT>
                      <a:noFill/>
                    </a:lnT>
                    <a:lnB>
                      <a:noFill/>
                    </a:lnB>
                  </a:tcPr>
                </a:tc>
                <a:tc>
                  <a:txBody>
                    <a:bodyPr/>
                    <a:lstStyle/>
                    <a:p>
                      <a:pPr algn="l" rtl="0" fontAlgn="ctr"/>
                      <a:r>
                        <a:rPr lang="es-ES" sz="800" b="1" i="0" u="none" strike="noStrike" dirty="0">
                          <a:solidFill>
                            <a:srgbClr val="333333"/>
                          </a:solidFill>
                          <a:effectLst/>
                          <a:latin typeface="Calibri" panose="020F0502020204030204" pitchFamily="34" charset="0"/>
                        </a:rPr>
                        <a:t>Compañías de energía (CE)</a:t>
                      </a:r>
                    </a:p>
                  </a:txBody>
                  <a:tcPr marL="5234" marR="5234" marT="5234" marB="0" anchor="ctr">
                    <a:lnL>
                      <a:noFill/>
                    </a:lnL>
                    <a:lnR>
                      <a:noFill/>
                    </a:lnR>
                    <a:lnT>
                      <a:noFill/>
                    </a:lnT>
                    <a:lnB>
                      <a:noFill/>
                    </a:lnB>
                  </a:tcPr>
                </a:tc>
                <a:extLst>
                  <a:ext uri="{0D108BD9-81ED-4DB2-BD59-A6C34878D82A}">
                    <a16:rowId xmlns:a16="http://schemas.microsoft.com/office/drawing/2014/main" val="2177071145"/>
                  </a:ext>
                </a:extLst>
              </a:tr>
            </a:tbl>
          </a:graphicData>
        </a:graphic>
      </p:graphicFrame>
      <p:graphicFrame>
        <p:nvGraphicFramePr>
          <p:cNvPr id="4" name="Gráfico 3">
            <a:extLst>
              <a:ext uri="{FF2B5EF4-FFF2-40B4-BE49-F238E27FC236}">
                <a16:creationId xmlns:a16="http://schemas.microsoft.com/office/drawing/2014/main" id="{C0C87DF8-3316-8CC5-B14A-0799C5C996B5}"/>
              </a:ext>
            </a:extLst>
          </p:cNvPr>
          <p:cNvGraphicFramePr/>
          <p:nvPr>
            <p:extLst>
              <p:ext uri="{D42A27DB-BD31-4B8C-83A1-F6EECF244321}">
                <p14:modId xmlns:p14="http://schemas.microsoft.com/office/powerpoint/2010/main" val="1579378272"/>
              </p:ext>
            </p:extLst>
          </p:nvPr>
        </p:nvGraphicFramePr>
        <p:xfrm>
          <a:off x="6634839" y="1327450"/>
          <a:ext cx="2880000" cy="4647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0AC2F8B9-C62B-15EE-28A8-E300ABC2351F}"/>
              </a:ext>
            </a:extLst>
          </p:cNvPr>
          <p:cNvGraphicFramePr/>
          <p:nvPr>
            <p:extLst>
              <p:ext uri="{D42A27DB-BD31-4B8C-83A1-F6EECF244321}">
                <p14:modId xmlns:p14="http://schemas.microsoft.com/office/powerpoint/2010/main" val="1245470441"/>
              </p:ext>
            </p:extLst>
          </p:nvPr>
        </p:nvGraphicFramePr>
        <p:xfrm>
          <a:off x="8880660" y="1327450"/>
          <a:ext cx="2880000" cy="46476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a:extLst>
              <a:ext uri="{FF2B5EF4-FFF2-40B4-BE49-F238E27FC236}">
                <a16:creationId xmlns:a16="http://schemas.microsoft.com/office/drawing/2014/main" id="{95D65572-9D59-ABA2-6CDB-BC0BD6D31C05}"/>
              </a:ext>
            </a:extLst>
          </p:cNvPr>
          <p:cNvGraphicFramePr/>
          <p:nvPr>
            <p:extLst>
              <p:ext uri="{D42A27DB-BD31-4B8C-83A1-F6EECF244321}">
                <p14:modId xmlns:p14="http://schemas.microsoft.com/office/powerpoint/2010/main" val="2523492055"/>
              </p:ext>
            </p:extLst>
          </p:nvPr>
        </p:nvGraphicFramePr>
        <p:xfrm>
          <a:off x="4389017" y="1327450"/>
          <a:ext cx="2880000" cy="46476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Gráfico 14">
            <a:extLst>
              <a:ext uri="{FF2B5EF4-FFF2-40B4-BE49-F238E27FC236}">
                <a16:creationId xmlns:a16="http://schemas.microsoft.com/office/drawing/2014/main" id="{3581153E-7A30-A76B-3810-A17DC431A355}"/>
              </a:ext>
            </a:extLst>
          </p:cNvPr>
          <p:cNvGraphicFramePr/>
          <p:nvPr>
            <p:extLst>
              <p:ext uri="{D42A27DB-BD31-4B8C-83A1-F6EECF244321}">
                <p14:modId xmlns:p14="http://schemas.microsoft.com/office/powerpoint/2010/main" val="383231387"/>
              </p:ext>
            </p:extLst>
          </p:nvPr>
        </p:nvGraphicFramePr>
        <p:xfrm>
          <a:off x="2143195" y="1327450"/>
          <a:ext cx="2880000" cy="46476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Gráfico 15">
            <a:extLst>
              <a:ext uri="{FF2B5EF4-FFF2-40B4-BE49-F238E27FC236}">
                <a16:creationId xmlns:a16="http://schemas.microsoft.com/office/drawing/2014/main" id="{0DCA7D08-49A1-4E59-69CB-DB4F7F61D2CB}"/>
              </a:ext>
            </a:extLst>
          </p:cNvPr>
          <p:cNvGraphicFramePr/>
          <p:nvPr>
            <p:extLst>
              <p:ext uri="{D42A27DB-BD31-4B8C-83A1-F6EECF244321}">
                <p14:modId xmlns:p14="http://schemas.microsoft.com/office/powerpoint/2010/main" val="862125420"/>
              </p:ext>
            </p:extLst>
          </p:nvPr>
        </p:nvGraphicFramePr>
        <p:xfrm>
          <a:off x="-102627" y="1361863"/>
          <a:ext cx="2880000" cy="464767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988882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22</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err="1">
                <a:solidFill>
                  <a:schemeClr val="bg1"/>
                </a:solidFill>
                <a:latin typeface="Montserrat" panose="00000500000000000000" pitchFamily="50" charset="0"/>
              </a:rPr>
              <a:t>Insights</a:t>
            </a:r>
            <a:endParaRPr lang="es-ES" sz="1400" dirty="0">
              <a:solidFill>
                <a:schemeClr val="bg1"/>
              </a:solidFill>
              <a:latin typeface="Montserrat" panose="00000500000000000000" pitchFamily="50" charset="0"/>
            </a:endParaRPr>
          </a:p>
          <a:p>
            <a:endParaRPr lang="es-ES" sz="1400" dirty="0">
              <a:solidFill>
                <a:schemeClr val="bg1"/>
              </a:solidFill>
              <a:latin typeface="Montserrat" panose="00000500000000000000" pitchFamily="50" charset="0"/>
            </a:endParaRPr>
          </a:p>
        </p:txBody>
      </p:sp>
      <p:sp>
        <p:nvSpPr>
          <p:cNvPr id="8" name="21 Rectángulo">
            <a:extLst>
              <a:ext uri="{FF2B5EF4-FFF2-40B4-BE49-F238E27FC236}">
                <a16:creationId xmlns:a16="http://schemas.microsoft.com/office/drawing/2014/main" id="{196541EC-D7C7-1111-7154-88656E264648}"/>
              </a:ext>
            </a:extLst>
          </p:cNvPr>
          <p:cNvSpPr/>
          <p:nvPr/>
        </p:nvSpPr>
        <p:spPr>
          <a:xfrm>
            <a:off x="-204700" y="1140842"/>
            <a:ext cx="12601400" cy="907941"/>
          </a:xfrm>
          <a:prstGeom prst="rect">
            <a:avLst/>
          </a:prstGeom>
        </p:spPr>
        <p:txBody>
          <a:bodyPr wrap="square">
            <a:spAutoFit/>
          </a:bodyPr>
          <a:lstStyle/>
          <a:p>
            <a:pPr algn="ctr"/>
            <a:r>
              <a:rPr lang="es-ES" sz="2000" dirty="0">
                <a:latin typeface="Montserrat" panose="00000500000000000000" pitchFamily="50" charset="0"/>
                <a:ea typeface="Kozuka Gothic Pro EL" panose="020B0200000000000000" pitchFamily="34" charset="-128"/>
                <a:cs typeface="Arial" panose="020B0604020202020204" pitchFamily="34" charset="0"/>
              </a:rPr>
              <a:t>Nivel de recomendación por sectores y </a:t>
            </a:r>
            <a:r>
              <a:rPr lang="es-ES" sz="2000" dirty="0" err="1">
                <a:latin typeface="Montserrat" panose="00000500000000000000" pitchFamily="50" charset="0"/>
                <a:ea typeface="Kozuka Gothic Pro EL" panose="020B0200000000000000" pitchFamily="34" charset="-128"/>
                <a:cs typeface="Arial" panose="020B0604020202020204" pitchFamily="34" charset="0"/>
              </a:rPr>
              <a:t>retailers</a:t>
            </a:r>
            <a:endParaRPr lang="es-ES" sz="2000" dirty="0">
              <a:latin typeface="Montserrat" panose="00000500000000000000" pitchFamily="50" charset="0"/>
              <a:ea typeface="Kozuka Gothic Pro EL" panose="020B0200000000000000" pitchFamily="34" charset="-128"/>
              <a:cs typeface="Arial" panose="020B0604020202020204" pitchFamily="34" charset="0"/>
            </a:endParaRPr>
          </a:p>
          <a:p>
            <a:endParaRPr lang="es-ES" sz="3300" dirty="0">
              <a:latin typeface="Georgia" panose="02040502050405020303" pitchFamily="18" charset="0"/>
              <a:ea typeface="Kozuka Gothic Pro EL" panose="020B0200000000000000" pitchFamily="34" charset="-128"/>
              <a:cs typeface="Arial" panose="020B0604020202020204" pitchFamily="34" charset="0"/>
            </a:endParaRPr>
          </a:p>
        </p:txBody>
      </p:sp>
      <p:sp>
        <p:nvSpPr>
          <p:cNvPr id="10" name="CuadroTexto 9">
            <a:extLst>
              <a:ext uri="{FF2B5EF4-FFF2-40B4-BE49-F238E27FC236}">
                <a16:creationId xmlns:a16="http://schemas.microsoft.com/office/drawing/2014/main" id="{3D0DFAF9-49E4-117D-8B4F-1249ECD8B0D7}"/>
              </a:ext>
            </a:extLst>
          </p:cNvPr>
          <p:cNvSpPr txBox="1"/>
          <p:nvPr/>
        </p:nvSpPr>
        <p:spPr>
          <a:xfrm>
            <a:off x="804994" y="2048783"/>
            <a:ext cx="10582012" cy="2260491"/>
          </a:xfrm>
          <a:prstGeom prst="rect">
            <a:avLst/>
          </a:prstGeom>
          <a:noFill/>
        </p:spPr>
        <p:txBody>
          <a:bodyPr wrap="square">
            <a:spAutoFit/>
          </a:bodyPr>
          <a:lstStyle/>
          <a:p>
            <a:pPr>
              <a:lnSpc>
                <a:spcPct val="107000"/>
              </a:lnSpc>
              <a:spcAft>
                <a:spcPts val="800"/>
              </a:spcAft>
            </a:pPr>
            <a:r>
              <a:rPr lang="es-ES" sz="1200" b="1" kern="100" dirty="0">
                <a:latin typeface="Montserrat" panose="00000500000000000000" pitchFamily="50" charset="0"/>
                <a:cs typeface="Arial" panose="020B0604020202020204" pitchFamily="34" charset="0"/>
              </a:rPr>
              <a:t>De los 15 sectores evaluados, solamente el sector de las compañías de productos o servicios online presenta un NPS positivo (8,09), es decir, que tiene un mayor porcentaje de promotores que recomendarían estas marcas que de detractores que hablarían negativamente de ellas</a:t>
            </a:r>
            <a:r>
              <a:rPr lang="es-ES" sz="1200" kern="100" dirty="0">
                <a:latin typeface="Montserrat" panose="00000500000000000000" pitchFamily="50" charset="0"/>
                <a:cs typeface="Arial" panose="020B0604020202020204" pitchFamily="34" charset="0"/>
              </a:rPr>
              <a:t>. Cabe destacar que </a:t>
            </a:r>
            <a:r>
              <a:rPr lang="es-ES" sz="1200" b="1" kern="100" dirty="0">
                <a:latin typeface="Montserrat" panose="00000500000000000000" pitchFamily="50" charset="0"/>
                <a:cs typeface="Arial" panose="020B0604020202020204" pitchFamily="34" charset="0"/>
              </a:rPr>
              <a:t>son las compañías energéticas el sector que menos recomendarían sus usuarios, puesto que el NPS obtenido es de -33,33</a:t>
            </a:r>
            <a:r>
              <a:rPr lang="es-ES" sz="1200" kern="100" dirty="0">
                <a:latin typeface="Montserrat" panose="00000500000000000000" pitchFamily="50" charset="0"/>
                <a:cs typeface="Arial" panose="020B0604020202020204" pitchFamily="34" charset="0"/>
              </a:rPr>
              <a:t>. Lo que significa que el porcentaje de detractores es muy superior al de promotores.</a:t>
            </a:r>
          </a:p>
          <a:p>
            <a:pPr>
              <a:lnSpc>
                <a:spcPct val="107000"/>
              </a:lnSpc>
              <a:spcAft>
                <a:spcPts val="800"/>
              </a:spcAft>
            </a:pPr>
            <a:endParaRPr lang="es-ES" sz="1200" kern="100" dirty="0">
              <a:latin typeface="Montserrat" panose="00000500000000000000" pitchFamily="50" charset="0"/>
              <a:cs typeface="Arial" panose="020B0604020202020204" pitchFamily="34" charset="0"/>
            </a:endParaRPr>
          </a:p>
          <a:p>
            <a:pPr>
              <a:lnSpc>
                <a:spcPct val="107000"/>
              </a:lnSpc>
              <a:spcAft>
                <a:spcPts val="800"/>
              </a:spcAft>
            </a:pPr>
            <a:r>
              <a:rPr lang="es-ES" sz="1200" b="1" kern="100" dirty="0">
                <a:latin typeface="Montserrat" panose="00000500000000000000" pitchFamily="50" charset="0"/>
                <a:cs typeface="Arial" panose="020B0604020202020204" pitchFamily="34" charset="0"/>
              </a:rPr>
              <a:t>De los 150 establecimientos y compañías valorados, solo 34 de ellos cuentas con un NPS positivo, teniendo un mayor porcentaje de promotores (seguro que lo recomendarían) que de detractores (seguro que NO lo recomendarían). De ellos, </a:t>
            </a:r>
            <a:r>
              <a:rPr lang="es-ES" sz="1200" b="1" kern="100" dirty="0" err="1">
                <a:latin typeface="Montserrat" panose="00000500000000000000" pitchFamily="50" charset="0"/>
                <a:cs typeface="Arial" panose="020B0604020202020204" pitchFamily="34" charset="0"/>
              </a:rPr>
              <a:t>Digi</a:t>
            </a:r>
            <a:r>
              <a:rPr lang="es-ES" sz="1200" b="1" kern="100" dirty="0">
                <a:latin typeface="Montserrat" panose="00000500000000000000" pitchFamily="50" charset="0"/>
                <a:cs typeface="Arial" panose="020B0604020202020204" pitchFamily="34" charset="0"/>
              </a:rPr>
              <a:t> con un NPS de (40,93) es la compañía que mayor grado de recomendación ha obtenido frente al resto, seguido de ING (NPS de 29,81), Amazon (20,65) y </a:t>
            </a:r>
            <a:r>
              <a:rPr lang="es-ES" sz="1200" b="1" kern="100" dirty="0" err="1">
                <a:latin typeface="Montserrat" panose="00000500000000000000" pitchFamily="50" charset="0"/>
                <a:cs typeface="Arial" panose="020B0604020202020204" pitchFamily="34" charset="0"/>
              </a:rPr>
              <a:t>Vinted</a:t>
            </a:r>
            <a:r>
              <a:rPr lang="es-ES" sz="1200" b="1" kern="100" dirty="0">
                <a:latin typeface="Montserrat" panose="00000500000000000000" pitchFamily="50" charset="0"/>
                <a:cs typeface="Arial" panose="020B0604020202020204" pitchFamily="34" charset="0"/>
              </a:rPr>
              <a:t> (20,25) y </a:t>
            </a:r>
            <a:r>
              <a:rPr lang="es-ES" sz="1200" b="1" kern="100" dirty="0" err="1">
                <a:latin typeface="Montserrat" panose="00000500000000000000" pitchFamily="50" charset="0"/>
                <a:cs typeface="Arial" panose="020B0604020202020204" pitchFamily="34" charset="0"/>
              </a:rPr>
              <a:t>PCComponentes</a:t>
            </a:r>
            <a:r>
              <a:rPr lang="es-ES" sz="1200" b="1" kern="100" dirty="0">
                <a:latin typeface="Montserrat" panose="00000500000000000000" pitchFamily="50" charset="0"/>
                <a:cs typeface="Arial" panose="020B0604020202020204" pitchFamily="34" charset="0"/>
              </a:rPr>
              <a:t> (19,86). </a:t>
            </a:r>
            <a:r>
              <a:rPr lang="es-ES" sz="1200" kern="100" dirty="0">
                <a:latin typeface="Montserrat" panose="00000500000000000000" pitchFamily="50" charset="0"/>
                <a:cs typeface="Arial" panose="020B0604020202020204" pitchFamily="34" charset="0"/>
              </a:rPr>
              <a:t>Por el contrario, es Endesa la compañía que en menor medida sería recomendada obteniendo un NPS negativo de – 43,89, seguido de EON (-40,00), </a:t>
            </a:r>
            <a:r>
              <a:rPr lang="es-ES" sz="1200" kern="100" dirty="0" err="1">
                <a:latin typeface="Montserrat" panose="00000500000000000000" pitchFamily="50" charset="0"/>
                <a:cs typeface="Arial" panose="020B0604020202020204" pitchFamily="34" charset="0"/>
              </a:rPr>
              <a:t>Naturgy</a:t>
            </a:r>
            <a:r>
              <a:rPr lang="es-ES" sz="1200" kern="100" dirty="0">
                <a:latin typeface="Montserrat" panose="00000500000000000000" pitchFamily="50" charset="0"/>
                <a:cs typeface="Arial" panose="020B0604020202020204" pitchFamily="34" charset="0"/>
              </a:rPr>
              <a:t> (-37,54), Ryanair (-36,97) y </a:t>
            </a:r>
            <a:r>
              <a:rPr lang="es-ES" sz="1200" kern="100" dirty="0" err="1">
                <a:latin typeface="Montserrat" panose="00000500000000000000" pitchFamily="50" charset="0"/>
                <a:cs typeface="Arial" panose="020B0604020202020204" pitchFamily="34" charset="0"/>
              </a:rPr>
              <a:t>HolaLuz</a:t>
            </a:r>
            <a:r>
              <a:rPr lang="es-ES" sz="1200" kern="100" dirty="0">
                <a:latin typeface="Montserrat" panose="00000500000000000000" pitchFamily="50" charset="0"/>
                <a:cs typeface="Arial" panose="020B0604020202020204" pitchFamily="34" charset="0"/>
              </a:rPr>
              <a:t> (-36,62).</a:t>
            </a:r>
            <a:endParaRPr lang="es-ES" sz="1400" kern="100" dirty="0">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3640870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861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9E415529-B23E-955A-2615-AB7D0852B132}"/>
              </a:ext>
            </a:extLst>
          </p:cNvPr>
          <p:cNvSpPr/>
          <p:nvPr/>
        </p:nvSpPr>
        <p:spPr>
          <a:xfrm rot="10800000">
            <a:off x="916778" y="3190669"/>
            <a:ext cx="10358443" cy="1050585"/>
          </a:xfrm>
          <a:prstGeom prst="rect">
            <a:avLst/>
          </a:prstGeom>
          <a:gradFill flip="none" rotWithShape="1">
            <a:gsLst>
              <a:gs pos="0">
                <a:schemeClr val="bg1">
                  <a:alpha val="0"/>
                </a:schemeClr>
              </a:gs>
              <a:gs pos="100000">
                <a:srgbClr val="00B050">
                  <a:alpha val="2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2F54F5A6-660D-DCD3-EC81-26934398FCA7}"/>
              </a:ext>
            </a:extLst>
          </p:cNvPr>
          <p:cNvSpPr/>
          <p:nvPr/>
        </p:nvSpPr>
        <p:spPr>
          <a:xfrm>
            <a:off x="916778" y="4241261"/>
            <a:ext cx="10358443" cy="887617"/>
          </a:xfrm>
          <a:prstGeom prst="rect">
            <a:avLst/>
          </a:prstGeom>
          <a:gradFill flip="none" rotWithShape="1">
            <a:gsLst>
              <a:gs pos="0">
                <a:schemeClr val="bg1">
                  <a:alpha val="0"/>
                </a:schemeClr>
              </a:gs>
              <a:gs pos="100000">
                <a:srgbClr val="FF0000">
                  <a:alpha val="22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Gráfico 3">
            <a:extLst>
              <a:ext uri="{FF2B5EF4-FFF2-40B4-BE49-F238E27FC236}">
                <a16:creationId xmlns:a16="http://schemas.microsoft.com/office/drawing/2014/main" id="{B84DD671-3F0D-4201-6212-7FEC05173375}"/>
              </a:ext>
            </a:extLst>
          </p:cNvPr>
          <p:cNvGraphicFramePr/>
          <p:nvPr>
            <p:extLst>
              <p:ext uri="{D42A27DB-BD31-4B8C-83A1-F6EECF244321}">
                <p14:modId xmlns:p14="http://schemas.microsoft.com/office/powerpoint/2010/main" val="265155810"/>
              </p:ext>
            </p:extLst>
          </p:nvPr>
        </p:nvGraphicFramePr>
        <p:xfrm>
          <a:off x="917528" y="837824"/>
          <a:ext cx="10358443" cy="5526674"/>
        </p:xfrm>
        <a:graphic>
          <a:graphicData uri="http://schemas.openxmlformats.org/drawingml/2006/chart">
            <c:chart xmlns:c="http://schemas.openxmlformats.org/drawingml/2006/chart" xmlns:r="http://schemas.openxmlformats.org/officeDocument/2006/relationships" r:id="rId3"/>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430887"/>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De los siguientes atributos o cualidades de un establecimiento o marca. ¿A cuál le das más importancia a la hora de comprar en un establecimiento o marca en lugar de otro y a cuál le das menos importancia a la hora de comprar?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24</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161346" y="1368194"/>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a:t>
            </a:r>
          </a:p>
        </p:txBody>
      </p:sp>
    </p:spTree>
    <p:extLst>
      <p:ext uri="{BB962C8B-B14F-4D97-AF65-F5344CB8AC3E}">
        <p14:creationId xmlns:p14="http://schemas.microsoft.com/office/powerpoint/2010/main" val="1091830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5B02E70-A9BD-4DC3-A759-46B75FDFAB27}"/>
              </a:ext>
            </a:extLst>
          </p:cNvPr>
          <p:cNvPicPr>
            <a:picLocks noChangeAspect="1"/>
          </p:cNvPicPr>
          <p:nvPr/>
        </p:nvPicPr>
        <p:blipFill rotWithShape="1">
          <a:blip r:embed="rId3"/>
          <a:srcRect t="14223" b="3759"/>
          <a:stretch/>
        </p:blipFill>
        <p:spPr>
          <a:xfrm>
            <a:off x="1175603" y="1933041"/>
            <a:ext cx="6512622" cy="4361069"/>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911021" y="1846711"/>
            <a:ext cx="6624312" cy="4542106"/>
            <a:chOff x="2738136" y="1727890"/>
            <a:chExt cx="8347523" cy="6733336"/>
          </a:xfrm>
        </p:grpSpPr>
        <p:sp>
          <p:nvSpPr>
            <p:cNvPr id="20" name="CuadroTexto 19">
              <a:extLst>
                <a:ext uri="{FF2B5EF4-FFF2-40B4-BE49-F238E27FC236}">
                  <a16:creationId xmlns:a16="http://schemas.microsoft.com/office/drawing/2014/main" id="{747E7834-D9B8-360E-B088-9AE48ECB2FA4}"/>
                </a:ext>
              </a:extLst>
            </p:cNvPr>
            <p:cNvSpPr txBox="1"/>
            <p:nvPr/>
          </p:nvSpPr>
          <p:spPr>
            <a:xfrm>
              <a:off x="6804320" y="1727890"/>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0715045" y="4565367"/>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3130808" y="4209483"/>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738136" y="4327487"/>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25</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36307" y="1933041"/>
            <a:ext cx="1928171" cy="276999"/>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Todos los sectores</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42217670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26</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err="1">
                <a:solidFill>
                  <a:schemeClr val="bg1"/>
                </a:solidFill>
                <a:latin typeface="Montserrat" panose="00000500000000000000" pitchFamily="50" charset="0"/>
              </a:rPr>
              <a:t>Insights</a:t>
            </a:r>
            <a:endParaRPr lang="es-ES" sz="1400" dirty="0">
              <a:solidFill>
                <a:schemeClr val="bg1"/>
              </a:solidFill>
              <a:latin typeface="Montserrat" panose="00000500000000000000" pitchFamily="50" charset="0"/>
            </a:endParaRPr>
          </a:p>
          <a:p>
            <a:endParaRPr lang="es-ES" sz="1400" dirty="0">
              <a:solidFill>
                <a:schemeClr val="bg1"/>
              </a:solidFill>
              <a:latin typeface="Montserrat" panose="00000500000000000000" pitchFamily="50" charset="0"/>
            </a:endParaRPr>
          </a:p>
        </p:txBody>
      </p:sp>
      <p:sp>
        <p:nvSpPr>
          <p:cNvPr id="8" name="21 Rectángulo">
            <a:extLst>
              <a:ext uri="{FF2B5EF4-FFF2-40B4-BE49-F238E27FC236}">
                <a16:creationId xmlns:a16="http://schemas.microsoft.com/office/drawing/2014/main" id="{196541EC-D7C7-1111-7154-88656E264648}"/>
              </a:ext>
            </a:extLst>
          </p:cNvPr>
          <p:cNvSpPr/>
          <p:nvPr/>
        </p:nvSpPr>
        <p:spPr>
          <a:xfrm>
            <a:off x="-204700" y="1140842"/>
            <a:ext cx="12601400" cy="907941"/>
          </a:xfrm>
          <a:prstGeom prst="rect">
            <a:avLst/>
          </a:prstGeom>
        </p:spPr>
        <p:txBody>
          <a:bodyPr wrap="square">
            <a:spAutoFit/>
          </a:bodyPr>
          <a:lstStyle/>
          <a:p>
            <a:pPr algn="ctr"/>
            <a:r>
              <a:rPr lang="es-ES" sz="2000" dirty="0">
                <a:latin typeface="Montserrat" panose="00000500000000000000" pitchFamily="50" charset="0"/>
                <a:ea typeface="Kozuka Gothic Pro EL" panose="020B0200000000000000" pitchFamily="34" charset="-128"/>
                <a:cs typeface="Arial" panose="020B0604020202020204" pitchFamily="34" charset="0"/>
              </a:rPr>
              <a:t>Importancia de los drivers a la hora de elegir un establecimiento, marca o compañía</a:t>
            </a:r>
          </a:p>
          <a:p>
            <a:endParaRPr lang="es-ES" sz="3300" dirty="0">
              <a:latin typeface="Georgia" panose="02040502050405020303" pitchFamily="18" charset="0"/>
              <a:ea typeface="Kozuka Gothic Pro EL" panose="020B0200000000000000" pitchFamily="34" charset="-128"/>
              <a:cs typeface="Arial" panose="020B0604020202020204" pitchFamily="34" charset="0"/>
            </a:endParaRPr>
          </a:p>
        </p:txBody>
      </p:sp>
      <p:sp>
        <p:nvSpPr>
          <p:cNvPr id="10" name="CuadroTexto 9">
            <a:extLst>
              <a:ext uri="{FF2B5EF4-FFF2-40B4-BE49-F238E27FC236}">
                <a16:creationId xmlns:a16="http://schemas.microsoft.com/office/drawing/2014/main" id="{3D0DFAF9-49E4-117D-8B4F-1249ECD8B0D7}"/>
              </a:ext>
            </a:extLst>
          </p:cNvPr>
          <p:cNvSpPr txBox="1"/>
          <p:nvPr/>
        </p:nvSpPr>
        <p:spPr>
          <a:xfrm>
            <a:off x="804994" y="2048783"/>
            <a:ext cx="10582012" cy="3814762"/>
          </a:xfrm>
          <a:prstGeom prst="rect">
            <a:avLst/>
          </a:prstGeom>
          <a:noFill/>
        </p:spPr>
        <p:txBody>
          <a:bodyPr wrap="square">
            <a:spAutoFit/>
          </a:bodyPr>
          <a:lstStyle/>
          <a:p>
            <a:r>
              <a:rPr lang="es-ES" sz="1200" b="1" kern="100" dirty="0">
                <a:latin typeface="Montserrat" panose="00000500000000000000" pitchFamily="50" charset="0"/>
                <a:cs typeface="Arial" panose="020B0604020202020204" pitchFamily="34" charset="0"/>
              </a:rPr>
              <a:t>A la hora de elegir comprar en un establecimiento o marca en lugar de otro, es la calidad de los productos o servicios y los precios, ofertas y promociones los 2 atributos que más importan a los clientes y que por tanto más peso tiene en su elección (58,33% y 57,13% respectivamente). </a:t>
            </a:r>
            <a:r>
              <a:rPr lang="es-ES" sz="1200" kern="100" dirty="0">
                <a:latin typeface="Montserrat" panose="00000500000000000000" pitchFamily="50" charset="0"/>
                <a:cs typeface="Arial" panose="020B0604020202020204" pitchFamily="34" charset="0"/>
              </a:rPr>
              <a:t>Le sigue a 20 p.p. la confianza, seguridad y garantía (37,48%). A mucha más distancia aparecen otros aspectos que consideran importantes como la variedad y disponibilidad de productos y servicios (18,62%), la atención, el trato personalizado y la experiencia agradable (12,40%) y la gestión de incidencias y devoluciones (9,94%). </a:t>
            </a:r>
            <a:r>
              <a:rPr lang="es-ES" sz="1200" b="1" kern="100" dirty="0">
                <a:latin typeface="Montserrat" panose="00000500000000000000" pitchFamily="50" charset="0"/>
                <a:cs typeface="Arial" panose="020B0604020202020204" pitchFamily="34" charset="0"/>
              </a:rPr>
              <a:t>Por el contrario, son el programa de fidelización, la innovación y tecnología que mejoran la experiencia y los valores como marca, los atributos que menos importan a los clientes y que por tanto menor peso tienen en su elección (-42,27%, -46,06 y -47,92%).</a:t>
            </a:r>
          </a:p>
          <a:p>
            <a:pPr marL="171450" indent="-171450">
              <a:buFont typeface="Wingdings" panose="05000000000000000000" pitchFamily="2" charset="2"/>
              <a:buChar char="Ø"/>
            </a:pPr>
            <a:endParaRPr lang="es-ES" sz="1200" kern="100" dirty="0">
              <a:latin typeface="Montserrat" panose="00000500000000000000" pitchFamily="50" charset="0"/>
              <a:cs typeface="Arial" panose="020B0604020202020204" pitchFamily="34" charset="0"/>
            </a:endParaRPr>
          </a:p>
          <a:p>
            <a:r>
              <a:rPr lang="es-ES" sz="1200" b="1" kern="100" dirty="0">
                <a:latin typeface="Montserrat" panose="00000500000000000000" pitchFamily="50" charset="0"/>
                <a:cs typeface="Arial" panose="020B0604020202020204" pitchFamily="34" charset="0"/>
              </a:rPr>
              <a:t>Los buenos precios, no ven correspondida la importancia que los clientes le dan a este aspecto con lo que encuentran luego en los establecimientos con los que tienen contacto, no siendo uno de los atributos por los que recomendarían las marcas en la misma medida que les importa este aspecto</a:t>
            </a:r>
            <a:r>
              <a:rPr lang="es-ES" sz="1200" kern="100" dirty="0">
                <a:latin typeface="Montserrat" panose="00000500000000000000" pitchFamily="50" charset="0"/>
                <a:cs typeface="Arial" panose="020B0604020202020204" pitchFamily="34" charset="0"/>
              </a:rPr>
              <a:t>.</a:t>
            </a:r>
          </a:p>
          <a:p>
            <a:endParaRPr lang="es-ES" sz="1200" kern="100" dirty="0">
              <a:latin typeface="Montserrat" panose="00000500000000000000" pitchFamily="50" charset="0"/>
              <a:cs typeface="Arial" panose="020B0604020202020204" pitchFamily="34" charset="0"/>
            </a:endParaRPr>
          </a:p>
          <a:p>
            <a:r>
              <a:rPr lang="es-ES" sz="1200" b="1" kern="100" dirty="0">
                <a:latin typeface="Montserrat" panose="00000500000000000000" pitchFamily="50" charset="0"/>
                <a:cs typeface="Arial" panose="020B0604020202020204" pitchFamily="34" charset="0"/>
              </a:rPr>
              <a:t>El espacio de compra agradable y la facilidad de acceso e interacción son aspectos que los </a:t>
            </a:r>
            <a:r>
              <a:rPr lang="es-ES" sz="1200" b="1" kern="100" dirty="0" err="1">
                <a:latin typeface="Montserrat" panose="00000500000000000000" pitchFamily="50" charset="0"/>
                <a:cs typeface="Arial" panose="020B0604020202020204" pitchFamily="34" charset="0"/>
              </a:rPr>
              <a:t>retailers</a:t>
            </a:r>
            <a:r>
              <a:rPr lang="es-ES" sz="1200" b="1" kern="100" dirty="0">
                <a:latin typeface="Montserrat" panose="00000500000000000000" pitchFamily="50" charset="0"/>
                <a:cs typeface="Arial" panose="020B0604020202020204" pitchFamily="34" charset="0"/>
              </a:rPr>
              <a:t> cumplen por encima de las expectativas o importancia que le otorgan los clientes</a:t>
            </a:r>
            <a:r>
              <a:rPr lang="es-ES" sz="1200" kern="100" dirty="0">
                <a:latin typeface="Montserrat" panose="00000500000000000000" pitchFamily="50" charset="0"/>
                <a:cs typeface="Arial" panose="020B0604020202020204" pitchFamily="34" charset="0"/>
              </a:rPr>
              <a:t>, recomendando las marcas por dichos aspectos en mayor medida que la importancia que le dan a que un establecimiento cumpla con dichos aspectos.</a:t>
            </a:r>
          </a:p>
          <a:p>
            <a:endParaRPr lang="es-ES" sz="1200" kern="100" dirty="0">
              <a:latin typeface="Montserrat" panose="00000500000000000000" pitchFamily="50" charset="0"/>
              <a:cs typeface="Arial" panose="020B0604020202020204" pitchFamily="34" charset="0"/>
            </a:endParaRPr>
          </a:p>
          <a:p>
            <a:r>
              <a:rPr lang="es-ES" sz="1200" b="1" kern="100" dirty="0">
                <a:latin typeface="Montserrat" panose="00000500000000000000" pitchFamily="50" charset="0"/>
                <a:cs typeface="Arial" panose="020B0604020202020204" pitchFamily="34" charset="0"/>
              </a:rPr>
              <a:t>Aspectos que no tienen tanta importancia para los clientes, y que tampoco destacan hoy por hoy o son relevantes entre las marcas son: los programas de fidelización, la innovación y tecnología aplicada a mejorar su experiencia y el hecho de compartir los valores que transmite la marca</a:t>
            </a:r>
            <a:r>
              <a:rPr lang="es-ES" sz="1200" kern="100" dirty="0">
                <a:latin typeface="Montserrat" panose="00000500000000000000" pitchFamily="50" charset="0"/>
                <a:cs typeface="Arial" panose="020B0604020202020204" pitchFamily="34" charset="0"/>
              </a:rPr>
              <a:t>. </a:t>
            </a:r>
          </a:p>
          <a:p>
            <a:pPr marL="285750" indent="-285750">
              <a:lnSpc>
                <a:spcPct val="107000"/>
              </a:lnSpc>
              <a:spcAft>
                <a:spcPts val="800"/>
              </a:spcAft>
              <a:buFont typeface="Wingdings" panose="05000000000000000000" pitchFamily="2" charset="2"/>
              <a:buChar char="Ø"/>
            </a:pPr>
            <a:endParaRPr lang="es-ES" sz="1400" kern="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5516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429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a 1">
            <a:extLst>
              <a:ext uri="{FF2B5EF4-FFF2-40B4-BE49-F238E27FC236}">
                <a16:creationId xmlns:a16="http://schemas.microsoft.com/office/drawing/2014/main" id="{411F2071-1C74-7710-1334-0F9386C13D34}"/>
              </a:ext>
            </a:extLst>
          </p:cNvPr>
          <p:cNvGraphicFramePr>
            <a:graphicFrameLocks noGrp="1"/>
          </p:cNvGraphicFramePr>
          <p:nvPr>
            <p:extLst>
              <p:ext uri="{D42A27DB-BD31-4B8C-83A1-F6EECF244321}">
                <p14:modId xmlns:p14="http://schemas.microsoft.com/office/powerpoint/2010/main" val="1170892461"/>
              </p:ext>
            </p:extLst>
          </p:nvPr>
        </p:nvGraphicFramePr>
        <p:xfrm>
          <a:off x="492992" y="1339718"/>
          <a:ext cx="11206015" cy="4972503"/>
        </p:xfrm>
        <a:graphic>
          <a:graphicData uri="http://schemas.openxmlformats.org/drawingml/2006/table">
            <a:tbl>
              <a:tblPr/>
              <a:tblGrid>
                <a:gridCol w="2552093">
                  <a:extLst>
                    <a:ext uri="{9D8B030D-6E8A-4147-A177-3AD203B41FA5}">
                      <a16:colId xmlns:a16="http://schemas.microsoft.com/office/drawing/2014/main" val="1337049820"/>
                    </a:ext>
                  </a:extLst>
                </a:gridCol>
                <a:gridCol w="150805">
                  <a:extLst>
                    <a:ext uri="{9D8B030D-6E8A-4147-A177-3AD203B41FA5}">
                      <a16:colId xmlns:a16="http://schemas.microsoft.com/office/drawing/2014/main" val="117404797"/>
                    </a:ext>
                  </a:extLst>
                </a:gridCol>
                <a:gridCol w="696026">
                  <a:extLst>
                    <a:ext uri="{9D8B030D-6E8A-4147-A177-3AD203B41FA5}">
                      <a16:colId xmlns:a16="http://schemas.microsoft.com/office/drawing/2014/main" val="1681687458"/>
                    </a:ext>
                  </a:extLst>
                </a:gridCol>
                <a:gridCol w="150805">
                  <a:extLst>
                    <a:ext uri="{9D8B030D-6E8A-4147-A177-3AD203B41FA5}">
                      <a16:colId xmlns:a16="http://schemas.microsoft.com/office/drawing/2014/main" val="3930239706"/>
                    </a:ext>
                  </a:extLst>
                </a:gridCol>
                <a:gridCol w="696026">
                  <a:extLst>
                    <a:ext uri="{9D8B030D-6E8A-4147-A177-3AD203B41FA5}">
                      <a16:colId xmlns:a16="http://schemas.microsoft.com/office/drawing/2014/main" val="1999734990"/>
                    </a:ext>
                  </a:extLst>
                </a:gridCol>
                <a:gridCol w="696026">
                  <a:extLst>
                    <a:ext uri="{9D8B030D-6E8A-4147-A177-3AD203B41FA5}">
                      <a16:colId xmlns:a16="http://schemas.microsoft.com/office/drawing/2014/main" val="3877051206"/>
                    </a:ext>
                  </a:extLst>
                </a:gridCol>
                <a:gridCol w="696026">
                  <a:extLst>
                    <a:ext uri="{9D8B030D-6E8A-4147-A177-3AD203B41FA5}">
                      <a16:colId xmlns:a16="http://schemas.microsoft.com/office/drawing/2014/main" val="2474876037"/>
                    </a:ext>
                  </a:extLst>
                </a:gridCol>
                <a:gridCol w="696026">
                  <a:extLst>
                    <a:ext uri="{9D8B030D-6E8A-4147-A177-3AD203B41FA5}">
                      <a16:colId xmlns:a16="http://schemas.microsoft.com/office/drawing/2014/main" val="3353989341"/>
                    </a:ext>
                  </a:extLst>
                </a:gridCol>
                <a:gridCol w="696026">
                  <a:extLst>
                    <a:ext uri="{9D8B030D-6E8A-4147-A177-3AD203B41FA5}">
                      <a16:colId xmlns:a16="http://schemas.microsoft.com/office/drawing/2014/main" val="1132814472"/>
                    </a:ext>
                  </a:extLst>
                </a:gridCol>
                <a:gridCol w="696026">
                  <a:extLst>
                    <a:ext uri="{9D8B030D-6E8A-4147-A177-3AD203B41FA5}">
                      <a16:colId xmlns:a16="http://schemas.microsoft.com/office/drawing/2014/main" val="1225055380"/>
                    </a:ext>
                  </a:extLst>
                </a:gridCol>
                <a:gridCol w="696026">
                  <a:extLst>
                    <a:ext uri="{9D8B030D-6E8A-4147-A177-3AD203B41FA5}">
                      <a16:colId xmlns:a16="http://schemas.microsoft.com/office/drawing/2014/main" val="1719671875"/>
                    </a:ext>
                  </a:extLst>
                </a:gridCol>
                <a:gridCol w="696026">
                  <a:extLst>
                    <a:ext uri="{9D8B030D-6E8A-4147-A177-3AD203B41FA5}">
                      <a16:colId xmlns:a16="http://schemas.microsoft.com/office/drawing/2014/main" val="952352367"/>
                    </a:ext>
                  </a:extLst>
                </a:gridCol>
                <a:gridCol w="696026">
                  <a:extLst>
                    <a:ext uri="{9D8B030D-6E8A-4147-A177-3AD203B41FA5}">
                      <a16:colId xmlns:a16="http://schemas.microsoft.com/office/drawing/2014/main" val="1112013309"/>
                    </a:ext>
                  </a:extLst>
                </a:gridCol>
                <a:gridCol w="696026">
                  <a:extLst>
                    <a:ext uri="{9D8B030D-6E8A-4147-A177-3AD203B41FA5}">
                      <a16:colId xmlns:a16="http://schemas.microsoft.com/office/drawing/2014/main" val="1479519983"/>
                    </a:ext>
                  </a:extLst>
                </a:gridCol>
                <a:gridCol w="696026">
                  <a:extLst>
                    <a:ext uri="{9D8B030D-6E8A-4147-A177-3AD203B41FA5}">
                      <a16:colId xmlns:a16="http://schemas.microsoft.com/office/drawing/2014/main" val="3763143563"/>
                    </a:ext>
                  </a:extLst>
                </a:gridCol>
              </a:tblGrid>
              <a:tr h="1140912">
                <a:tc>
                  <a:txBody>
                    <a:bodyPr/>
                    <a:lstStyle/>
                    <a:p>
                      <a:pPr algn="ctr" fontAlgn="ctr"/>
                      <a:endParaRPr lang="es-ES" sz="700" b="0" i="0" u="none" strike="noStrike" dirty="0">
                        <a:solidFill>
                          <a:srgbClr val="000000"/>
                        </a:solidFill>
                        <a:effectLst/>
                        <a:latin typeface="Montserrat" panose="00000500000000000000" pitchFamily="50" charset="0"/>
                      </a:endParaRPr>
                    </a:p>
                  </a:txBody>
                  <a:tcPr marL="9525" marR="9525" marT="9525" marB="0" anchor="ctr">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700" b="0" i="0" u="none" strike="noStrike">
                          <a:solidFill>
                            <a:srgbClr val="FFFFFF"/>
                          </a:solidFill>
                          <a:effectLst/>
                          <a:latin typeface="Montserrat" panose="00000500000000000000" pitchFamily="50" charset="0"/>
                        </a:rPr>
                        <a:t>TOTAL</a:t>
                      </a:r>
                    </a:p>
                  </a:txBody>
                  <a:tcPr marL="9525" marR="9525" marT="9525" marB="0" anchor="ctr">
                    <a:lnL>
                      <a:noFill/>
                    </a:lnL>
                    <a:lnR>
                      <a:noFill/>
                    </a:lnR>
                    <a:lnT>
                      <a:noFill/>
                    </a:lnT>
                    <a:lnB>
                      <a:noFill/>
                    </a:lnB>
                    <a:solidFill>
                      <a:srgbClr val="404040"/>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700" b="0" i="0" u="none" strike="noStrike" dirty="0">
                          <a:solidFill>
                            <a:srgbClr val="FFFFFF"/>
                          </a:solidFill>
                          <a:effectLst/>
                          <a:latin typeface="Montserrat" panose="00000500000000000000" pitchFamily="50" charset="0"/>
                        </a:rPr>
                        <a:t>Tiene buenos precios, ofertas y promociones  </a:t>
                      </a:r>
                    </a:p>
                  </a:txBody>
                  <a:tcPr marL="9525" marR="9525" marT="9525"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Su atención, trato personalizado y experiencia agradable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La calidad de sus productos o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gestión de incidencias y devoluciones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Porque genera confianza, seguridad y garantía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Su variedad y disponibilidad de productos y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Su programa de fidelización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Porque comparto sus valores como marca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Porque aplica innovación y tecnología mejorando mi experiencia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Facilidad de acceso e interacción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Espacio de compra agradable, ordenado y con producto visible  </a:t>
                      </a:r>
                    </a:p>
                  </a:txBody>
                  <a:tcPr marL="9525" marR="9525" marT="9525"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592375475"/>
                  </a:ext>
                </a:extLst>
              </a:tr>
              <a:tr h="231073">
                <a:tc>
                  <a:txBody>
                    <a:bodyPr/>
                    <a:lstStyle/>
                    <a:p>
                      <a:pPr algn="l" fontAlgn="b"/>
                      <a:endParaRPr lang="es-ES" sz="9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extLst>
                  <a:ext uri="{0D108BD9-81ED-4DB2-BD59-A6C34878D82A}">
                    <a16:rowId xmlns:a16="http://schemas.microsoft.com/office/drawing/2014/main" val="1343248329"/>
                  </a:ext>
                </a:extLst>
              </a:tr>
              <a:tr h="231073">
                <a:tc>
                  <a:txBody>
                    <a:bodyPr/>
                    <a:lstStyle/>
                    <a:p>
                      <a:pPr algn="ctr" fontAlgn="ctr"/>
                      <a:r>
                        <a:rPr lang="es-ES" sz="900" b="0" i="0" u="none" strike="noStrike" dirty="0">
                          <a:solidFill>
                            <a:srgbClr val="FFFFFF"/>
                          </a:solidFill>
                          <a:effectLst/>
                          <a:latin typeface="Montserrat" panose="00000500000000000000" pitchFamily="50" charset="0"/>
                        </a:rPr>
                        <a:t>Compañías de productos o servicios online</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8,09</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6100"/>
                          </a:solidFill>
                          <a:effectLst/>
                          <a:latin typeface="Montserrat" panose="00000500000000000000" pitchFamily="50" charset="0"/>
                        </a:rPr>
                        <a:t>-6,30</a:t>
                      </a:r>
                    </a:p>
                  </a:txBody>
                  <a:tcPr marL="9525" marR="9525" marT="9525"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-22,12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-12,55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-9,82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-14,38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8,48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-42,26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-40,03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-18,55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-3,57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-24,85</a:t>
                      </a:r>
                    </a:p>
                  </a:txBody>
                  <a:tcPr marL="9525" marR="9525" marT="9525"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409115019"/>
                  </a:ext>
                </a:extLst>
              </a:tr>
              <a:tr h="231073">
                <a:tc>
                  <a:txBody>
                    <a:bodyPr/>
                    <a:lstStyle/>
                    <a:p>
                      <a:pPr algn="ctr" fontAlgn="ctr"/>
                      <a:r>
                        <a:rPr lang="es-ES" sz="900" b="0" i="0" u="none" strike="noStrike">
                          <a:solidFill>
                            <a:srgbClr val="FFFFFF"/>
                          </a:solidFill>
                          <a:effectLst/>
                          <a:latin typeface="Montserrat" panose="00000500000000000000" pitchFamily="50" charset="0"/>
                        </a:rPr>
                        <a:t>Compañías de telecomunicaciones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-0,40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-26,71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-19,58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-14,32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-30,50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-18,79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-26,26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-46,69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-45,90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-26,03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-16,99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-34,86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392467797"/>
                  </a:ext>
                </a:extLst>
              </a:tr>
              <a:tr h="365496">
                <a:tc>
                  <a:txBody>
                    <a:bodyPr/>
                    <a:lstStyle/>
                    <a:p>
                      <a:pPr algn="ctr" fontAlgn="ctr"/>
                      <a:r>
                        <a:rPr lang="es-ES" sz="900" b="0" i="0" u="none" strike="noStrike">
                          <a:solidFill>
                            <a:srgbClr val="FFFFFF"/>
                          </a:solidFill>
                          <a:effectLst/>
                          <a:latin typeface="Montserrat" panose="00000500000000000000" pitchFamily="50" charset="0"/>
                        </a:rPr>
                        <a:t>Establecimientos de cosmética o perfumerías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-0,78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-13,83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-9,48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-3,04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-17,13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-8,96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-1,74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-40,87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-40,87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-34,61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-19,50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-2,78</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694420029"/>
                  </a:ext>
                </a:extLst>
              </a:tr>
              <a:tr h="231073">
                <a:tc>
                  <a:txBody>
                    <a:bodyPr/>
                    <a:lstStyle/>
                    <a:p>
                      <a:pPr algn="ctr" fontAlgn="ctr"/>
                      <a:r>
                        <a:rPr lang="es-ES" sz="900" b="0" i="0" u="none" strike="noStrike">
                          <a:solidFill>
                            <a:srgbClr val="FFFFFF"/>
                          </a:solidFill>
                          <a:effectLst/>
                          <a:latin typeface="Montserrat" panose="00000500000000000000" pitchFamily="50" charset="0"/>
                        </a:rPr>
                        <a:t>Establecimientos de moda</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-1,56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-22,53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-18,15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-12,45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-8,64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-15,58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-10,14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-49,75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-43,37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-39,80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-20,60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-9,14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870199320"/>
                  </a:ext>
                </a:extLst>
              </a:tr>
              <a:tr h="231073">
                <a:tc>
                  <a:txBody>
                    <a:bodyPr/>
                    <a:lstStyle/>
                    <a:p>
                      <a:pPr algn="ctr" fontAlgn="ctr"/>
                      <a:r>
                        <a:rPr lang="es-ES" sz="900" b="0" i="0" u="none" strike="noStrike">
                          <a:solidFill>
                            <a:srgbClr val="FFFFFF"/>
                          </a:solidFill>
                          <a:effectLst/>
                          <a:latin typeface="Montserrat" panose="00000500000000000000" pitchFamily="50" charset="0"/>
                        </a:rPr>
                        <a:t>Supermercados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-1,57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-20,87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-16,36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-8,29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-21,60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-13,53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-9,02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-43,73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-43,42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-43,94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-24,12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-11,96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648456309"/>
                  </a:ext>
                </a:extLst>
              </a:tr>
              <a:tr h="231073">
                <a:tc>
                  <a:txBody>
                    <a:bodyPr/>
                    <a:lstStyle/>
                    <a:p>
                      <a:pPr algn="ctr" fontAlgn="ctr"/>
                      <a:r>
                        <a:rPr lang="es-ES" sz="900" b="0" i="0" u="none" strike="noStrike">
                          <a:solidFill>
                            <a:srgbClr val="FFFFFF"/>
                          </a:solidFill>
                          <a:effectLst/>
                          <a:latin typeface="Montserrat" panose="00000500000000000000" pitchFamily="50" charset="0"/>
                        </a:rPr>
                        <a:t>Agencias de viajes o compañías turísticas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-2,61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-24,64</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-24,33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-14,98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-29,56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-15,37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-18,70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-40,41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-41,92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-27,89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-19,10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-28,29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31460433"/>
                  </a:ext>
                </a:extLst>
              </a:tr>
              <a:tr h="231073">
                <a:tc>
                  <a:txBody>
                    <a:bodyPr/>
                    <a:lstStyle/>
                    <a:p>
                      <a:pPr algn="ctr" fontAlgn="ctr"/>
                      <a:r>
                        <a:rPr lang="es-ES" sz="900" b="0" i="0" u="none" strike="noStrike">
                          <a:solidFill>
                            <a:srgbClr val="FFFFFF"/>
                          </a:solidFill>
                          <a:effectLst/>
                          <a:latin typeface="Montserrat" panose="00000500000000000000" pitchFamily="50" charset="0"/>
                        </a:rPr>
                        <a:t>Compañías de seguro de coche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-4,62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-36,07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-18,79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-19,19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-30,46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-17,28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-30,75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-50,52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-45,72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-36,71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-19,88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-39,88</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75822324"/>
                  </a:ext>
                </a:extLst>
              </a:tr>
              <a:tr h="231073">
                <a:tc>
                  <a:txBody>
                    <a:bodyPr/>
                    <a:lstStyle/>
                    <a:p>
                      <a:pPr algn="ctr" fontAlgn="ctr"/>
                      <a:r>
                        <a:rPr lang="es-ES" sz="900" b="0" i="0" u="none" strike="noStrike">
                          <a:solidFill>
                            <a:srgbClr val="FFFFFF"/>
                          </a:solidFill>
                          <a:effectLst/>
                          <a:latin typeface="Montserrat" panose="00000500000000000000" pitchFamily="50" charset="0"/>
                        </a:rPr>
                        <a:t>Cadenas hoteleras o alojamientos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-5,43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-30,52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-7,60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-7,60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-22,56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-10,62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-18,82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-33,53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-30,40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-25,33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-15,10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-15,20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17017302"/>
                  </a:ext>
                </a:extLst>
              </a:tr>
              <a:tr h="231073">
                <a:tc>
                  <a:txBody>
                    <a:bodyPr/>
                    <a:lstStyle/>
                    <a:p>
                      <a:pPr algn="ctr" fontAlgn="ctr"/>
                      <a:r>
                        <a:rPr lang="es-ES" sz="900" b="0" i="0" u="none" strike="noStrike">
                          <a:solidFill>
                            <a:srgbClr val="FFFFFF"/>
                          </a:solidFill>
                          <a:effectLst/>
                          <a:latin typeface="Montserrat" panose="00000500000000000000" pitchFamily="50" charset="0"/>
                        </a:rPr>
                        <a:t>Compañías de seguro de salud privado</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-8,55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-42,38</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-16,45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-17,38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-30,30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-16,64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-27,04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-48,79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-39,59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-32,81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-17,29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-33,27</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41368289"/>
                  </a:ext>
                </a:extLst>
              </a:tr>
              <a:tr h="231073">
                <a:tc>
                  <a:txBody>
                    <a:bodyPr/>
                    <a:lstStyle/>
                    <a:p>
                      <a:pPr algn="ctr" fontAlgn="ctr"/>
                      <a:r>
                        <a:rPr lang="es-ES" sz="900" b="0" i="0" u="none" strike="noStrike">
                          <a:solidFill>
                            <a:srgbClr val="FFFFFF"/>
                          </a:solidFill>
                          <a:effectLst/>
                          <a:latin typeface="Montserrat" panose="00000500000000000000" pitchFamily="50" charset="0"/>
                        </a:rPr>
                        <a:t>Restarurantes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-8,98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-27,77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-21,95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-21,83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-39,11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-25,17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-21,77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-48,27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-41,24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-26,58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-24,20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22847136"/>
                  </a:ext>
                </a:extLst>
              </a:tr>
              <a:tr h="231073">
                <a:tc>
                  <a:txBody>
                    <a:bodyPr/>
                    <a:lstStyle/>
                    <a:p>
                      <a:pPr algn="ctr" fontAlgn="ctr"/>
                      <a:r>
                        <a:rPr lang="es-ES" sz="900" b="0" i="0" u="none" strike="noStrike">
                          <a:solidFill>
                            <a:srgbClr val="FFFFFF"/>
                          </a:solidFill>
                          <a:effectLst/>
                          <a:latin typeface="Montserrat" panose="00000500000000000000" pitchFamily="50" charset="0"/>
                        </a:rPr>
                        <a:t>Entidades financieras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-10,03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-45,32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-24,59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-22,18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-38,01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-22,66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-34,26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9C0006"/>
                          </a:solidFill>
                          <a:effectLst/>
                          <a:latin typeface="Montserrat" panose="00000500000000000000" pitchFamily="50" charset="0"/>
                        </a:rPr>
                        <a:t>-58,67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-48,34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-29,12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-16,69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-34,86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01711676"/>
                  </a:ext>
                </a:extLst>
              </a:tr>
              <a:tr h="231073">
                <a:tc>
                  <a:txBody>
                    <a:bodyPr/>
                    <a:lstStyle/>
                    <a:p>
                      <a:pPr algn="ctr" fontAlgn="ctr"/>
                      <a:r>
                        <a:rPr lang="es-ES" sz="900" b="0" i="0" u="none" strike="noStrike">
                          <a:solidFill>
                            <a:srgbClr val="FFFFFF"/>
                          </a:solidFill>
                          <a:effectLst/>
                          <a:latin typeface="Montserrat" panose="00000500000000000000" pitchFamily="50" charset="0"/>
                        </a:rPr>
                        <a:t>Compañías de seguro de hogar</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-10,72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-40,85</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-20,60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-23,59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-32,64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-18,93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-33,82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-52,12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-46,76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-40,50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-24,93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-40,85</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3590264911"/>
                  </a:ext>
                </a:extLst>
              </a:tr>
              <a:tr h="231073">
                <a:tc>
                  <a:txBody>
                    <a:bodyPr/>
                    <a:lstStyle/>
                    <a:p>
                      <a:pPr algn="ctr" fontAlgn="ctr"/>
                      <a:r>
                        <a:rPr lang="es-ES" sz="900" b="0" i="0" u="none" strike="noStrike">
                          <a:solidFill>
                            <a:srgbClr val="FFFFFF"/>
                          </a:solidFill>
                          <a:effectLst/>
                          <a:latin typeface="Montserrat" panose="00000500000000000000" pitchFamily="50" charset="0"/>
                        </a:rPr>
                        <a:t>Establecimientos de electrónica</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-11,45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-31,31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-14,92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-7,46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-17,87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-14,22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-9,89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-46,23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-38,77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-24,72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-16,41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-8,93</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726371707"/>
                  </a:ext>
                </a:extLst>
              </a:tr>
              <a:tr h="231073">
                <a:tc>
                  <a:txBody>
                    <a:bodyPr/>
                    <a:lstStyle/>
                    <a:p>
                      <a:pPr algn="ctr" fontAlgn="ctr"/>
                      <a:r>
                        <a:rPr lang="es-ES" sz="900" b="0" i="0" u="none" strike="noStrike">
                          <a:solidFill>
                            <a:srgbClr val="FFFFFF"/>
                          </a:solidFill>
                          <a:effectLst/>
                          <a:latin typeface="Montserrat" panose="00000500000000000000" pitchFamily="50" charset="0"/>
                        </a:rPr>
                        <a:t>Estaciones de servicio</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-16,16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-44,63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-25,96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-22,12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-42,90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-25,80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-36,94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-36,24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-49,88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-44,47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-35,24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-32,86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58395531"/>
                  </a:ext>
                </a:extLst>
              </a:tr>
              <a:tr h="231073">
                <a:tc>
                  <a:txBody>
                    <a:bodyPr/>
                    <a:lstStyle/>
                    <a:p>
                      <a:pPr algn="ctr" fontAlgn="ctr"/>
                      <a:r>
                        <a:rPr lang="es-ES" sz="900" b="0" i="0" u="none" strike="noStrike" dirty="0" err="1">
                          <a:solidFill>
                            <a:srgbClr val="FFFFFF"/>
                          </a:solidFill>
                          <a:effectLst/>
                          <a:latin typeface="Montserrat" panose="00000500000000000000" pitchFamily="50" charset="0"/>
                        </a:rPr>
                        <a:t>Compañias</a:t>
                      </a:r>
                      <a:r>
                        <a:rPr lang="es-ES" sz="900" b="0" i="0" u="none" strike="noStrike" dirty="0">
                          <a:solidFill>
                            <a:srgbClr val="FFFFFF"/>
                          </a:solidFill>
                          <a:effectLst/>
                          <a:latin typeface="Montserrat" panose="00000500000000000000" pitchFamily="50" charset="0"/>
                        </a:rPr>
                        <a:t> energéticas</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-33,33</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-55,50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-42,62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ctr"/>
                      <a:r>
                        <a:rPr lang="es-ES" sz="900" b="0" i="0" u="none" strike="noStrike">
                          <a:solidFill>
                            <a:srgbClr val="006100"/>
                          </a:solidFill>
                          <a:effectLst/>
                          <a:latin typeface="Montserrat" panose="00000500000000000000" pitchFamily="50" charset="0"/>
                        </a:rPr>
                        <a:t>-37,39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-50,27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ctr"/>
                      <a:r>
                        <a:rPr lang="es-ES" sz="900" b="0" i="0" u="none" strike="noStrike">
                          <a:solidFill>
                            <a:srgbClr val="006100"/>
                          </a:solidFill>
                          <a:effectLst/>
                          <a:latin typeface="Montserrat" panose="00000500000000000000" pitchFamily="50" charset="0"/>
                        </a:rPr>
                        <a:t>-38,56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-47,46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ctr"/>
                      <a:r>
                        <a:rPr lang="es-ES" sz="900" b="0" i="0" u="none" strike="noStrike">
                          <a:solidFill>
                            <a:srgbClr val="9C0006"/>
                          </a:solidFill>
                          <a:effectLst/>
                          <a:latin typeface="Montserrat" panose="00000500000000000000" pitchFamily="50" charset="0"/>
                        </a:rPr>
                        <a:t>-60,97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-54,10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ctr"/>
                      <a:r>
                        <a:rPr lang="es-ES" sz="900" b="0" i="0" u="none" strike="noStrike">
                          <a:solidFill>
                            <a:srgbClr val="000000"/>
                          </a:solidFill>
                          <a:effectLst/>
                          <a:latin typeface="Montserrat" panose="00000500000000000000" pitchFamily="50" charset="0"/>
                        </a:rPr>
                        <a:t>-49,57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ctr"/>
                      <a:r>
                        <a:rPr lang="es-ES" sz="900" b="0" i="0" u="none" strike="noStrike">
                          <a:solidFill>
                            <a:srgbClr val="006100"/>
                          </a:solidFill>
                          <a:effectLst/>
                          <a:latin typeface="Montserrat" panose="00000500000000000000" pitchFamily="50" charset="0"/>
                        </a:rPr>
                        <a:t>-39,27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C6EFCE"/>
                    </a:solidFill>
                  </a:tcPr>
                </a:tc>
                <a:tc>
                  <a:txBody>
                    <a:bodyPr/>
                    <a:lstStyle/>
                    <a:p>
                      <a:pPr algn="ctr" fontAlgn="ctr"/>
                      <a:r>
                        <a:rPr lang="es-ES" sz="900" b="0" i="0" u="none" strike="noStrike" dirty="0">
                          <a:solidFill>
                            <a:srgbClr val="9C0006"/>
                          </a:solidFill>
                          <a:effectLst/>
                          <a:latin typeface="Montserrat" panose="00000500000000000000" pitchFamily="50" charset="0"/>
                        </a:rPr>
                        <a:t>-54,64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solidFill>
                      <a:srgbClr val="FFC7CE"/>
                    </a:solidFill>
                  </a:tcPr>
                </a:tc>
                <a:extLst>
                  <a:ext uri="{0D108BD9-81ED-4DB2-BD59-A6C34878D82A}">
                    <a16:rowId xmlns:a16="http://schemas.microsoft.com/office/drawing/2014/main" val="709831002"/>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492992" y="667696"/>
            <a:ext cx="8253687" cy="600164"/>
          </a:xfrm>
          <a:prstGeom prst="rect">
            <a:avLst/>
          </a:prstGeom>
        </p:spPr>
        <p:txBody>
          <a:bodyPr wrap="square">
            <a:spAutoFit/>
          </a:bodyPr>
          <a:lstStyle/>
          <a:p>
            <a:r>
              <a:rPr lang="es-ES" sz="1100" b="1" dirty="0">
                <a:latin typeface="Montserrat" panose="00000500000000000000" pitchFamily="50" charset="0"/>
                <a:ea typeface="Kozuka Gothic Pro EL" panose="020B0200000000000000" pitchFamily="34" charset="-128"/>
                <a:cs typeface="Arial" panose="020B0604020202020204" pitchFamily="34" charset="0"/>
              </a:rPr>
              <a:t>| </a:t>
            </a:r>
            <a:r>
              <a:rPr lang="es-ES" sz="1100" dirty="0">
                <a:latin typeface="Montserrat" panose="00000500000000000000" pitchFamily="50" charset="0"/>
                <a:ea typeface="Kozuka Gothic Pro EL" panose="020B0200000000000000" pitchFamily="34" charset="-128"/>
                <a:cs typeface="Arial" panose="020B0604020202020204" pitchFamily="34" charset="0"/>
              </a:rPr>
              <a:t>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28</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4" name="CuadroTexto 3">
            <a:extLst>
              <a:ext uri="{FF2B5EF4-FFF2-40B4-BE49-F238E27FC236}">
                <a16:creationId xmlns:a16="http://schemas.microsoft.com/office/drawing/2014/main" id="{FAE6BE5F-D786-A213-2E37-B33270194565}"/>
              </a:ext>
            </a:extLst>
          </p:cNvPr>
          <p:cNvSpPr txBox="1"/>
          <p:nvPr/>
        </p:nvSpPr>
        <p:spPr>
          <a:xfrm>
            <a:off x="492992" y="1339717"/>
            <a:ext cx="2571221" cy="1134000"/>
          </a:xfrm>
          <a:prstGeom prst="rect">
            <a:avLst/>
          </a:prstGeom>
          <a:solidFill>
            <a:schemeClr val="accent6">
              <a:lumMod val="25000"/>
            </a:schemeClr>
          </a:solidFill>
          <a:ln>
            <a:noFill/>
          </a:ln>
        </p:spPr>
        <p:txBody>
          <a:bodyPr wrap="square" rtlCol="0" anchor="ctr">
            <a:spAutoFit/>
          </a:bodyPr>
          <a:lstStyle/>
          <a:p>
            <a:pPr algn="ctr" fontAlgn="ctr"/>
            <a:r>
              <a:rPr lang="es-ES" sz="1400" b="1" dirty="0">
                <a:solidFill>
                  <a:schemeClr val="bg1"/>
                </a:solidFill>
                <a:latin typeface="Montserrat" panose="00000500000000000000" pitchFamily="50" charset="0"/>
                <a:cs typeface="Arial" panose="020B0604020202020204" pitchFamily="34" charset="0"/>
              </a:rPr>
              <a:t>Sectores</a:t>
            </a:r>
          </a:p>
        </p:txBody>
      </p:sp>
      <p:sp>
        <p:nvSpPr>
          <p:cNvPr id="7" name="CuadroTexto 3">
            <a:extLst>
              <a:ext uri="{FF2B5EF4-FFF2-40B4-BE49-F238E27FC236}">
                <a16:creationId xmlns:a16="http://schemas.microsoft.com/office/drawing/2014/main" id="{F51D8152-E14A-6D3A-E250-353E0125E0AA}"/>
              </a:ext>
            </a:extLst>
          </p:cNvPr>
          <p:cNvSpPr txBox="1"/>
          <p:nvPr/>
        </p:nvSpPr>
        <p:spPr>
          <a:xfrm>
            <a:off x="8746679" y="864693"/>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Tree>
    <p:extLst>
      <p:ext uri="{BB962C8B-B14F-4D97-AF65-F5344CB8AC3E}">
        <p14:creationId xmlns:p14="http://schemas.microsoft.com/office/powerpoint/2010/main" val="1662512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29</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err="1">
                <a:solidFill>
                  <a:schemeClr val="bg1"/>
                </a:solidFill>
                <a:latin typeface="Montserrat" panose="00000500000000000000" pitchFamily="50" charset="0"/>
              </a:rPr>
              <a:t>Insights</a:t>
            </a:r>
            <a:endParaRPr lang="es-ES" sz="1400" dirty="0">
              <a:solidFill>
                <a:schemeClr val="bg1"/>
              </a:solidFill>
              <a:latin typeface="Montserrat" panose="00000500000000000000" pitchFamily="50" charset="0"/>
            </a:endParaRPr>
          </a:p>
          <a:p>
            <a:endParaRPr lang="es-ES" sz="1400" dirty="0">
              <a:solidFill>
                <a:schemeClr val="bg1"/>
              </a:solidFill>
              <a:latin typeface="Montserrat" panose="00000500000000000000" pitchFamily="50" charset="0"/>
            </a:endParaRPr>
          </a:p>
        </p:txBody>
      </p:sp>
      <p:sp>
        <p:nvSpPr>
          <p:cNvPr id="8" name="21 Rectángulo">
            <a:extLst>
              <a:ext uri="{FF2B5EF4-FFF2-40B4-BE49-F238E27FC236}">
                <a16:creationId xmlns:a16="http://schemas.microsoft.com/office/drawing/2014/main" id="{196541EC-D7C7-1111-7154-88656E264648}"/>
              </a:ext>
            </a:extLst>
          </p:cNvPr>
          <p:cNvSpPr/>
          <p:nvPr/>
        </p:nvSpPr>
        <p:spPr>
          <a:xfrm>
            <a:off x="-204700" y="1140842"/>
            <a:ext cx="12601400" cy="400110"/>
          </a:xfrm>
          <a:prstGeom prst="rect">
            <a:avLst/>
          </a:prstGeom>
        </p:spPr>
        <p:txBody>
          <a:bodyPr wrap="square">
            <a:spAutoFit/>
          </a:bodyPr>
          <a:lstStyle/>
          <a:p>
            <a:pPr algn="ctr"/>
            <a:r>
              <a:rPr lang="es-ES" sz="2000" dirty="0">
                <a:latin typeface="Montserrat" panose="00000500000000000000" pitchFamily="50" charset="0"/>
                <a:ea typeface="Kozuka Gothic Pro EL" panose="020B0200000000000000" pitchFamily="34" charset="-128"/>
                <a:cs typeface="Arial" panose="020B0604020202020204" pitchFamily="34" charset="0"/>
              </a:rPr>
              <a:t>Grado de recomendación por sector en función de su experiencia</a:t>
            </a:r>
            <a:endParaRPr lang="es-ES" sz="3300" dirty="0">
              <a:latin typeface="Georgia" panose="02040502050405020303" pitchFamily="18" charset="0"/>
              <a:ea typeface="Kozuka Gothic Pro EL" panose="020B0200000000000000" pitchFamily="34" charset="-128"/>
              <a:cs typeface="Arial" panose="020B0604020202020204" pitchFamily="34" charset="0"/>
            </a:endParaRPr>
          </a:p>
        </p:txBody>
      </p:sp>
      <p:sp>
        <p:nvSpPr>
          <p:cNvPr id="10" name="CuadroTexto 9">
            <a:extLst>
              <a:ext uri="{FF2B5EF4-FFF2-40B4-BE49-F238E27FC236}">
                <a16:creationId xmlns:a16="http://schemas.microsoft.com/office/drawing/2014/main" id="{3D0DFAF9-49E4-117D-8B4F-1249ECD8B0D7}"/>
              </a:ext>
            </a:extLst>
          </p:cNvPr>
          <p:cNvSpPr txBox="1"/>
          <p:nvPr/>
        </p:nvSpPr>
        <p:spPr>
          <a:xfrm>
            <a:off x="804994" y="2048783"/>
            <a:ext cx="10582012" cy="3260764"/>
          </a:xfrm>
          <a:prstGeom prst="rect">
            <a:avLst/>
          </a:prstGeom>
          <a:noFill/>
        </p:spPr>
        <p:txBody>
          <a:bodyPr wrap="square">
            <a:spAutoFit/>
          </a:bodyPr>
          <a:lstStyle/>
          <a:p>
            <a:r>
              <a:rPr lang="es-ES" sz="1200" b="1" kern="100" dirty="0">
                <a:latin typeface="Montserrat" panose="00000500000000000000" pitchFamily="50" charset="0"/>
                <a:cs typeface="Arial" panose="020B0604020202020204" pitchFamily="34" charset="0"/>
              </a:rPr>
              <a:t>Basado en la experiencia como cliente, comprador o visitante de los sectores con los que ha tenido contacto los encuestados, en general los recomendarían principalmente por su atención, trato personalizado y experiencia agradable, la calidad de sus productos o servicios, porque genera confianza, seguridad y garantía, por su variedad y disponibilidad de productos y servicios y por su espacio de compra agradable, ordenado y con producto visible</a:t>
            </a:r>
            <a:r>
              <a:rPr lang="es-ES" sz="1200" kern="100" dirty="0">
                <a:latin typeface="Montserrat" panose="00000500000000000000" pitchFamily="50" charset="0"/>
                <a:cs typeface="Arial" panose="020B0604020202020204" pitchFamily="34" charset="0"/>
              </a:rPr>
              <a:t>, puesto que en todos ellos, el NPS es favorable, encontrándose entre los tres mejores de cada uno de los sectores, a pesar de tener más detractores que promotores.</a:t>
            </a:r>
          </a:p>
          <a:p>
            <a:endParaRPr lang="es-ES" sz="1200" kern="100" dirty="0">
              <a:latin typeface="Montserrat" panose="00000500000000000000" pitchFamily="50" charset="0"/>
              <a:cs typeface="Arial" panose="020B0604020202020204" pitchFamily="34" charset="0"/>
            </a:endParaRPr>
          </a:p>
          <a:p>
            <a:r>
              <a:rPr lang="es-ES" sz="1200" b="1" kern="100" dirty="0">
                <a:latin typeface="Montserrat" panose="00000500000000000000" pitchFamily="50" charset="0"/>
                <a:cs typeface="Arial" panose="020B0604020202020204" pitchFamily="34" charset="0"/>
              </a:rPr>
              <a:t>Cabe destacar que las compañías de productos y servicios online sería recomendado principalmente por su variedad y disponibilidad de productos y servicios</a:t>
            </a:r>
            <a:r>
              <a:rPr lang="es-ES" sz="1200" kern="100" dirty="0">
                <a:latin typeface="Montserrat" panose="00000500000000000000" pitchFamily="50" charset="0"/>
                <a:cs typeface="Arial" panose="020B0604020202020204" pitchFamily="34" charset="0"/>
              </a:rPr>
              <a:t>, obteniendo un NPS positivo de 8,48, siendo así mayor el porcentaje de promotores (recomendarían seguro) que el de detractores (No lo recomendaría).</a:t>
            </a:r>
          </a:p>
          <a:p>
            <a:endParaRPr lang="es-ES" sz="1200" kern="100" dirty="0">
              <a:latin typeface="Montserrat" panose="00000500000000000000" pitchFamily="50" charset="0"/>
              <a:cs typeface="Arial" panose="020B0604020202020204" pitchFamily="34" charset="0"/>
            </a:endParaRPr>
          </a:p>
          <a:p>
            <a:r>
              <a:rPr lang="es-ES" sz="1200" kern="100" dirty="0">
                <a:latin typeface="Montserrat" panose="00000500000000000000" pitchFamily="50" charset="0"/>
                <a:cs typeface="Arial" panose="020B0604020202020204" pitchFamily="34" charset="0"/>
              </a:rPr>
              <a:t>Por el contrario, </a:t>
            </a:r>
            <a:r>
              <a:rPr lang="es-ES" sz="1200" b="1" kern="100" dirty="0">
                <a:latin typeface="Montserrat" panose="00000500000000000000" pitchFamily="50" charset="0"/>
                <a:cs typeface="Arial" panose="020B0604020202020204" pitchFamily="34" charset="0"/>
              </a:rPr>
              <a:t>no recomendarían los sectores visitados por su programa de fidelización, por compartir sus valores como marca o porque apliquen innovación y tecnología mejorando la experiencia</a:t>
            </a:r>
            <a:r>
              <a:rPr lang="es-ES" sz="1200" kern="100" dirty="0">
                <a:latin typeface="Montserrat" panose="00000500000000000000" pitchFamily="50" charset="0"/>
                <a:cs typeface="Arial" panose="020B0604020202020204" pitchFamily="34" charset="0"/>
              </a:rPr>
              <a:t>, puesto que en todos los sectores valorados su NPS se sitúa entre los 3 peores, el porcentaje de detractores es mucho mayor al porcentaje de promotores.</a:t>
            </a:r>
          </a:p>
          <a:p>
            <a:endParaRPr lang="es-ES" sz="1200" kern="100" dirty="0">
              <a:latin typeface="Montserrat" panose="00000500000000000000" pitchFamily="50" charset="0"/>
              <a:cs typeface="Arial" panose="020B0604020202020204" pitchFamily="34" charset="0"/>
            </a:endParaRPr>
          </a:p>
          <a:p>
            <a:r>
              <a:rPr lang="es-ES" sz="1200" b="1" kern="100" dirty="0">
                <a:latin typeface="Montserrat" panose="00000500000000000000" pitchFamily="50" charset="0"/>
                <a:cs typeface="Arial" panose="020B0604020202020204" pitchFamily="34" charset="0"/>
              </a:rPr>
              <a:t>Cabe destacar que las compañías energéticas (-60,97) y las entidades financieras (-58,67)  no serían recomendados por su programa de fidelización </a:t>
            </a:r>
            <a:r>
              <a:rPr lang="es-ES" sz="1200" kern="100" dirty="0">
                <a:latin typeface="Montserrat" panose="00000500000000000000" pitchFamily="50" charset="0"/>
                <a:cs typeface="Arial" panose="020B0604020202020204" pitchFamily="34" charset="0"/>
              </a:rPr>
              <a:t>pues han obtenido el peor NPS entre los sectores valorados en cuanto a estos aspectos.</a:t>
            </a:r>
          </a:p>
          <a:p>
            <a:pPr marL="285750" indent="-285750">
              <a:lnSpc>
                <a:spcPct val="107000"/>
              </a:lnSpc>
              <a:spcAft>
                <a:spcPts val="800"/>
              </a:spcAft>
              <a:buFont typeface="Wingdings" panose="05000000000000000000" pitchFamily="2" charset="2"/>
              <a:buChar char="Ø"/>
            </a:pPr>
            <a:endParaRPr lang="es-ES" sz="1400" kern="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9075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40349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4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21 Rectángulo">
            <a:extLst>
              <a:ext uri="{FF2B5EF4-FFF2-40B4-BE49-F238E27FC236}">
                <a16:creationId xmlns:a16="http://schemas.microsoft.com/office/drawing/2014/main" id="{8E0E3C11-8658-527B-D10D-9FD9DA5D3925}"/>
              </a:ext>
            </a:extLst>
          </p:cNvPr>
          <p:cNvSpPr/>
          <p:nvPr/>
        </p:nvSpPr>
        <p:spPr>
          <a:xfrm>
            <a:off x="727211" y="633809"/>
            <a:ext cx="7697570" cy="600164"/>
          </a:xfrm>
          <a:prstGeom prst="rect">
            <a:avLst/>
          </a:prstGeom>
        </p:spPr>
        <p:txBody>
          <a:bodyPr wrap="square">
            <a:spAutoFit/>
          </a:bodyPr>
          <a:lstStyle/>
          <a:p>
            <a:r>
              <a:rPr lang="es-ES" sz="1100" b="1" dirty="0">
                <a:latin typeface="Montserrat" panose="00000500000000000000" pitchFamily="50" charset="0"/>
                <a:ea typeface="Kozuka Gothic Pro EL" panose="020B0200000000000000" pitchFamily="34" charset="-128"/>
                <a:cs typeface="Arial" panose="020B0604020202020204" pitchFamily="34" charset="0"/>
              </a:rPr>
              <a:t>| </a:t>
            </a:r>
            <a:r>
              <a:rPr lang="es-ES" sz="1100" dirty="0">
                <a:latin typeface="Montserrat" panose="00000500000000000000" pitchFamily="50" charset="0"/>
                <a:ea typeface="Kozuka Gothic Pro EL" panose="020B0200000000000000" pitchFamily="34" charset="-128"/>
                <a:cs typeface="Arial" panose="020B0604020202020204" pitchFamily="34" charset="0"/>
              </a:rPr>
              <a:t>Pregunta 18-28:  En una escala de 0 a 10, siendo 0 que no lo recomendarías en absoluto y 10 que lo recomendarías completamente ¿En qué medida recomendarías las siguientes marcas o establecimientos a un familiar o amigo por...?</a:t>
            </a:r>
          </a:p>
        </p:txBody>
      </p:sp>
      <p:graphicFrame>
        <p:nvGraphicFramePr>
          <p:cNvPr id="10" name="Tabla 9">
            <a:extLst>
              <a:ext uri="{FF2B5EF4-FFF2-40B4-BE49-F238E27FC236}">
                <a16:creationId xmlns:a16="http://schemas.microsoft.com/office/drawing/2014/main" id="{632B5F84-49D1-4F09-B483-D8114C6391B0}"/>
              </a:ext>
            </a:extLst>
          </p:cNvPr>
          <p:cNvGraphicFramePr>
            <a:graphicFrameLocks noGrp="1"/>
          </p:cNvGraphicFramePr>
          <p:nvPr>
            <p:extLst>
              <p:ext uri="{D42A27DB-BD31-4B8C-83A1-F6EECF244321}">
                <p14:modId xmlns:p14="http://schemas.microsoft.com/office/powerpoint/2010/main" val="642043088"/>
              </p:ext>
            </p:extLst>
          </p:nvPr>
        </p:nvGraphicFramePr>
        <p:xfrm>
          <a:off x="727211" y="1321392"/>
          <a:ext cx="10766653" cy="4542783"/>
        </p:xfrm>
        <a:graphic>
          <a:graphicData uri="http://schemas.openxmlformats.org/drawingml/2006/table">
            <a:tbl>
              <a:tblPr/>
              <a:tblGrid>
                <a:gridCol w="1568919">
                  <a:extLst>
                    <a:ext uri="{9D8B030D-6E8A-4147-A177-3AD203B41FA5}">
                      <a16:colId xmlns:a16="http://schemas.microsoft.com/office/drawing/2014/main" val="2255413969"/>
                    </a:ext>
                  </a:extLst>
                </a:gridCol>
                <a:gridCol w="373626">
                  <a:extLst>
                    <a:ext uri="{9D8B030D-6E8A-4147-A177-3AD203B41FA5}">
                      <a16:colId xmlns:a16="http://schemas.microsoft.com/office/drawing/2014/main" val="2668233425"/>
                    </a:ext>
                  </a:extLst>
                </a:gridCol>
                <a:gridCol w="580103">
                  <a:extLst>
                    <a:ext uri="{9D8B030D-6E8A-4147-A177-3AD203B41FA5}">
                      <a16:colId xmlns:a16="http://schemas.microsoft.com/office/drawing/2014/main" val="4103821083"/>
                    </a:ext>
                  </a:extLst>
                </a:gridCol>
                <a:gridCol w="372975">
                  <a:extLst>
                    <a:ext uri="{9D8B030D-6E8A-4147-A177-3AD203B41FA5}">
                      <a16:colId xmlns:a16="http://schemas.microsoft.com/office/drawing/2014/main" val="540750755"/>
                    </a:ext>
                  </a:extLst>
                </a:gridCol>
                <a:gridCol w="739860">
                  <a:extLst>
                    <a:ext uri="{9D8B030D-6E8A-4147-A177-3AD203B41FA5}">
                      <a16:colId xmlns:a16="http://schemas.microsoft.com/office/drawing/2014/main" val="3793973436"/>
                    </a:ext>
                  </a:extLst>
                </a:gridCol>
                <a:gridCol w="713117">
                  <a:extLst>
                    <a:ext uri="{9D8B030D-6E8A-4147-A177-3AD203B41FA5}">
                      <a16:colId xmlns:a16="http://schemas.microsoft.com/office/drawing/2014/main" val="1120187733"/>
                    </a:ext>
                  </a:extLst>
                </a:gridCol>
                <a:gridCol w="713117">
                  <a:extLst>
                    <a:ext uri="{9D8B030D-6E8A-4147-A177-3AD203B41FA5}">
                      <a16:colId xmlns:a16="http://schemas.microsoft.com/office/drawing/2014/main" val="1705299189"/>
                    </a:ext>
                  </a:extLst>
                </a:gridCol>
                <a:gridCol w="713117">
                  <a:extLst>
                    <a:ext uri="{9D8B030D-6E8A-4147-A177-3AD203B41FA5}">
                      <a16:colId xmlns:a16="http://schemas.microsoft.com/office/drawing/2014/main" val="2072288658"/>
                    </a:ext>
                  </a:extLst>
                </a:gridCol>
                <a:gridCol w="713117">
                  <a:extLst>
                    <a:ext uri="{9D8B030D-6E8A-4147-A177-3AD203B41FA5}">
                      <a16:colId xmlns:a16="http://schemas.microsoft.com/office/drawing/2014/main" val="62987101"/>
                    </a:ext>
                  </a:extLst>
                </a:gridCol>
                <a:gridCol w="713117">
                  <a:extLst>
                    <a:ext uri="{9D8B030D-6E8A-4147-A177-3AD203B41FA5}">
                      <a16:colId xmlns:a16="http://schemas.microsoft.com/office/drawing/2014/main" val="3714931530"/>
                    </a:ext>
                  </a:extLst>
                </a:gridCol>
                <a:gridCol w="713117">
                  <a:extLst>
                    <a:ext uri="{9D8B030D-6E8A-4147-A177-3AD203B41FA5}">
                      <a16:colId xmlns:a16="http://schemas.microsoft.com/office/drawing/2014/main" val="100411229"/>
                    </a:ext>
                  </a:extLst>
                </a:gridCol>
                <a:gridCol w="713117">
                  <a:extLst>
                    <a:ext uri="{9D8B030D-6E8A-4147-A177-3AD203B41FA5}">
                      <a16:colId xmlns:a16="http://schemas.microsoft.com/office/drawing/2014/main" val="3459384150"/>
                    </a:ext>
                  </a:extLst>
                </a:gridCol>
                <a:gridCol w="713117">
                  <a:extLst>
                    <a:ext uri="{9D8B030D-6E8A-4147-A177-3AD203B41FA5}">
                      <a16:colId xmlns:a16="http://schemas.microsoft.com/office/drawing/2014/main" val="2719738808"/>
                    </a:ext>
                  </a:extLst>
                </a:gridCol>
                <a:gridCol w="713117">
                  <a:extLst>
                    <a:ext uri="{9D8B030D-6E8A-4147-A177-3AD203B41FA5}">
                      <a16:colId xmlns:a16="http://schemas.microsoft.com/office/drawing/2014/main" val="3676288900"/>
                    </a:ext>
                  </a:extLst>
                </a:gridCol>
                <a:gridCol w="713117">
                  <a:extLst>
                    <a:ext uri="{9D8B030D-6E8A-4147-A177-3AD203B41FA5}">
                      <a16:colId xmlns:a16="http://schemas.microsoft.com/office/drawing/2014/main" val="364255680"/>
                    </a:ext>
                  </a:extLst>
                </a:gridCol>
              </a:tblGrid>
              <a:tr h="636851">
                <a:tc>
                  <a:txBody>
                    <a:bodyPr/>
                    <a:lstStyle/>
                    <a:p>
                      <a:pPr algn="ctr" fontAlgn="ctr"/>
                      <a:endParaRPr lang="es-ES" sz="1700" b="0" i="0" u="none" strike="noStrike" dirty="0">
                        <a:solidFill>
                          <a:srgbClr val="000000"/>
                        </a:solidFill>
                        <a:effectLst/>
                        <a:latin typeface="Arial" panose="020B0604020202020204" pitchFamily="34" charset="0"/>
                      </a:endParaRPr>
                    </a:p>
                  </a:txBody>
                  <a:tcPr marL="9039" marR="9039" marT="9039" marB="0" anchor="ctr">
                    <a:lnL>
                      <a:noFill/>
                    </a:lnL>
                    <a:lnR>
                      <a:noFill/>
                    </a:lnR>
                    <a:lnT>
                      <a:noFill/>
                    </a:lnT>
                    <a:lnB>
                      <a:noFill/>
                    </a:lnB>
                  </a:tcPr>
                </a:tc>
                <a:tc>
                  <a:txBody>
                    <a:bodyPr/>
                    <a:lstStyle/>
                    <a:p>
                      <a:pPr algn="l" fontAlgn="b"/>
                      <a:endParaRPr lang="es-ES" sz="1700" b="0" i="0" u="none" strike="noStrike">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ctr" rtl="0" fontAlgn="ctr"/>
                      <a:r>
                        <a:rPr lang="es-ES" sz="900" b="1" i="0" u="none" strike="noStrike">
                          <a:solidFill>
                            <a:srgbClr val="FFFFFF"/>
                          </a:solidFill>
                          <a:effectLst/>
                          <a:latin typeface="Calibri" panose="020F0502020204030204" pitchFamily="34" charset="0"/>
                        </a:rPr>
                        <a:t>TOTAL</a:t>
                      </a:r>
                    </a:p>
                  </a:txBody>
                  <a:tcPr marL="9039" marR="9039" marT="9039" marB="0" anchor="ctr">
                    <a:lnL>
                      <a:noFill/>
                    </a:lnL>
                    <a:lnR>
                      <a:noFill/>
                    </a:lnR>
                    <a:lnT>
                      <a:noFill/>
                    </a:lnT>
                    <a:lnB>
                      <a:noFill/>
                    </a:lnB>
                    <a:solidFill>
                      <a:srgbClr val="404040"/>
                    </a:solidFill>
                  </a:tcPr>
                </a:tc>
                <a:tc>
                  <a:txBody>
                    <a:bodyPr/>
                    <a:lstStyle/>
                    <a:p>
                      <a:pPr algn="l" fontAlgn="b"/>
                      <a:endParaRPr lang="es-ES" sz="17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ctr" rtl="0" fontAlgn="ctr"/>
                      <a:r>
                        <a:rPr lang="es-ES" sz="700" b="0" i="0" u="none" strike="noStrike" dirty="0">
                          <a:solidFill>
                            <a:srgbClr val="FFFFFF"/>
                          </a:solidFill>
                          <a:effectLst/>
                          <a:latin typeface="Montserrat" panose="00000500000000000000" pitchFamily="50" charset="0"/>
                        </a:rPr>
                        <a:t>Tiene buenos precios, ofertas y promociones  </a:t>
                      </a:r>
                    </a:p>
                  </a:txBody>
                  <a:tcPr marL="9039" marR="9039" marT="9039"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Su atención, trato personalizado y experiencia agradable  </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La calidad de sus productos o servicios  </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Su gestión de incidencias y devoluciones  </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Porque genera confianza, seguridad y garantía  </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Su variedad y disponibilidad de productos y servicios  </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Su programa de fidelización  </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Porque comparto sus valores como marca</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Porque aplica innovación y tecnología mejorando mi experiencia  </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Facilidad de acceso e interacción</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dirty="0">
                          <a:solidFill>
                            <a:srgbClr val="FFFFFF"/>
                          </a:solidFill>
                          <a:effectLst/>
                          <a:latin typeface="Montserrat" panose="00000500000000000000" pitchFamily="50" charset="0"/>
                        </a:rPr>
                        <a:t>Espacio de compra agradable, ordenado y con producto visible  </a:t>
                      </a:r>
                    </a:p>
                  </a:txBody>
                  <a:tcPr marL="9039" marR="9039" marT="9039"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3477363615"/>
                  </a:ext>
                </a:extLst>
              </a:tr>
              <a:tr h="98580">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tc>
                  <a:txBody>
                    <a:bodyPr/>
                    <a:lstStyle/>
                    <a:p>
                      <a:pPr algn="l" fontAlgn="b"/>
                      <a:endParaRPr lang="es-ES" sz="600" b="0" i="0" u="none" strike="noStrike" dirty="0">
                        <a:solidFill>
                          <a:srgbClr val="000000"/>
                        </a:solidFill>
                        <a:effectLst/>
                        <a:latin typeface="Arial" panose="020B0604020202020204" pitchFamily="34" charset="0"/>
                      </a:endParaRPr>
                    </a:p>
                  </a:txBody>
                  <a:tcPr marL="9039" marR="9039" marT="9039" marB="0" anchor="b">
                    <a:lnL>
                      <a:noFill/>
                    </a:lnL>
                    <a:lnR>
                      <a:noFill/>
                    </a:lnR>
                    <a:lnT>
                      <a:noFill/>
                    </a:lnT>
                    <a:lnB>
                      <a:noFill/>
                    </a:lnB>
                  </a:tcPr>
                </a:tc>
                <a:extLst>
                  <a:ext uri="{0D108BD9-81ED-4DB2-BD59-A6C34878D82A}">
                    <a16:rowId xmlns:a16="http://schemas.microsoft.com/office/drawing/2014/main" val="188920262"/>
                  </a:ext>
                </a:extLst>
              </a:tr>
              <a:tr h="248100">
                <a:tc>
                  <a:txBody>
                    <a:bodyPr/>
                    <a:lstStyle/>
                    <a:p>
                      <a:pPr algn="ctr" rtl="0" fontAlgn="ctr"/>
                      <a:r>
                        <a:rPr lang="es-ES" sz="800" b="0" i="0" u="none" strike="noStrike" dirty="0" err="1">
                          <a:solidFill>
                            <a:srgbClr val="FFFFFF"/>
                          </a:solidFill>
                          <a:effectLst/>
                          <a:latin typeface="Montserrat" panose="00000500000000000000" pitchFamily="50" charset="0"/>
                        </a:rPr>
                        <a:t>Digi</a:t>
                      </a:r>
                      <a:r>
                        <a:rPr lang="es-ES" sz="800" b="0" i="0" u="none" strike="noStrike" dirty="0">
                          <a:solidFill>
                            <a:srgbClr val="FFFFFF"/>
                          </a:solidFill>
                          <a:effectLst/>
                          <a:latin typeface="Montserrat" panose="00000500000000000000" pitchFamily="50" charset="0"/>
                        </a:rPr>
                        <a:t> (CT)</a:t>
                      </a:r>
                    </a:p>
                  </a:txBody>
                  <a:tcPr marL="9039" marR="9039" marT="9039"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dirty="0">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40,93</a:t>
                      </a:r>
                    </a:p>
                  </a:txBody>
                  <a:tcPr marL="9039" marR="9039" marT="9039" marB="0" anchor="ctr">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6100"/>
                          </a:solidFill>
                          <a:effectLst/>
                          <a:latin typeface="Montserrat" panose="00000500000000000000" pitchFamily="50" charset="0"/>
                        </a:rPr>
                        <a:t>16,03</a:t>
                      </a:r>
                    </a:p>
                  </a:txBody>
                  <a:tcPr marL="9039" marR="9039" marT="9039"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-3,8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9,28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-22,36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-2,11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-9,7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-42,62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-40,51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-16,03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-8,44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-23,63</a:t>
                      </a:r>
                    </a:p>
                  </a:txBody>
                  <a:tcPr marL="9039" marR="9039" marT="9039"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3196506097"/>
                  </a:ext>
                </a:extLst>
              </a:tr>
              <a:tr h="248100">
                <a:tc>
                  <a:txBody>
                    <a:bodyPr/>
                    <a:lstStyle/>
                    <a:p>
                      <a:pPr algn="ctr" rtl="0" fontAlgn="ctr"/>
                      <a:r>
                        <a:rPr lang="es-ES" sz="800" b="0" i="0" u="none" strike="noStrike" dirty="0">
                          <a:solidFill>
                            <a:srgbClr val="FFFFFF"/>
                          </a:solidFill>
                          <a:effectLst/>
                          <a:latin typeface="Montserrat" panose="00000500000000000000" pitchFamily="50" charset="0"/>
                        </a:rPr>
                        <a:t>ING (EF)</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29,81</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-16,46</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-2,17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6,52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-14,91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3,11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-11,8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-48,45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-39,44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-15,84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12,11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9C0006"/>
                          </a:solidFill>
                          <a:effectLst/>
                          <a:latin typeface="Montserrat" panose="00000500000000000000" pitchFamily="50" charset="0"/>
                        </a:rPr>
                        <a:t>-22,98</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690902288"/>
                  </a:ext>
                </a:extLst>
              </a:tr>
              <a:tr h="248100">
                <a:tc>
                  <a:txBody>
                    <a:bodyPr/>
                    <a:lstStyle/>
                    <a:p>
                      <a:pPr algn="ctr" rtl="0" fontAlgn="ctr"/>
                      <a:r>
                        <a:rPr lang="es-ES" sz="800" b="0" i="0" u="none" strike="noStrike">
                          <a:solidFill>
                            <a:srgbClr val="FFFFFF"/>
                          </a:solidFill>
                          <a:effectLst/>
                          <a:latin typeface="Montserrat" panose="00000500000000000000" pitchFamily="50" charset="0"/>
                        </a:rPr>
                        <a:t>Amazon (ON)</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700" b="0" i="0" u="none" strike="noStrike">
                          <a:solidFill>
                            <a:srgbClr val="000000"/>
                          </a:solidFill>
                          <a:effectLst/>
                          <a:latin typeface="Montserrat" panose="00000500000000000000" pitchFamily="50" charset="0"/>
                        </a:rPr>
                        <a:t>20,65</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700" b="0" i="0" u="none" strike="noStrike">
                          <a:solidFill>
                            <a:srgbClr val="000000"/>
                          </a:solidFill>
                          <a:effectLst/>
                          <a:latin typeface="Montserrat" panose="00000500000000000000" pitchFamily="50" charset="0"/>
                        </a:rPr>
                        <a:t>-1,78</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700" b="0" i="0" u="none" strike="noStrike">
                          <a:solidFill>
                            <a:srgbClr val="9C0006"/>
                          </a:solidFill>
                          <a:effectLst/>
                          <a:latin typeface="Montserrat" panose="00000500000000000000" pitchFamily="50" charset="0"/>
                        </a:rPr>
                        <a:t>-17,29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700" b="0" i="0" u="none" strike="noStrike">
                          <a:solidFill>
                            <a:srgbClr val="000000"/>
                          </a:solidFill>
                          <a:effectLst/>
                          <a:latin typeface="Montserrat" panose="00000500000000000000" pitchFamily="50" charset="0"/>
                        </a:rPr>
                        <a:t>-0,69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700" b="0" i="0" u="none" strike="noStrike">
                          <a:solidFill>
                            <a:srgbClr val="006100"/>
                          </a:solidFill>
                          <a:effectLst/>
                          <a:latin typeface="Montserrat" panose="00000500000000000000" pitchFamily="50" charset="0"/>
                        </a:rPr>
                        <a:t>15,42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700" b="0" i="0" u="none" strike="noStrike">
                          <a:solidFill>
                            <a:srgbClr val="000000"/>
                          </a:solidFill>
                          <a:effectLst/>
                          <a:latin typeface="Montserrat" panose="00000500000000000000" pitchFamily="50" charset="0"/>
                        </a:rPr>
                        <a:t>0,49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700" b="0" i="0" u="none" strike="noStrike">
                          <a:solidFill>
                            <a:srgbClr val="006100"/>
                          </a:solidFill>
                          <a:effectLst/>
                          <a:latin typeface="Montserrat" panose="00000500000000000000" pitchFamily="50" charset="0"/>
                        </a:rPr>
                        <a:t>24,01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700" b="0" i="0" u="none" strike="noStrike">
                          <a:solidFill>
                            <a:srgbClr val="9C0006"/>
                          </a:solidFill>
                          <a:effectLst/>
                          <a:latin typeface="Montserrat" panose="00000500000000000000" pitchFamily="50" charset="0"/>
                        </a:rPr>
                        <a:t>-39,43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700" b="0" i="0" u="none" strike="noStrike">
                          <a:solidFill>
                            <a:srgbClr val="9C0006"/>
                          </a:solidFill>
                          <a:effectLst/>
                          <a:latin typeface="Montserrat" panose="00000500000000000000" pitchFamily="50" charset="0"/>
                        </a:rPr>
                        <a:t>-39,82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700" b="0" i="0" u="none" strike="noStrike">
                          <a:solidFill>
                            <a:srgbClr val="000000"/>
                          </a:solidFill>
                          <a:effectLst/>
                          <a:latin typeface="Montserrat" panose="00000500000000000000" pitchFamily="50" charset="0"/>
                        </a:rPr>
                        <a:t>-10,28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700" b="0" i="0" u="none" strike="noStrike">
                          <a:solidFill>
                            <a:srgbClr val="006100"/>
                          </a:solidFill>
                          <a:effectLst/>
                          <a:latin typeface="Montserrat" panose="00000500000000000000" pitchFamily="50" charset="0"/>
                        </a:rPr>
                        <a:t>11,96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700" b="0" i="0" u="none" strike="noStrike" dirty="0">
                          <a:solidFill>
                            <a:srgbClr val="000000"/>
                          </a:solidFill>
                          <a:effectLst/>
                          <a:latin typeface="Montserrat" panose="00000500000000000000" pitchFamily="50" charset="0"/>
                        </a:rPr>
                        <a:t>-16,5</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759370852"/>
                  </a:ext>
                </a:extLst>
              </a:tr>
              <a:tr h="248100">
                <a:tc>
                  <a:txBody>
                    <a:bodyPr/>
                    <a:lstStyle/>
                    <a:p>
                      <a:pPr algn="ctr" rtl="0" fontAlgn="ctr"/>
                      <a:r>
                        <a:rPr lang="es-ES" sz="800" b="0" i="0" u="none" strike="noStrike" dirty="0">
                          <a:solidFill>
                            <a:srgbClr val="FFFFFF"/>
                          </a:solidFill>
                          <a:effectLst/>
                          <a:latin typeface="Montserrat" panose="00000500000000000000" pitchFamily="50" charset="0"/>
                        </a:rPr>
                        <a:t>Meliá (H)</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18,9</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50" charset="0"/>
                        </a:rPr>
                        <a:t>-12,2</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50" charset="0"/>
                        </a:rPr>
                        <a:t>16,46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50" charset="0"/>
                        </a:rPr>
                        <a:t>17,68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1,83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6,1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3,66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-12,8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-12,2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-6,1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4,27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3,66</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58037771"/>
                  </a:ext>
                </a:extLst>
              </a:tr>
              <a:tr h="248100">
                <a:tc>
                  <a:txBody>
                    <a:bodyPr/>
                    <a:lstStyle/>
                    <a:p>
                      <a:pPr algn="ctr" rtl="0" fontAlgn="ctr"/>
                      <a:r>
                        <a:rPr lang="es-ES" sz="800" b="0" i="0" u="none" strike="noStrike">
                          <a:solidFill>
                            <a:srgbClr val="FFFFFF"/>
                          </a:solidFill>
                          <a:effectLst/>
                          <a:latin typeface="Montserrat" panose="00000500000000000000" pitchFamily="50" charset="0"/>
                        </a:rPr>
                        <a:t>Apple Store (ET)</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dirty="0">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18,18</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50" charset="0"/>
                        </a:rPr>
                        <a:t>-42,42</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3,03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006100"/>
                          </a:solidFill>
                          <a:effectLst/>
                          <a:latin typeface="Montserrat" panose="00000500000000000000" pitchFamily="50" charset="0"/>
                        </a:rPr>
                        <a:t>18,79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-7,88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10,91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-0,61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-44,24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-26,67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3,64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-3,03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8,48</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865675381"/>
                  </a:ext>
                </a:extLst>
              </a:tr>
              <a:tr h="248100">
                <a:tc>
                  <a:txBody>
                    <a:bodyPr/>
                    <a:lstStyle/>
                    <a:p>
                      <a:pPr algn="ctr" rtl="0" fontAlgn="ctr"/>
                      <a:r>
                        <a:rPr lang="es-ES" sz="800" b="0" i="0" u="none" strike="noStrike">
                          <a:solidFill>
                            <a:srgbClr val="FFFFFF"/>
                          </a:solidFill>
                          <a:effectLst/>
                          <a:latin typeface="Montserrat" panose="00000500000000000000" pitchFamily="50" charset="0"/>
                        </a:rPr>
                        <a:t>Moda El Corte Inglés (M)</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dirty="0">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17,93</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-17,93</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13,1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22,76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50" charset="0"/>
                        </a:rPr>
                        <a:t>25,52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22,76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26,9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9C0006"/>
                          </a:solidFill>
                          <a:effectLst/>
                          <a:latin typeface="Montserrat" panose="00000500000000000000" pitchFamily="50" charset="0"/>
                        </a:rPr>
                        <a:t>-41,38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-25,86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-20,69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5,17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21,72</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233277971"/>
                  </a:ext>
                </a:extLst>
              </a:tr>
              <a:tr h="248100">
                <a:tc>
                  <a:txBody>
                    <a:bodyPr/>
                    <a:lstStyle/>
                    <a:p>
                      <a:pPr algn="ctr" rtl="0" fontAlgn="ctr"/>
                      <a:r>
                        <a:rPr lang="es-ES" sz="800" b="0" i="0" u="none" strike="noStrike">
                          <a:solidFill>
                            <a:srgbClr val="FFFFFF"/>
                          </a:solidFill>
                          <a:effectLst/>
                          <a:latin typeface="Montserrat" panose="00000500000000000000" pitchFamily="50" charset="0"/>
                        </a:rPr>
                        <a:t>Viajes El Corte Inglés (AV)</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17,75</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50" charset="0"/>
                        </a:rPr>
                        <a:t>-8,88</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50" charset="0"/>
                        </a:rPr>
                        <a:t>21,3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50" charset="0"/>
                        </a:rPr>
                        <a:t>13,02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11,83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15,38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8,88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-18,93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-15,98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-7,1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7,69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0,59</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25210866"/>
                  </a:ext>
                </a:extLst>
              </a:tr>
              <a:tr h="248100">
                <a:tc>
                  <a:txBody>
                    <a:bodyPr/>
                    <a:lstStyle/>
                    <a:p>
                      <a:pPr algn="ctr" rtl="0" fontAlgn="ctr"/>
                      <a:r>
                        <a:rPr lang="es-ES" sz="800" b="0" i="0" u="none" strike="noStrike" dirty="0" err="1">
                          <a:solidFill>
                            <a:srgbClr val="FFFFFF"/>
                          </a:solidFill>
                          <a:effectLst/>
                          <a:latin typeface="Montserrat" panose="00000500000000000000" pitchFamily="50" charset="0"/>
                        </a:rPr>
                        <a:t>Tagliatela</a:t>
                      </a:r>
                      <a:r>
                        <a:rPr lang="es-ES" sz="800" b="0" i="0" u="none" strike="noStrike" dirty="0">
                          <a:solidFill>
                            <a:srgbClr val="FFFFFF"/>
                          </a:solidFill>
                          <a:effectLst/>
                          <a:latin typeface="Montserrat" panose="00000500000000000000" pitchFamily="50" charset="0"/>
                        </a:rPr>
                        <a:t> (RT)</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12,28</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50" charset="0"/>
                        </a:rPr>
                        <a:t>-39,18</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50" charset="0"/>
                        </a:rPr>
                        <a:t>3,51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50" charset="0"/>
                        </a:rPr>
                        <a:t>-1,75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-33,33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-3,51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-14,04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-48,54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-45,03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-37,43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-25,73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-10,53</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6680187"/>
                  </a:ext>
                </a:extLst>
              </a:tr>
              <a:tr h="248100">
                <a:tc>
                  <a:txBody>
                    <a:bodyPr/>
                    <a:lstStyle/>
                    <a:p>
                      <a:pPr algn="ctr" rtl="0" fontAlgn="ctr"/>
                      <a:r>
                        <a:rPr lang="es-ES" sz="800" b="0" i="0" u="none" strike="noStrike">
                          <a:solidFill>
                            <a:srgbClr val="FFFFFF"/>
                          </a:solidFill>
                          <a:effectLst/>
                          <a:latin typeface="Montserrat" panose="00000500000000000000" pitchFamily="50" charset="0"/>
                        </a:rPr>
                        <a:t>Mapfre auto (SGC)</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8,39</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50" charset="0"/>
                        </a:rPr>
                        <a:t>-44,76</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50" charset="0"/>
                        </a:rPr>
                        <a:t>-6,29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50" charset="0"/>
                        </a:rPr>
                        <a:t>-5,94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-23,43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-2,8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-29,02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-52,1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-45,45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-34,27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-12,94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-33,22</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460955619"/>
                  </a:ext>
                </a:extLst>
              </a:tr>
              <a:tr h="248100">
                <a:tc>
                  <a:txBody>
                    <a:bodyPr/>
                    <a:lstStyle/>
                    <a:p>
                      <a:pPr algn="ctr" rtl="0" fontAlgn="ctr"/>
                      <a:r>
                        <a:rPr lang="es-ES" sz="800" b="0" i="0" u="none" strike="noStrike">
                          <a:solidFill>
                            <a:srgbClr val="FFFFFF"/>
                          </a:solidFill>
                          <a:effectLst/>
                          <a:latin typeface="Montserrat" panose="00000500000000000000" pitchFamily="50" charset="0"/>
                        </a:rPr>
                        <a:t>Druni (CP)</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dirty="0">
                          <a:solidFill>
                            <a:srgbClr val="000000"/>
                          </a:solidFill>
                          <a:effectLst/>
                          <a:latin typeface="Montserrat" panose="00000500000000000000" pitchFamily="50" charset="0"/>
                        </a:rPr>
                        <a:t>7,29</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50" charset="0"/>
                        </a:rPr>
                        <a:t>-7,64</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-13,89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4,17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-18,4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-11,11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-0,69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9C0006"/>
                          </a:solidFill>
                          <a:effectLst/>
                          <a:latin typeface="Montserrat" panose="00000500000000000000" pitchFamily="50" charset="0"/>
                        </a:rPr>
                        <a:t>-39,58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-46,18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-39,24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-18,75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-0,69</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135502305"/>
                  </a:ext>
                </a:extLst>
              </a:tr>
              <a:tr h="248100">
                <a:tc>
                  <a:txBody>
                    <a:bodyPr/>
                    <a:lstStyle/>
                    <a:p>
                      <a:pPr algn="ctr" rtl="0" fontAlgn="ctr"/>
                      <a:r>
                        <a:rPr lang="es-ES" sz="800" b="0" i="0" u="none" strike="noStrike">
                          <a:solidFill>
                            <a:srgbClr val="FFFFFF"/>
                          </a:solidFill>
                          <a:effectLst/>
                          <a:latin typeface="Montserrat" panose="00000500000000000000" pitchFamily="50" charset="0"/>
                        </a:rPr>
                        <a:t>Lidl (S)</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dirty="0">
                          <a:solidFill>
                            <a:srgbClr val="000000"/>
                          </a:solidFill>
                          <a:effectLst/>
                          <a:latin typeface="Montserrat" panose="00000500000000000000" pitchFamily="50" charset="0"/>
                        </a:rPr>
                        <a:t>5,75</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006100"/>
                          </a:solidFill>
                          <a:effectLst/>
                          <a:latin typeface="Montserrat" panose="00000500000000000000" pitchFamily="50" charset="0"/>
                        </a:rPr>
                        <a:t>-10,14</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-27,4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-12,05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-25,75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-22,19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-20</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9C0006"/>
                          </a:solidFill>
                          <a:effectLst/>
                          <a:latin typeface="Montserrat" panose="00000500000000000000" pitchFamily="50" charset="0"/>
                        </a:rPr>
                        <a:t>-42,47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-48,22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-43,29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-27,12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-23,84</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72407367"/>
                  </a:ext>
                </a:extLst>
              </a:tr>
              <a:tr h="248100">
                <a:tc>
                  <a:txBody>
                    <a:bodyPr/>
                    <a:lstStyle/>
                    <a:p>
                      <a:pPr algn="ctr" rtl="0" fontAlgn="ctr"/>
                      <a:r>
                        <a:rPr lang="es-ES" sz="800" b="0" i="0" u="none" strike="noStrike">
                          <a:solidFill>
                            <a:srgbClr val="FFFFFF"/>
                          </a:solidFill>
                          <a:effectLst/>
                          <a:latin typeface="Montserrat" panose="00000500000000000000" pitchFamily="50" charset="0"/>
                        </a:rPr>
                        <a:t>Mapfre hogar (SGH)</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dirty="0">
                          <a:solidFill>
                            <a:srgbClr val="000000"/>
                          </a:solidFill>
                          <a:effectLst/>
                          <a:latin typeface="Montserrat" panose="00000500000000000000" pitchFamily="50" charset="0"/>
                        </a:rPr>
                        <a:t>1,7</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50" charset="0"/>
                        </a:rPr>
                        <a:t>-42,18</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50" charset="0"/>
                        </a:rPr>
                        <a:t>-12,24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50" charset="0"/>
                        </a:rPr>
                        <a:t>-11,22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-24,83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-7,48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-32,65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-52,72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-46,26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-36,73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-13,95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-39,12</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10314433"/>
                  </a:ext>
                </a:extLst>
              </a:tr>
              <a:tr h="248100">
                <a:tc>
                  <a:txBody>
                    <a:bodyPr/>
                    <a:lstStyle/>
                    <a:p>
                      <a:pPr algn="ctr" rtl="0" fontAlgn="ctr"/>
                      <a:r>
                        <a:rPr lang="es-ES" sz="800" b="0" i="0" u="none" strike="noStrike">
                          <a:solidFill>
                            <a:srgbClr val="FFFFFF"/>
                          </a:solidFill>
                          <a:effectLst/>
                          <a:latin typeface="Montserrat" panose="00000500000000000000" pitchFamily="50" charset="0"/>
                        </a:rPr>
                        <a:t>Sanitas (SGS)</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dirty="0">
                          <a:solidFill>
                            <a:srgbClr val="000000"/>
                          </a:solidFill>
                          <a:effectLst/>
                          <a:latin typeface="Montserrat" panose="00000500000000000000" pitchFamily="50" charset="0"/>
                        </a:rPr>
                        <a:t>1,02</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50" charset="0"/>
                        </a:rPr>
                        <a:t>-38,78</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50" charset="0"/>
                        </a:rPr>
                        <a:t>2,55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50" charset="0"/>
                        </a:rPr>
                        <a:t>0</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-19,39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-2,55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-14,8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-37,76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-29,08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-19,9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-1,53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-16,84</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53743570"/>
                  </a:ext>
                </a:extLst>
              </a:tr>
              <a:tr h="248100">
                <a:tc>
                  <a:txBody>
                    <a:bodyPr/>
                    <a:lstStyle/>
                    <a:p>
                      <a:pPr algn="ctr" rtl="0" fontAlgn="ctr"/>
                      <a:r>
                        <a:rPr lang="es-ES" sz="800" b="0" i="0" u="none" strike="noStrike">
                          <a:solidFill>
                            <a:srgbClr val="FFFFFF"/>
                          </a:solidFill>
                          <a:effectLst/>
                          <a:latin typeface="Montserrat" panose="00000500000000000000" pitchFamily="50" charset="0"/>
                        </a:rPr>
                        <a:t>Repsol (ES)</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dirty="0">
                          <a:solidFill>
                            <a:srgbClr val="000000"/>
                          </a:solidFill>
                          <a:effectLst/>
                          <a:latin typeface="Montserrat" panose="00000500000000000000" pitchFamily="50" charset="0"/>
                        </a:rPr>
                        <a:t>-9,32</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50" charset="0"/>
                        </a:rPr>
                        <a:t>-54,24</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50" charset="0"/>
                        </a:rPr>
                        <a:t>-24,01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50" charset="0"/>
                        </a:rPr>
                        <a:t>-15,54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9C0006"/>
                          </a:solidFill>
                          <a:effectLst/>
                          <a:latin typeface="Montserrat" panose="00000500000000000000" pitchFamily="50" charset="0"/>
                        </a:rPr>
                        <a:t>-43,5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50" charset="0"/>
                        </a:rPr>
                        <a:t>-23,73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-37,85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-38,42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-46,05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-42,66</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-30,51</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-33,62</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484864760"/>
                  </a:ext>
                </a:extLst>
              </a:tr>
              <a:tr h="248100">
                <a:tc>
                  <a:txBody>
                    <a:bodyPr/>
                    <a:lstStyle/>
                    <a:p>
                      <a:pPr algn="ctr" rtl="0" fontAlgn="ctr"/>
                      <a:r>
                        <a:rPr lang="es-ES" sz="800" b="0" i="0" u="none" strike="noStrike" dirty="0">
                          <a:solidFill>
                            <a:srgbClr val="FFFFFF"/>
                          </a:solidFill>
                          <a:effectLst/>
                          <a:latin typeface="Montserrat" panose="00000500000000000000" pitchFamily="50" charset="0"/>
                        </a:rPr>
                        <a:t>Repsol (CE)</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6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dirty="0">
                          <a:solidFill>
                            <a:srgbClr val="000000"/>
                          </a:solidFill>
                          <a:effectLst/>
                          <a:latin typeface="Montserrat" panose="00000500000000000000" pitchFamily="50" charset="0"/>
                        </a:rPr>
                        <a:t>-15,79</a:t>
                      </a:r>
                    </a:p>
                  </a:txBody>
                  <a:tcPr marL="9039" marR="9039" marT="9039"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9039" marR="9039" marT="9039"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50" charset="0"/>
                        </a:rPr>
                        <a:t>-36,84</a:t>
                      </a:r>
                    </a:p>
                  </a:txBody>
                  <a:tcPr marL="9039" marR="9039" marT="9039"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50" charset="0"/>
                        </a:rPr>
                        <a:t>-11,84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50" charset="0"/>
                        </a:rPr>
                        <a:t>-18,42</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dirty="0">
                          <a:solidFill>
                            <a:srgbClr val="000000"/>
                          </a:solidFill>
                          <a:effectLst/>
                          <a:latin typeface="Montserrat" panose="00000500000000000000" pitchFamily="50" charset="0"/>
                        </a:rPr>
                        <a:t>-31,58</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50" charset="0"/>
                        </a:rPr>
                        <a:t>-14,47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50" charset="0"/>
                        </a:rPr>
                        <a:t>-27,63</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50" charset="0"/>
                        </a:rPr>
                        <a:t>-22,37</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50" charset="0"/>
                        </a:rPr>
                        <a:t>-36,84</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50" charset="0"/>
                        </a:rPr>
                        <a:t>-32,89</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50" charset="0"/>
                        </a:rPr>
                        <a:t>-25</a:t>
                      </a:r>
                    </a:p>
                  </a:txBody>
                  <a:tcPr marL="9039" marR="9039" marT="9039"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9C0006"/>
                          </a:solidFill>
                          <a:effectLst/>
                          <a:latin typeface="Montserrat" panose="00000500000000000000" pitchFamily="50" charset="0"/>
                        </a:rPr>
                        <a:t>-32,89</a:t>
                      </a:r>
                    </a:p>
                  </a:txBody>
                  <a:tcPr marL="9039" marR="9039" marT="9039"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489429836"/>
                  </a:ext>
                </a:extLst>
              </a:tr>
            </a:tbl>
          </a:graphicData>
        </a:graphic>
      </p:graphicFrame>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31</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4" name="CuadroTexto 3">
            <a:extLst>
              <a:ext uri="{FF2B5EF4-FFF2-40B4-BE49-F238E27FC236}">
                <a16:creationId xmlns:a16="http://schemas.microsoft.com/office/drawing/2014/main" id="{FAE6BE5F-D786-A213-2E37-B33270194565}"/>
              </a:ext>
            </a:extLst>
          </p:cNvPr>
          <p:cNvSpPr txBox="1"/>
          <p:nvPr/>
        </p:nvSpPr>
        <p:spPr>
          <a:xfrm>
            <a:off x="727211" y="1325646"/>
            <a:ext cx="1572074" cy="648000"/>
          </a:xfrm>
          <a:prstGeom prst="rect">
            <a:avLst/>
          </a:prstGeom>
          <a:solidFill>
            <a:schemeClr val="accent6">
              <a:lumMod val="25000"/>
            </a:schemeClr>
          </a:solidFill>
          <a:ln>
            <a:noFill/>
          </a:ln>
        </p:spPr>
        <p:txBody>
          <a:bodyPr wrap="square" rtlCol="0" anchor="ctr">
            <a:spAutoFit/>
          </a:bodyPr>
          <a:lstStyle/>
          <a:p>
            <a:pPr algn="ctr" fontAlgn="ctr"/>
            <a:r>
              <a:rPr lang="es-ES" sz="1100" b="1" dirty="0">
                <a:solidFill>
                  <a:schemeClr val="bg1"/>
                </a:solidFill>
                <a:latin typeface="Montserrat" panose="00000500000000000000" pitchFamily="50" charset="0"/>
                <a:cs typeface="Arial" panose="020B0604020202020204" pitchFamily="34" charset="0"/>
              </a:rPr>
              <a:t>Mejores establecimientos por NPS</a:t>
            </a:r>
          </a:p>
        </p:txBody>
      </p:sp>
      <p:sp>
        <p:nvSpPr>
          <p:cNvPr id="7" name="CuadroTexto 3">
            <a:extLst>
              <a:ext uri="{FF2B5EF4-FFF2-40B4-BE49-F238E27FC236}">
                <a16:creationId xmlns:a16="http://schemas.microsoft.com/office/drawing/2014/main" id="{F51D8152-E14A-6D3A-E250-353E0125E0AA}"/>
              </a:ext>
            </a:extLst>
          </p:cNvPr>
          <p:cNvSpPr txBox="1"/>
          <p:nvPr/>
        </p:nvSpPr>
        <p:spPr>
          <a:xfrm>
            <a:off x="8541536" y="83634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 (Top </a:t>
            </a:r>
            <a:r>
              <a:rPr lang="es-ES" sz="1050" dirty="0" err="1">
                <a:solidFill>
                  <a:schemeClr val="bg1"/>
                </a:solidFill>
                <a:latin typeface="Montserrat" panose="00000500000000000000" pitchFamily="50" charset="0"/>
                <a:cs typeface="Arial" panose="020B0604020202020204" pitchFamily="34" charset="0"/>
              </a:rPr>
              <a:t>Retailers</a:t>
            </a:r>
            <a:r>
              <a:rPr lang="es-ES" sz="1050" dirty="0">
                <a:solidFill>
                  <a:schemeClr val="bg1"/>
                </a:solidFill>
                <a:latin typeface="Montserrat" panose="00000500000000000000" pitchFamily="50" charset="0"/>
                <a:cs typeface="Arial" panose="020B0604020202020204" pitchFamily="34" charset="0"/>
              </a:rPr>
              <a:t> de cada sector)</a:t>
            </a:r>
          </a:p>
        </p:txBody>
      </p:sp>
      <p:graphicFrame>
        <p:nvGraphicFramePr>
          <p:cNvPr id="11" name="Tabla 10">
            <a:extLst>
              <a:ext uri="{FF2B5EF4-FFF2-40B4-BE49-F238E27FC236}">
                <a16:creationId xmlns:a16="http://schemas.microsoft.com/office/drawing/2014/main" id="{B16582FF-36AF-4406-C12B-276AC79FF7E1}"/>
              </a:ext>
            </a:extLst>
          </p:cNvPr>
          <p:cNvGraphicFramePr>
            <a:graphicFrameLocks noGrp="1"/>
          </p:cNvGraphicFramePr>
          <p:nvPr>
            <p:extLst>
              <p:ext uri="{D42A27DB-BD31-4B8C-83A1-F6EECF244321}">
                <p14:modId xmlns:p14="http://schemas.microsoft.com/office/powerpoint/2010/main" val="2132147109"/>
              </p:ext>
            </p:extLst>
          </p:nvPr>
        </p:nvGraphicFramePr>
        <p:xfrm>
          <a:off x="727211" y="5945801"/>
          <a:ext cx="11043256" cy="430712"/>
        </p:xfrm>
        <a:graphic>
          <a:graphicData uri="http://schemas.openxmlformats.org/drawingml/2006/table">
            <a:tbl>
              <a:tblPr/>
              <a:tblGrid>
                <a:gridCol w="2308422">
                  <a:extLst>
                    <a:ext uri="{9D8B030D-6E8A-4147-A177-3AD203B41FA5}">
                      <a16:colId xmlns:a16="http://schemas.microsoft.com/office/drawing/2014/main" val="863033334"/>
                    </a:ext>
                  </a:extLst>
                </a:gridCol>
                <a:gridCol w="2345927">
                  <a:extLst>
                    <a:ext uri="{9D8B030D-6E8A-4147-A177-3AD203B41FA5}">
                      <a16:colId xmlns:a16="http://schemas.microsoft.com/office/drawing/2014/main" val="3322098344"/>
                    </a:ext>
                  </a:extLst>
                </a:gridCol>
                <a:gridCol w="2335944">
                  <a:extLst>
                    <a:ext uri="{9D8B030D-6E8A-4147-A177-3AD203B41FA5}">
                      <a16:colId xmlns:a16="http://schemas.microsoft.com/office/drawing/2014/main" val="1369140833"/>
                    </a:ext>
                  </a:extLst>
                </a:gridCol>
                <a:gridCol w="2097705">
                  <a:extLst>
                    <a:ext uri="{9D8B030D-6E8A-4147-A177-3AD203B41FA5}">
                      <a16:colId xmlns:a16="http://schemas.microsoft.com/office/drawing/2014/main" val="1177158983"/>
                    </a:ext>
                  </a:extLst>
                </a:gridCol>
                <a:gridCol w="1955258">
                  <a:extLst>
                    <a:ext uri="{9D8B030D-6E8A-4147-A177-3AD203B41FA5}">
                      <a16:colId xmlns:a16="http://schemas.microsoft.com/office/drawing/2014/main" val="202643260"/>
                    </a:ext>
                  </a:extLst>
                </a:gridCol>
              </a:tblGrid>
              <a:tr h="151779">
                <a:tc>
                  <a:txBody>
                    <a:bodyPr/>
                    <a:lstStyle/>
                    <a:p>
                      <a:pPr algn="l" rtl="0" fontAlgn="ctr"/>
                      <a:r>
                        <a:rPr lang="es-ES" sz="800" b="1" i="0" u="none" strike="noStrike" dirty="0">
                          <a:solidFill>
                            <a:srgbClr val="333333"/>
                          </a:solidFill>
                          <a:effectLst/>
                          <a:latin typeface="Calibri" panose="020F0502020204030204" pitchFamily="34" charset="0"/>
                        </a:rPr>
                        <a:t>Restaurantes (RT)</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Supermercados (S)</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Cosmetica y Perfumería (CP)</a:t>
                      </a:r>
                    </a:p>
                  </a:txBody>
                  <a:tcPr marL="5234" marR="5234" marT="5234" marB="0" anchor="ctr">
                    <a:lnL>
                      <a:noFill/>
                    </a:lnL>
                    <a:lnR>
                      <a:noFill/>
                    </a:lnR>
                    <a:lnT>
                      <a:noFill/>
                    </a:lnT>
                    <a:lnB>
                      <a:noFill/>
                    </a:lnB>
                  </a:tcPr>
                </a:tc>
                <a:tc>
                  <a:txBody>
                    <a:bodyPr/>
                    <a:lstStyle/>
                    <a:p>
                      <a:pPr algn="l" rtl="0" fontAlgn="ctr"/>
                      <a:r>
                        <a:rPr lang="es-ES" sz="800" b="1" i="0" u="none" strike="noStrike" dirty="0">
                          <a:solidFill>
                            <a:srgbClr val="333333"/>
                          </a:solidFill>
                          <a:effectLst/>
                          <a:latin typeface="Calibri" panose="020F0502020204030204" pitchFamily="34" charset="0"/>
                        </a:rPr>
                        <a:t>Establecimientos de Moda (M)</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Establecimiento de Electrónica (ET)</a:t>
                      </a:r>
                    </a:p>
                  </a:txBody>
                  <a:tcPr marL="5234" marR="5234" marT="5234" marB="0" anchor="ctr">
                    <a:lnL>
                      <a:noFill/>
                    </a:lnL>
                    <a:lnR>
                      <a:noFill/>
                    </a:lnR>
                    <a:lnT>
                      <a:noFill/>
                    </a:lnT>
                    <a:lnB>
                      <a:noFill/>
                    </a:lnB>
                  </a:tcPr>
                </a:tc>
                <a:extLst>
                  <a:ext uri="{0D108BD9-81ED-4DB2-BD59-A6C34878D82A}">
                    <a16:rowId xmlns:a16="http://schemas.microsoft.com/office/drawing/2014/main" val="551061319"/>
                  </a:ext>
                </a:extLst>
              </a:tr>
              <a:tr h="15177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Compañías de Seguro de Salud Privado (SGS)</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Agencias de viajes o compañías </a:t>
                      </a:r>
                      <a:r>
                        <a:rPr lang="es-ES" sz="800" b="1" i="0" u="none" strike="noStrike" dirty="0" err="1">
                          <a:solidFill>
                            <a:srgbClr val="333333"/>
                          </a:solidFill>
                          <a:effectLst/>
                          <a:latin typeface="Calibri" panose="020F0502020204030204" pitchFamily="34" charset="0"/>
                        </a:rPr>
                        <a:t>turisticas</a:t>
                      </a:r>
                      <a:r>
                        <a:rPr lang="es-ES" sz="800" b="1" i="0" u="none" strike="noStrike" dirty="0">
                          <a:solidFill>
                            <a:srgbClr val="333333"/>
                          </a:solidFill>
                          <a:effectLst/>
                          <a:latin typeface="Calibri" panose="020F0502020204030204" pitchFamily="34" charset="0"/>
                        </a:rPr>
                        <a:t> (AV)</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Compañías de productos o servicios online (ON)</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pt-BR" sz="800" b="1" i="0" u="none" strike="noStrike" dirty="0">
                          <a:solidFill>
                            <a:srgbClr val="333333"/>
                          </a:solidFill>
                          <a:effectLst/>
                          <a:latin typeface="Calibri" panose="020F0502020204030204" pitchFamily="34" charset="0"/>
                        </a:rPr>
                        <a:t>Cadenas </a:t>
                      </a:r>
                      <a:r>
                        <a:rPr lang="pt-BR" sz="800" b="1" i="0" u="none" strike="noStrike" dirty="0" err="1">
                          <a:solidFill>
                            <a:srgbClr val="333333"/>
                          </a:solidFill>
                          <a:effectLst/>
                          <a:latin typeface="Calibri" panose="020F0502020204030204" pitchFamily="34" charset="0"/>
                        </a:rPr>
                        <a:t>hoteleras</a:t>
                      </a:r>
                      <a:r>
                        <a:rPr lang="pt-BR" sz="800" b="1" i="0" u="none" strike="noStrike" dirty="0">
                          <a:solidFill>
                            <a:srgbClr val="333333"/>
                          </a:solidFill>
                          <a:effectLst/>
                          <a:latin typeface="Calibri" panose="020F0502020204030204" pitchFamily="34" charset="0"/>
                        </a:rPr>
                        <a:t> o </a:t>
                      </a:r>
                      <a:r>
                        <a:rPr lang="pt-BR" sz="800" b="1" i="0" u="none" strike="noStrike" dirty="0" err="1">
                          <a:solidFill>
                            <a:srgbClr val="333333"/>
                          </a:solidFill>
                          <a:effectLst/>
                          <a:latin typeface="Calibri" panose="020F0502020204030204" pitchFamily="34" charset="0"/>
                        </a:rPr>
                        <a:t>alojamientos</a:t>
                      </a:r>
                      <a:r>
                        <a:rPr lang="pt-BR" sz="800" b="1" i="0" u="none" strike="noStrike" dirty="0">
                          <a:solidFill>
                            <a:srgbClr val="333333"/>
                          </a:solidFill>
                          <a:effectLst/>
                          <a:latin typeface="Calibri" panose="020F0502020204030204" pitchFamily="34" charset="0"/>
                        </a:rPr>
                        <a:t> (H)</a:t>
                      </a:r>
                    </a:p>
                  </a:txBody>
                  <a:tcPr marL="5234" marR="5234" marT="5234" marB="0" anchor="ctr">
                    <a:lnL>
                      <a:noFill/>
                    </a:lnL>
                    <a:lnR>
                      <a:noFill/>
                    </a:lnR>
                    <a:lnT>
                      <a:noFill/>
                    </a:lnT>
                    <a:lnB>
                      <a:noFill/>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s-ES" sz="800" b="1" i="0" u="none" strike="noStrike" dirty="0">
                          <a:solidFill>
                            <a:srgbClr val="333333"/>
                          </a:solidFill>
                          <a:effectLst/>
                          <a:latin typeface="Calibri" panose="020F0502020204030204" pitchFamily="34" charset="0"/>
                        </a:rPr>
                        <a:t>Compañías de telecomunicaciones (CT)</a:t>
                      </a:r>
                    </a:p>
                  </a:txBody>
                  <a:tcPr marL="5234" marR="5234" marT="5234" marB="0" anchor="ctr">
                    <a:lnL>
                      <a:noFill/>
                    </a:lnL>
                    <a:lnR>
                      <a:noFill/>
                    </a:lnR>
                    <a:lnT>
                      <a:noFill/>
                    </a:lnT>
                    <a:lnB>
                      <a:noFill/>
                    </a:lnB>
                  </a:tcPr>
                </a:tc>
                <a:extLst>
                  <a:ext uri="{0D108BD9-81ED-4DB2-BD59-A6C34878D82A}">
                    <a16:rowId xmlns:a16="http://schemas.microsoft.com/office/drawing/2014/main" val="4196234825"/>
                  </a:ext>
                </a:extLst>
              </a:tr>
              <a:tr h="68298">
                <a:tc>
                  <a:txBody>
                    <a:bodyPr/>
                    <a:lstStyle/>
                    <a:p>
                      <a:pPr algn="l" rtl="0" fontAlgn="ctr"/>
                      <a:r>
                        <a:rPr lang="es-ES" sz="800" b="1" i="0" u="none" strike="noStrike" dirty="0">
                          <a:solidFill>
                            <a:srgbClr val="333333"/>
                          </a:solidFill>
                          <a:effectLst/>
                          <a:latin typeface="Calibri" panose="020F0502020204030204" pitchFamily="34" charset="0"/>
                        </a:rPr>
                        <a:t>Estaciones de servicio (ES)</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Compañías de Seguro del Hogar (SGH)</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Compañías de Seguro de Coche (SGC)</a:t>
                      </a:r>
                    </a:p>
                  </a:txBody>
                  <a:tcPr marL="5234" marR="5234" marT="5234" marB="0" anchor="ctr">
                    <a:lnL>
                      <a:noFill/>
                    </a:lnL>
                    <a:lnR>
                      <a:noFill/>
                    </a:lnR>
                    <a:lnT>
                      <a:noFill/>
                    </a:lnT>
                    <a:lnB>
                      <a:noFill/>
                    </a:lnB>
                  </a:tcPr>
                </a:tc>
                <a:tc>
                  <a:txBody>
                    <a:bodyPr/>
                    <a:lstStyle/>
                    <a:p>
                      <a:pPr algn="l" rtl="0" fontAlgn="ctr"/>
                      <a:r>
                        <a:rPr lang="es-ES" sz="800" b="1" i="0" u="none" strike="noStrike">
                          <a:solidFill>
                            <a:srgbClr val="333333"/>
                          </a:solidFill>
                          <a:effectLst/>
                          <a:latin typeface="Calibri" panose="020F0502020204030204" pitchFamily="34" charset="0"/>
                        </a:rPr>
                        <a:t>Entidades Financieras (EF)</a:t>
                      </a:r>
                    </a:p>
                  </a:txBody>
                  <a:tcPr marL="5234" marR="5234" marT="5234" marB="0" anchor="ctr">
                    <a:lnL>
                      <a:noFill/>
                    </a:lnL>
                    <a:lnR>
                      <a:noFill/>
                    </a:lnR>
                    <a:lnT>
                      <a:noFill/>
                    </a:lnT>
                    <a:lnB>
                      <a:noFill/>
                    </a:lnB>
                  </a:tcPr>
                </a:tc>
                <a:tc>
                  <a:txBody>
                    <a:bodyPr/>
                    <a:lstStyle/>
                    <a:p>
                      <a:pPr algn="l" rtl="0" fontAlgn="ctr"/>
                      <a:r>
                        <a:rPr lang="es-ES" sz="800" b="1" i="0" u="none" strike="noStrike" dirty="0">
                          <a:solidFill>
                            <a:srgbClr val="333333"/>
                          </a:solidFill>
                          <a:effectLst/>
                          <a:latin typeface="Calibri" panose="020F0502020204030204" pitchFamily="34" charset="0"/>
                        </a:rPr>
                        <a:t>Compañías de energía (CE)</a:t>
                      </a:r>
                    </a:p>
                  </a:txBody>
                  <a:tcPr marL="5234" marR="5234" marT="5234" marB="0" anchor="ctr">
                    <a:lnL>
                      <a:noFill/>
                    </a:lnL>
                    <a:lnR>
                      <a:noFill/>
                    </a:lnR>
                    <a:lnT>
                      <a:noFill/>
                    </a:lnT>
                    <a:lnB>
                      <a:noFill/>
                    </a:lnB>
                  </a:tcPr>
                </a:tc>
                <a:extLst>
                  <a:ext uri="{0D108BD9-81ED-4DB2-BD59-A6C34878D82A}">
                    <a16:rowId xmlns:a16="http://schemas.microsoft.com/office/drawing/2014/main" val="2177071145"/>
                  </a:ext>
                </a:extLst>
              </a:tr>
            </a:tbl>
          </a:graphicData>
        </a:graphic>
      </p:graphicFrame>
    </p:spTree>
    <p:extLst>
      <p:ext uri="{BB962C8B-B14F-4D97-AF65-F5344CB8AC3E}">
        <p14:creationId xmlns:p14="http://schemas.microsoft.com/office/powerpoint/2010/main" val="2188040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E5713907-4258-3D0E-2272-7ED7DF669F4D}"/>
              </a:ext>
            </a:extLst>
          </p:cNvPr>
          <p:cNvGraphicFramePr>
            <a:graphicFrameLocks noGrp="1"/>
          </p:cNvGraphicFramePr>
          <p:nvPr>
            <p:extLst>
              <p:ext uri="{D42A27DB-BD31-4B8C-83A1-F6EECF244321}">
                <p14:modId xmlns:p14="http://schemas.microsoft.com/office/powerpoint/2010/main" val="4274024380"/>
              </p:ext>
            </p:extLst>
          </p:nvPr>
        </p:nvGraphicFramePr>
        <p:xfrm>
          <a:off x="825905" y="1647209"/>
          <a:ext cx="10658151" cy="4566586"/>
        </p:xfrm>
        <a:graphic>
          <a:graphicData uri="http://schemas.openxmlformats.org/drawingml/2006/table">
            <a:tbl>
              <a:tblPr/>
              <a:tblGrid>
                <a:gridCol w="2043755">
                  <a:extLst>
                    <a:ext uri="{9D8B030D-6E8A-4147-A177-3AD203B41FA5}">
                      <a16:colId xmlns:a16="http://schemas.microsoft.com/office/drawing/2014/main" val="1434608946"/>
                    </a:ext>
                  </a:extLst>
                </a:gridCol>
                <a:gridCol w="360878">
                  <a:extLst>
                    <a:ext uri="{9D8B030D-6E8A-4147-A177-3AD203B41FA5}">
                      <a16:colId xmlns:a16="http://schemas.microsoft.com/office/drawing/2014/main" val="4143081179"/>
                    </a:ext>
                  </a:extLst>
                </a:gridCol>
                <a:gridCol w="932900">
                  <a:extLst>
                    <a:ext uri="{9D8B030D-6E8A-4147-A177-3AD203B41FA5}">
                      <a16:colId xmlns:a16="http://schemas.microsoft.com/office/drawing/2014/main" val="3980057649"/>
                    </a:ext>
                  </a:extLst>
                </a:gridCol>
                <a:gridCol w="336872">
                  <a:extLst>
                    <a:ext uri="{9D8B030D-6E8A-4147-A177-3AD203B41FA5}">
                      <a16:colId xmlns:a16="http://schemas.microsoft.com/office/drawing/2014/main" val="4130508877"/>
                    </a:ext>
                  </a:extLst>
                </a:gridCol>
                <a:gridCol w="634886">
                  <a:extLst>
                    <a:ext uri="{9D8B030D-6E8A-4147-A177-3AD203B41FA5}">
                      <a16:colId xmlns:a16="http://schemas.microsoft.com/office/drawing/2014/main" val="3571455559"/>
                    </a:ext>
                  </a:extLst>
                </a:gridCol>
                <a:gridCol w="634886">
                  <a:extLst>
                    <a:ext uri="{9D8B030D-6E8A-4147-A177-3AD203B41FA5}">
                      <a16:colId xmlns:a16="http://schemas.microsoft.com/office/drawing/2014/main" val="3076031694"/>
                    </a:ext>
                  </a:extLst>
                </a:gridCol>
                <a:gridCol w="634886">
                  <a:extLst>
                    <a:ext uri="{9D8B030D-6E8A-4147-A177-3AD203B41FA5}">
                      <a16:colId xmlns:a16="http://schemas.microsoft.com/office/drawing/2014/main" val="1785953029"/>
                    </a:ext>
                  </a:extLst>
                </a:gridCol>
                <a:gridCol w="634886">
                  <a:extLst>
                    <a:ext uri="{9D8B030D-6E8A-4147-A177-3AD203B41FA5}">
                      <a16:colId xmlns:a16="http://schemas.microsoft.com/office/drawing/2014/main" val="2832402980"/>
                    </a:ext>
                  </a:extLst>
                </a:gridCol>
                <a:gridCol w="634886">
                  <a:extLst>
                    <a:ext uri="{9D8B030D-6E8A-4147-A177-3AD203B41FA5}">
                      <a16:colId xmlns:a16="http://schemas.microsoft.com/office/drawing/2014/main" val="2923129783"/>
                    </a:ext>
                  </a:extLst>
                </a:gridCol>
                <a:gridCol w="634886">
                  <a:extLst>
                    <a:ext uri="{9D8B030D-6E8A-4147-A177-3AD203B41FA5}">
                      <a16:colId xmlns:a16="http://schemas.microsoft.com/office/drawing/2014/main" val="3190188247"/>
                    </a:ext>
                  </a:extLst>
                </a:gridCol>
                <a:gridCol w="634886">
                  <a:extLst>
                    <a:ext uri="{9D8B030D-6E8A-4147-A177-3AD203B41FA5}">
                      <a16:colId xmlns:a16="http://schemas.microsoft.com/office/drawing/2014/main" val="3148884025"/>
                    </a:ext>
                  </a:extLst>
                </a:gridCol>
                <a:gridCol w="634886">
                  <a:extLst>
                    <a:ext uri="{9D8B030D-6E8A-4147-A177-3AD203B41FA5}">
                      <a16:colId xmlns:a16="http://schemas.microsoft.com/office/drawing/2014/main" val="3557077047"/>
                    </a:ext>
                  </a:extLst>
                </a:gridCol>
                <a:gridCol w="634886">
                  <a:extLst>
                    <a:ext uri="{9D8B030D-6E8A-4147-A177-3AD203B41FA5}">
                      <a16:colId xmlns:a16="http://schemas.microsoft.com/office/drawing/2014/main" val="1457332444"/>
                    </a:ext>
                  </a:extLst>
                </a:gridCol>
                <a:gridCol w="634886">
                  <a:extLst>
                    <a:ext uri="{9D8B030D-6E8A-4147-A177-3AD203B41FA5}">
                      <a16:colId xmlns:a16="http://schemas.microsoft.com/office/drawing/2014/main" val="3277712636"/>
                    </a:ext>
                  </a:extLst>
                </a:gridCol>
                <a:gridCol w="634886">
                  <a:extLst>
                    <a:ext uri="{9D8B030D-6E8A-4147-A177-3AD203B41FA5}">
                      <a16:colId xmlns:a16="http://schemas.microsoft.com/office/drawing/2014/main" val="2558527222"/>
                    </a:ext>
                  </a:extLst>
                </a:gridCol>
              </a:tblGrid>
              <a:tr h="860325">
                <a:tc>
                  <a:txBody>
                    <a:bodyPr/>
                    <a:lstStyle/>
                    <a:p>
                      <a:pPr algn="ctr" fontAlgn="ctr"/>
                      <a:endParaRPr lang="es-ES" sz="1200" b="0" i="0" u="none" strike="noStrike" dirty="0">
                        <a:solidFill>
                          <a:srgbClr val="000000"/>
                        </a:solidFill>
                        <a:effectLst/>
                        <a:latin typeface="Montserrat" panose="00000500000000000000" pitchFamily="50" charset="0"/>
                      </a:endParaRPr>
                    </a:p>
                  </a:txBody>
                  <a:tcPr marL="8370" marR="8370" marT="8370" marB="0" anchor="ctr">
                    <a:lnL>
                      <a:noFill/>
                    </a:lnL>
                    <a:lnR>
                      <a:noFill/>
                    </a:lnR>
                    <a:lnT>
                      <a:noFill/>
                    </a:lnT>
                    <a:lnB>
                      <a:noFill/>
                    </a:lnB>
                  </a:tcPr>
                </a:tc>
                <a:tc>
                  <a:txBody>
                    <a:bodyPr/>
                    <a:lstStyle/>
                    <a:p>
                      <a:pPr algn="l" fontAlgn="b"/>
                      <a:endParaRPr lang="es-ES" sz="1200" b="0" i="0" u="none" strike="noStrike" dirty="0">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700" b="0" i="0" u="none" strike="noStrike">
                          <a:solidFill>
                            <a:srgbClr val="FFFFFF"/>
                          </a:solidFill>
                          <a:effectLst/>
                          <a:latin typeface="Montserrat" panose="00000500000000000000" pitchFamily="50" charset="0"/>
                        </a:rPr>
                        <a:t>TOTAL</a:t>
                      </a:r>
                    </a:p>
                  </a:txBody>
                  <a:tcPr marL="8370" marR="8370" marT="8370" marB="0" anchor="ctr">
                    <a:lnL>
                      <a:noFill/>
                    </a:lnL>
                    <a:lnR>
                      <a:noFill/>
                    </a:lnR>
                    <a:lnT>
                      <a:noFill/>
                    </a:lnT>
                    <a:lnB>
                      <a:noFill/>
                    </a:lnB>
                    <a:solidFill>
                      <a:srgbClr val="404040"/>
                    </a:solidFill>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700" b="0" i="0" u="none" strike="noStrike">
                          <a:solidFill>
                            <a:srgbClr val="FFFFFF"/>
                          </a:solidFill>
                          <a:effectLst/>
                          <a:latin typeface="Montserrat" panose="00000500000000000000" pitchFamily="50" charset="0"/>
                        </a:rPr>
                        <a:t>Tiene buenos precios, ofertas y promociones  </a:t>
                      </a:r>
                    </a:p>
                  </a:txBody>
                  <a:tcPr marL="8370" marR="8370" marT="8370"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Su atención, trato personalizado y experiencia agradable  </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La calidad de sus productos o servicios  </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Su gestión de incidencias y devoluciones  </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Porque genera confianza, seguridad y garantía  </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Su variedad y disponibilidad de productos y servicios  </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Su programa de fidelización  </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Porque comparto sus valores como marca</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Porque aplica innovación y tecnología mejorando mi experiencia  </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Facilidad de acceso e interacción</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700" b="0" i="0" u="none" strike="noStrike">
                          <a:solidFill>
                            <a:srgbClr val="FFFFFF"/>
                          </a:solidFill>
                          <a:effectLst/>
                          <a:latin typeface="Montserrat" panose="00000500000000000000" pitchFamily="50" charset="0"/>
                        </a:rPr>
                        <a:t>Espacio de compra agradable, ordenado y con producto visible  </a:t>
                      </a:r>
                    </a:p>
                  </a:txBody>
                  <a:tcPr marL="8370" marR="8370" marT="8370"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4270979334"/>
                  </a:ext>
                </a:extLst>
              </a:tr>
              <a:tr h="261007">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dirty="0">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l" fontAlgn="b"/>
                      <a:endParaRPr lang="es-ES" sz="12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extLst>
                  <a:ext uri="{0D108BD9-81ED-4DB2-BD59-A6C34878D82A}">
                    <a16:rowId xmlns:a16="http://schemas.microsoft.com/office/drawing/2014/main" val="3794847452"/>
                  </a:ext>
                </a:extLst>
              </a:tr>
              <a:tr h="261007">
                <a:tc>
                  <a:txBody>
                    <a:bodyPr/>
                    <a:lstStyle/>
                    <a:p>
                      <a:pPr algn="ctr" rtl="0" fontAlgn="ctr"/>
                      <a:r>
                        <a:rPr lang="es-ES" sz="1000" b="0" i="0" u="none" strike="noStrike" dirty="0">
                          <a:solidFill>
                            <a:srgbClr val="FFFFFF"/>
                          </a:solidFill>
                          <a:effectLst/>
                          <a:latin typeface="Montserrat" panose="00000500000000000000" pitchFamily="50" charset="0"/>
                        </a:rPr>
                        <a:t>Amazon (ON)</a:t>
                      </a:r>
                    </a:p>
                  </a:txBody>
                  <a:tcPr marL="8370" marR="8370" marT="8370"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20,65</a:t>
                      </a:r>
                    </a:p>
                  </a:txBody>
                  <a:tcPr marL="8370" marR="8370" marT="8370" marB="0" anchor="ctr">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-1,78</a:t>
                      </a:r>
                    </a:p>
                  </a:txBody>
                  <a:tcPr marL="8370" marR="8370" marT="8370"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9C0006"/>
                          </a:solidFill>
                          <a:effectLst/>
                          <a:latin typeface="Montserrat" panose="00000500000000000000" pitchFamily="50" charset="0"/>
                        </a:rPr>
                        <a:t>-17,29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dirty="0">
                          <a:solidFill>
                            <a:srgbClr val="000000"/>
                          </a:solidFill>
                          <a:effectLst/>
                          <a:latin typeface="Montserrat" panose="00000500000000000000" pitchFamily="50" charset="0"/>
                        </a:rPr>
                        <a:t>-0,69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15,42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0,49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24,01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-39,43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9C0006"/>
                          </a:solidFill>
                          <a:effectLst/>
                          <a:latin typeface="Montserrat" panose="00000500000000000000" pitchFamily="50" charset="0"/>
                        </a:rPr>
                        <a:t>-39,82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-10,28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11,96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-16,5</a:t>
                      </a:r>
                    </a:p>
                  </a:txBody>
                  <a:tcPr marL="8370" marR="8370" marT="8370"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8041200"/>
                  </a:ext>
                </a:extLst>
              </a:tr>
              <a:tr h="261007">
                <a:tc>
                  <a:txBody>
                    <a:bodyPr/>
                    <a:lstStyle/>
                    <a:p>
                      <a:pPr algn="ctr" rtl="0" fontAlgn="ctr"/>
                      <a:r>
                        <a:rPr lang="es-ES" sz="1000" b="0" i="0" u="none" strike="noStrike" dirty="0" err="1">
                          <a:solidFill>
                            <a:srgbClr val="FFFFFF"/>
                          </a:solidFill>
                          <a:effectLst/>
                          <a:latin typeface="Montserrat" panose="00000500000000000000" pitchFamily="50" charset="0"/>
                        </a:rPr>
                        <a:t>Vinted</a:t>
                      </a:r>
                      <a:r>
                        <a:rPr lang="es-ES" sz="1000" b="0" i="0" u="none" strike="noStrike" dirty="0">
                          <a:solidFill>
                            <a:srgbClr val="FFFFFF"/>
                          </a:solidFill>
                          <a:effectLst/>
                          <a:latin typeface="Montserrat" panose="00000500000000000000" pitchFamily="50" charset="0"/>
                        </a:rPr>
                        <a:t>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20,25</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6100"/>
                          </a:solidFill>
                          <a:effectLst/>
                          <a:latin typeface="Montserrat" panose="00000500000000000000" pitchFamily="50" charset="0"/>
                        </a:rPr>
                        <a:t>-1,23</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-23,31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-19,63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0000"/>
                          </a:solidFill>
                          <a:effectLst/>
                          <a:latin typeface="Montserrat" panose="00000500000000000000" pitchFamily="50" charset="0"/>
                        </a:rPr>
                        <a:t>-24,54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-21,47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1,23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-57,06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-22,7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9C0006"/>
                          </a:solidFill>
                          <a:effectLst/>
                          <a:latin typeface="Montserrat" panose="00000500000000000000" pitchFamily="50" charset="0"/>
                        </a:rPr>
                        <a:t>-24,54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6100"/>
                          </a:solidFill>
                          <a:effectLst/>
                          <a:latin typeface="Montserrat" panose="00000500000000000000" pitchFamily="50" charset="0"/>
                        </a:rPr>
                        <a:t>-18,4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-24,54</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3992167361"/>
                  </a:ext>
                </a:extLst>
              </a:tr>
              <a:tr h="261007">
                <a:tc>
                  <a:txBody>
                    <a:bodyPr/>
                    <a:lstStyle/>
                    <a:p>
                      <a:pPr algn="ctr" rtl="0" fontAlgn="ctr"/>
                      <a:r>
                        <a:rPr lang="es-ES" sz="1000" b="0" i="0" u="none" strike="noStrike">
                          <a:solidFill>
                            <a:srgbClr val="FFFFFF"/>
                          </a:solidFill>
                          <a:effectLst/>
                          <a:latin typeface="Montserrat" panose="00000500000000000000" pitchFamily="50" charset="0"/>
                        </a:rPr>
                        <a:t>PcComponentes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19,86</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dirty="0">
                          <a:solidFill>
                            <a:srgbClr val="000000"/>
                          </a:solidFill>
                          <a:effectLst/>
                          <a:latin typeface="Montserrat" panose="00000500000000000000" pitchFamily="50" charset="0"/>
                        </a:rPr>
                        <a:t>-2,13</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-1,42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2,13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-1,42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0000"/>
                          </a:solidFill>
                          <a:effectLst/>
                          <a:latin typeface="Montserrat" panose="00000500000000000000" pitchFamily="50" charset="0"/>
                        </a:rPr>
                        <a:t>-2,13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4,26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-39,01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9C0006"/>
                          </a:solidFill>
                          <a:effectLst/>
                          <a:latin typeface="Montserrat" panose="00000500000000000000" pitchFamily="50" charset="0"/>
                        </a:rPr>
                        <a:t>-21,99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-4,96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0,71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-14,89</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3181882479"/>
                  </a:ext>
                </a:extLst>
              </a:tr>
              <a:tr h="261007">
                <a:tc>
                  <a:txBody>
                    <a:bodyPr/>
                    <a:lstStyle/>
                    <a:p>
                      <a:pPr algn="ctr" rtl="0" fontAlgn="ctr"/>
                      <a:r>
                        <a:rPr lang="es-ES" sz="1000" b="0" i="0" u="none" strike="noStrike" dirty="0" err="1">
                          <a:solidFill>
                            <a:srgbClr val="FFFFFF"/>
                          </a:solidFill>
                          <a:effectLst/>
                          <a:latin typeface="Montserrat" panose="00000500000000000000" pitchFamily="50" charset="0"/>
                        </a:rPr>
                        <a:t>Shein</a:t>
                      </a:r>
                      <a:r>
                        <a:rPr lang="es-ES" sz="1000" b="0" i="0" u="none" strike="noStrike" dirty="0">
                          <a:solidFill>
                            <a:srgbClr val="FFFFFF"/>
                          </a:solidFill>
                          <a:effectLst/>
                          <a:latin typeface="Montserrat" panose="00000500000000000000" pitchFamily="50" charset="0"/>
                        </a:rPr>
                        <a:t>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dirty="0">
                          <a:solidFill>
                            <a:srgbClr val="000000"/>
                          </a:solidFill>
                          <a:effectLst/>
                          <a:latin typeface="Montserrat" panose="00000500000000000000" pitchFamily="50" charset="0"/>
                        </a:rPr>
                        <a:t>15,36</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6100"/>
                          </a:solidFill>
                          <a:effectLst/>
                          <a:latin typeface="Montserrat" panose="00000500000000000000" pitchFamily="50" charset="0"/>
                        </a:rPr>
                        <a:t>24,84</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-21,24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9C0006"/>
                          </a:solidFill>
                          <a:effectLst/>
                          <a:latin typeface="Montserrat" panose="00000500000000000000" pitchFamily="50" charset="0"/>
                        </a:rPr>
                        <a:t>-22,22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6100"/>
                          </a:solidFill>
                          <a:effectLst/>
                          <a:latin typeface="Montserrat" panose="00000500000000000000" pitchFamily="50" charset="0"/>
                        </a:rPr>
                        <a:t>-0,33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-19,28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6100"/>
                          </a:solidFill>
                          <a:effectLst/>
                          <a:latin typeface="Montserrat" panose="00000500000000000000" pitchFamily="50" charset="0"/>
                        </a:rPr>
                        <a:t>21,9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-16,67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9C0006"/>
                          </a:solidFill>
                          <a:effectLst/>
                          <a:latin typeface="Montserrat" panose="00000500000000000000" pitchFamily="50" charset="0"/>
                        </a:rPr>
                        <a:t>-48,04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9C0006"/>
                          </a:solidFill>
                          <a:effectLst/>
                          <a:latin typeface="Montserrat" panose="00000500000000000000" pitchFamily="50" charset="0"/>
                        </a:rPr>
                        <a:t>-22,55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-7,19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-21,24</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33970756"/>
                  </a:ext>
                </a:extLst>
              </a:tr>
              <a:tr h="261007">
                <a:tc>
                  <a:txBody>
                    <a:bodyPr/>
                    <a:lstStyle/>
                    <a:p>
                      <a:pPr algn="ctr" rtl="0" fontAlgn="ctr"/>
                      <a:r>
                        <a:rPr lang="es-ES" sz="1000" b="0" i="0" u="none" strike="noStrike">
                          <a:solidFill>
                            <a:srgbClr val="FFFFFF"/>
                          </a:solidFill>
                          <a:effectLst/>
                          <a:latin typeface="Montserrat" panose="00000500000000000000" pitchFamily="50" charset="0"/>
                        </a:rPr>
                        <a:t>Zalando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12,99</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-5,08</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-10,17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0000"/>
                          </a:solidFill>
                          <a:effectLst/>
                          <a:latin typeface="Montserrat" panose="00000500000000000000" pitchFamily="50" charset="0"/>
                        </a:rPr>
                        <a:t>5,08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12,99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6,21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6100"/>
                          </a:solidFill>
                          <a:effectLst/>
                          <a:latin typeface="Montserrat" panose="00000500000000000000" pitchFamily="50" charset="0"/>
                        </a:rPr>
                        <a:t>7,34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-36,72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9C0006"/>
                          </a:solidFill>
                          <a:effectLst/>
                          <a:latin typeface="Montserrat" panose="00000500000000000000" pitchFamily="50" charset="0"/>
                        </a:rPr>
                        <a:t>-26,55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-0,56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7,34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-16,95</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2609127419"/>
                  </a:ext>
                </a:extLst>
              </a:tr>
              <a:tr h="261007">
                <a:tc>
                  <a:txBody>
                    <a:bodyPr/>
                    <a:lstStyle/>
                    <a:p>
                      <a:pPr algn="ctr" rtl="0" fontAlgn="ctr"/>
                      <a:r>
                        <a:rPr lang="es-ES" sz="1000" b="0" i="0" u="none" strike="noStrike">
                          <a:solidFill>
                            <a:srgbClr val="FFFFFF"/>
                          </a:solidFill>
                          <a:effectLst/>
                          <a:latin typeface="Montserrat" panose="00000500000000000000" pitchFamily="50" charset="0"/>
                        </a:rPr>
                        <a:t>Web o App de El Corte Inglés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12,32</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9C0006"/>
                          </a:solidFill>
                          <a:effectLst/>
                          <a:latin typeface="Montserrat" panose="00000500000000000000" pitchFamily="50" charset="0"/>
                        </a:rPr>
                        <a:t>-18,23</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1,48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20,2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19,21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20,69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6100"/>
                          </a:solidFill>
                          <a:effectLst/>
                          <a:latin typeface="Montserrat" panose="00000500000000000000" pitchFamily="50" charset="0"/>
                        </a:rPr>
                        <a:t>25,12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-39,41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dirty="0">
                          <a:solidFill>
                            <a:srgbClr val="9C0006"/>
                          </a:solidFill>
                          <a:effectLst/>
                          <a:latin typeface="Montserrat" panose="00000500000000000000" pitchFamily="50" charset="0"/>
                        </a:rPr>
                        <a:t>-26,6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-5,91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10,84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0000"/>
                          </a:solidFill>
                          <a:effectLst/>
                          <a:latin typeface="Montserrat" panose="00000500000000000000" pitchFamily="50" charset="0"/>
                        </a:rPr>
                        <a:t>-2,46</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97516532"/>
                  </a:ext>
                </a:extLst>
              </a:tr>
              <a:tr h="261007">
                <a:tc>
                  <a:txBody>
                    <a:bodyPr/>
                    <a:lstStyle/>
                    <a:p>
                      <a:pPr algn="ctr" rtl="0" fontAlgn="ctr"/>
                      <a:r>
                        <a:rPr lang="es-ES" sz="1000" b="0" i="0" u="none" strike="noStrike">
                          <a:solidFill>
                            <a:srgbClr val="FFFFFF"/>
                          </a:solidFill>
                          <a:effectLst/>
                          <a:latin typeface="Montserrat" panose="00000500000000000000" pitchFamily="50" charset="0"/>
                        </a:rPr>
                        <a:t>Wallapop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11,6</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6100"/>
                          </a:solidFill>
                          <a:effectLst/>
                          <a:latin typeface="Montserrat" panose="00000500000000000000" pitchFamily="50" charset="0"/>
                        </a:rPr>
                        <a:t>-6,8</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-20,4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0000"/>
                          </a:solidFill>
                          <a:effectLst/>
                          <a:latin typeface="Montserrat" panose="00000500000000000000" pitchFamily="50" charset="0"/>
                        </a:rPr>
                        <a:t>-21,6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0000"/>
                          </a:solidFill>
                          <a:effectLst/>
                          <a:latin typeface="Montserrat" panose="00000500000000000000" pitchFamily="50" charset="0"/>
                        </a:rPr>
                        <a:t>-29,2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-26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-58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9C0006"/>
                          </a:solidFill>
                          <a:effectLst/>
                          <a:latin typeface="Montserrat" panose="00000500000000000000" pitchFamily="50" charset="0"/>
                        </a:rPr>
                        <a:t>-31,6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-29,2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-15,2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-30,4</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732850832"/>
                  </a:ext>
                </a:extLst>
              </a:tr>
              <a:tr h="261007">
                <a:tc>
                  <a:txBody>
                    <a:bodyPr/>
                    <a:lstStyle/>
                    <a:p>
                      <a:pPr algn="ctr" rtl="0" fontAlgn="ctr"/>
                      <a:r>
                        <a:rPr lang="es-ES" sz="1000" b="0" i="0" u="none" strike="noStrike">
                          <a:solidFill>
                            <a:srgbClr val="FFFFFF"/>
                          </a:solidFill>
                          <a:effectLst/>
                          <a:latin typeface="Montserrat" panose="00000500000000000000" pitchFamily="50" charset="0"/>
                        </a:rPr>
                        <a:t>Asos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-4,92</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9C0006"/>
                          </a:solidFill>
                          <a:effectLst/>
                          <a:latin typeface="Montserrat" panose="00000500000000000000" pitchFamily="50" charset="0"/>
                        </a:rPr>
                        <a:t>-27,87</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-22,95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-11,48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-24,59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-18,03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-4,92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-26,23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9C0006"/>
                          </a:solidFill>
                          <a:effectLst/>
                          <a:latin typeface="Montserrat" panose="00000500000000000000" pitchFamily="50" charset="0"/>
                        </a:rPr>
                        <a:t>-37,7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9C0006"/>
                          </a:solidFill>
                          <a:effectLst/>
                          <a:latin typeface="Montserrat" panose="00000500000000000000" pitchFamily="50" charset="0"/>
                        </a:rPr>
                        <a:t>-32,79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6100"/>
                          </a:solidFill>
                          <a:effectLst/>
                          <a:latin typeface="Montserrat" panose="00000500000000000000" pitchFamily="50" charset="0"/>
                        </a:rPr>
                        <a:t>-8,2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dirty="0">
                          <a:solidFill>
                            <a:srgbClr val="000000"/>
                          </a:solidFill>
                          <a:effectLst/>
                          <a:latin typeface="Montserrat" panose="00000500000000000000" pitchFamily="50" charset="0"/>
                        </a:rPr>
                        <a:t>-19,67</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50105699"/>
                  </a:ext>
                </a:extLst>
              </a:tr>
              <a:tr h="261007">
                <a:tc>
                  <a:txBody>
                    <a:bodyPr/>
                    <a:lstStyle/>
                    <a:p>
                      <a:pPr algn="ctr" rtl="0" fontAlgn="ctr"/>
                      <a:r>
                        <a:rPr lang="es-ES" sz="1000" b="0" i="0" u="none" strike="noStrike">
                          <a:solidFill>
                            <a:srgbClr val="FFFFFF"/>
                          </a:solidFill>
                          <a:effectLst/>
                          <a:latin typeface="Montserrat" panose="00000500000000000000" pitchFamily="50" charset="0"/>
                        </a:rPr>
                        <a:t>Just Eat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-7,69</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-34,13</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-30,77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-24,52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-41,35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dirty="0">
                          <a:solidFill>
                            <a:srgbClr val="000000"/>
                          </a:solidFill>
                          <a:effectLst/>
                          <a:latin typeface="Montserrat" panose="00000500000000000000" pitchFamily="50" charset="0"/>
                        </a:rPr>
                        <a:t>-28,85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-15,38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-53,37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dirty="0">
                          <a:solidFill>
                            <a:srgbClr val="9C0006"/>
                          </a:solidFill>
                          <a:effectLst/>
                          <a:latin typeface="Montserrat" panose="00000500000000000000" pitchFamily="50" charset="0"/>
                        </a:rPr>
                        <a:t>-51,92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-27,4</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-14,9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dirty="0">
                          <a:solidFill>
                            <a:srgbClr val="000000"/>
                          </a:solidFill>
                          <a:effectLst/>
                          <a:latin typeface="Montserrat" panose="00000500000000000000" pitchFamily="50" charset="0"/>
                        </a:rPr>
                        <a:t>-36,06</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92946052"/>
                  </a:ext>
                </a:extLst>
              </a:tr>
              <a:tr h="261007">
                <a:tc>
                  <a:txBody>
                    <a:bodyPr/>
                    <a:lstStyle/>
                    <a:p>
                      <a:pPr algn="ctr" rtl="0" fontAlgn="ctr"/>
                      <a:r>
                        <a:rPr lang="es-ES" sz="1000" b="0" i="0" u="none" strike="noStrike">
                          <a:solidFill>
                            <a:srgbClr val="FFFFFF"/>
                          </a:solidFill>
                          <a:effectLst/>
                          <a:latin typeface="Montserrat" panose="00000500000000000000" pitchFamily="50" charset="0"/>
                        </a:rPr>
                        <a:t>Aliexpress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-8,7</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6100"/>
                          </a:solidFill>
                          <a:effectLst/>
                          <a:latin typeface="Montserrat" panose="00000500000000000000" pitchFamily="50" charset="0"/>
                        </a:rPr>
                        <a:t>-0,62</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-47,2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9C0006"/>
                          </a:solidFill>
                          <a:effectLst/>
                          <a:latin typeface="Montserrat" panose="00000500000000000000" pitchFamily="50" charset="0"/>
                        </a:rPr>
                        <a:t>-49,69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-37,27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-49,38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6100"/>
                          </a:solidFill>
                          <a:effectLst/>
                          <a:latin typeface="Montserrat" panose="00000500000000000000" pitchFamily="50" charset="0"/>
                        </a:rPr>
                        <a:t>5,59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-59,01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9C0006"/>
                          </a:solidFill>
                          <a:effectLst/>
                          <a:latin typeface="Montserrat" panose="00000500000000000000" pitchFamily="50" charset="0"/>
                        </a:rPr>
                        <a:t>-64,29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-39,75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-31,68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dirty="0">
                          <a:solidFill>
                            <a:srgbClr val="000000"/>
                          </a:solidFill>
                          <a:effectLst/>
                          <a:latin typeface="Montserrat" panose="00000500000000000000" pitchFamily="50" charset="0"/>
                        </a:rPr>
                        <a:t>-47,83</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74556184"/>
                  </a:ext>
                </a:extLst>
              </a:tr>
              <a:tr h="261007">
                <a:tc>
                  <a:txBody>
                    <a:bodyPr/>
                    <a:lstStyle/>
                    <a:p>
                      <a:pPr algn="ctr" rtl="0" fontAlgn="ctr"/>
                      <a:r>
                        <a:rPr lang="es-ES" sz="1000" b="0" i="0" u="none" strike="noStrike">
                          <a:solidFill>
                            <a:srgbClr val="FFFFFF"/>
                          </a:solidFill>
                          <a:effectLst/>
                          <a:latin typeface="Montserrat" panose="00000500000000000000" pitchFamily="50" charset="0"/>
                        </a:rPr>
                        <a:t>Cabify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-15,89</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-33,64</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-13,08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6100"/>
                          </a:solidFill>
                          <a:effectLst/>
                          <a:latin typeface="Montserrat" panose="00000500000000000000" pitchFamily="50" charset="0"/>
                        </a:rPr>
                        <a:t>-26,17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-29,91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-27,1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-35,51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9C0006"/>
                          </a:solidFill>
                          <a:effectLst/>
                          <a:latin typeface="Montserrat" panose="00000500000000000000" pitchFamily="50" charset="0"/>
                        </a:rPr>
                        <a:t>-46,73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9C0006"/>
                          </a:solidFill>
                          <a:effectLst/>
                          <a:latin typeface="Montserrat" panose="00000500000000000000" pitchFamily="50" charset="0"/>
                        </a:rPr>
                        <a:t>-41,12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dirty="0">
                          <a:solidFill>
                            <a:srgbClr val="006100"/>
                          </a:solidFill>
                          <a:effectLst/>
                          <a:latin typeface="Montserrat" panose="00000500000000000000" pitchFamily="50" charset="0"/>
                        </a:rPr>
                        <a:t>-26,17</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6100"/>
                          </a:solidFill>
                          <a:effectLst/>
                          <a:latin typeface="Montserrat" panose="00000500000000000000" pitchFamily="50" charset="0"/>
                        </a:rPr>
                        <a:t>-20,56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-38,32</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2377871025"/>
                  </a:ext>
                </a:extLst>
              </a:tr>
              <a:tr h="261007">
                <a:tc>
                  <a:txBody>
                    <a:bodyPr/>
                    <a:lstStyle/>
                    <a:p>
                      <a:pPr algn="ctr" rtl="0" fontAlgn="ctr"/>
                      <a:r>
                        <a:rPr lang="es-ES" sz="1000" b="0" i="0" u="none" strike="noStrike">
                          <a:solidFill>
                            <a:srgbClr val="FFFFFF"/>
                          </a:solidFill>
                          <a:effectLst/>
                          <a:latin typeface="Montserrat" panose="00000500000000000000" pitchFamily="50" charset="0"/>
                        </a:rPr>
                        <a:t>Glovo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-17,12</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-34,23</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-30,63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-27,48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-38,29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0000"/>
                          </a:solidFill>
                          <a:effectLst/>
                          <a:latin typeface="Montserrat" panose="00000500000000000000" pitchFamily="50" charset="0"/>
                        </a:rPr>
                        <a:t>-31,08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-16,22</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-50,9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dirty="0">
                          <a:solidFill>
                            <a:srgbClr val="9C0006"/>
                          </a:solidFill>
                          <a:effectLst/>
                          <a:latin typeface="Montserrat" panose="00000500000000000000" pitchFamily="50" charset="0"/>
                        </a:rPr>
                        <a:t>-50,45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-29,28</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6100"/>
                          </a:solidFill>
                          <a:effectLst/>
                          <a:latin typeface="Montserrat" panose="00000500000000000000" pitchFamily="50" charset="0"/>
                        </a:rPr>
                        <a:t>-12,61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dirty="0">
                          <a:solidFill>
                            <a:srgbClr val="9C0006"/>
                          </a:solidFill>
                          <a:effectLst/>
                          <a:latin typeface="Montserrat" panose="00000500000000000000" pitchFamily="50" charset="0"/>
                        </a:rPr>
                        <a:t>-44,14</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3726440644"/>
                  </a:ext>
                </a:extLst>
              </a:tr>
              <a:tr h="261007">
                <a:tc>
                  <a:txBody>
                    <a:bodyPr/>
                    <a:lstStyle/>
                    <a:p>
                      <a:pPr algn="ctr" rtl="0" fontAlgn="ctr"/>
                      <a:r>
                        <a:rPr lang="es-ES" sz="1000" b="0" i="0" u="none" strike="noStrike" dirty="0">
                          <a:solidFill>
                            <a:srgbClr val="FFFFFF"/>
                          </a:solidFill>
                          <a:effectLst/>
                          <a:latin typeface="Montserrat" panose="00000500000000000000" pitchFamily="50" charset="0"/>
                        </a:rPr>
                        <a:t>Uber (ON)</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-29,01</a:t>
                      </a:r>
                    </a:p>
                  </a:txBody>
                  <a:tcPr marL="8370" marR="8370" marT="837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8370" marR="8370" marT="8370" marB="0" anchor="b">
                    <a:lnL>
                      <a:noFill/>
                    </a:lnL>
                    <a:lnR>
                      <a:noFill/>
                    </a:lnR>
                    <a:lnT>
                      <a:noFill/>
                    </a:lnT>
                    <a:lnB>
                      <a:noFill/>
                    </a:lnB>
                  </a:tcPr>
                </a:tc>
                <a:tc>
                  <a:txBody>
                    <a:bodyPr/>
                    <a:lstStyle/>
                    <a:p>
                      <a:pPr algn="ctr" rtl="0" fontAlgn="ctr"/>
                      <a:r>
                        <a:rPr lang="es-ES" sz="1000" b="0" i="0" u="none" strike="noStrike">
                          <a:solidFill>
                            <a:srgbClr val="000000"/>
                          </a:solidFill>
                          <a:effectLst/>
                          <a:latin typeface="Montserrat" panose="00000500000000000000" pitchFamily="50" charset="0"/>
                        </a:rPr>
                        <a:t>-34,57</a:t>
                      </a:r>
                    </a:p>
                  </a:txBody>
                  <a:tcPr marL="8370" marR="8370" marT="837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-29,01</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000000"/>
                          </a:solidFill>
                          <a:effectLst/>
                          <a:latin typeface="Montserrat" panose="00000500000000000000" pitchFamily="50" charset="0"/>
                        </a:rPr>
                        <a:t>-29,63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9C0006"/>
                          </a:solidFill>
                          <a:effectLst/>
                          <a:latin typeface="Montserrat" panose="00000500000000000000" pitchFamily="50" charset="0"/>
                        </a:rPr>
                        <a:t>-42,59</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-33,95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a:solidFill>
                            <a:srgbClr val="006100"/>
                          </a:solidFill>
                          <a:effectLst/>
                          <a:latin typeface="Montserrat" panose="00000500000000000000" pitchFamily="50" charset="0"/>
                        </a:rPr>
                        <a:t>-25,93</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a:solidFill>
                            <a:srgbClr val="9C0006"/>
                          </a:solidFill>
                          <a:effectLst/>
                          <a:latin typeface="Montserrat" panose="00000500000000000000" pitchFamily="50" charset="0"/>
                        </a:rPr>
                        <a:t>-48,15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9C0006"/>
                          </a:solidFill>
                          <a:effectLst/>
                          <a:latin typeface="Montserrat" panose="00000500000000000000" pitchFamily="50" charset="0"/>
                        </a:rPr>
                        <a:t>-48,15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1000" b="0" i="0" u="none" strike="noStrike">
                          <a:solidFill>
                            <a:srgbClr val="000000"/>
                          </a:solidFill>
                          <a:effectLst/>
                          <a:latin typeface="Montserrat" panose="00000500000000000000" pitchFamily="50" charset="0"/>
                        </a:rPr>
                        <a:t>-30,86</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1000" b="0" i="0" u="none" strike="noStrike" dirty="0">
                          <a:solidFill>
                            <a:srgbClr val="006100"/>
                          </a:solidFill>
                          <a:effectLst/>
                          <a:latin typeface="Montserrat" panose="00000500000000000000" pitchFamily="50" charset="0"/>
                        </a:rPr>
                        <a:t>-19,75</a:t>
                      </a:r>
                    </a:p>
                  </a:txBody>
                  <a:tcPr marL="8370" marR="8370" marT="837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1000" b="0" i="0" u="none" strike="noStrike" dirty="0">
                          <a:solidFill>
                            <a:srgbClr val="000000"/>
                          </a:solidFill>
                          <a:effectLst/>
                          <a:latin typeface="Montserrat" panose="00000500000000000000" pitchFamily="50" charset="0"/>
                        </a:rPr>
                        <a:t>-35,19</a:t>
                      </a:r>
                    </a:p>
                  </a:txBody>
                  <a:tcPr marL="8370" marR="8370" marT="837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957899"/>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32</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25905" y="1647208"/>
            <a:ext cx="2034027" cy="864000"/>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Compañías de productos o servicios online</a:t>
            </a:r>
          </a:p>
          <a:p>
            <a:pPr algn="ctr"/>
            <a:r>
              <a:rPr lang="es-ES" sz="1050" dirty="0">
                <a:solidFill>
                  <a:schemeClr val="bg1"/>
                </a:solidFill>
                <a:latin typeface="Montserrat" panose="00000500000000000000" pitchFamily="50" charset="0"/>
                <a:cs typeface="Arial" panose="020B0604020202020204" pitchFamily="34" charset="0"/>
              </a:rPr>
              <a:t>8,09</a:t>
            </a:r>
          </a:p>
        </p:txBody>
      </p:sp>
    </p:spTree>
    <p:extLst>
      <p:ext uri="{BB962C8B-B14F-4D97-AF65-F5344CB8AC3E}">
        <p14:creationId xmlns:p14="http://schemas.microsoft.com/office/powerpoint/2010/main" val="17284020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73A60F5-ADDF-A470-61DD-95645ED5057C}"/>
              </a:ext>
            </a:extLst>
          </p:cNvPr>
          <p:cNvPicPr>
            <a:picLocks noChangeAspect="1"/>
          </p:cNvPicPr>
          <p:nvPr/>
        </p:nvPicPr>
        <p:blipFill rotWithShape="1">
          <a:blip r:embed="rId3"/>
          <a:srcRect t="7145" b="4014"/>
          <a:stretch/>
        </p:blipFill>
        <p:spPr>
          <a:xfrm>
            <a:off x="1257952" y="1809039"/>
            <a:ext cx="6293462" cy="4564918"/>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1023968" y="1722522"/>
            <a:ext cx="6459352" cy="4666295"/>
            <a:chOff x="2880464" y="1543789"/>
            <a:chExt cx="8139651"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0649501" y="4864545"/>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3273136" y="4460963"/>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880464" y="4578967"/>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33</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867892"/>
            <a:ext cx="1928171" cy="646331"/>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Compañías de productos o servicios online</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501314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2F69C379-D4C4-BA0E-466F-905035AE745A}"/>
              </a:ext>
            </a:extLst>
          </p:cNvPr>
          <p:cNvGraphicFramePr>
            <a:graphicFrameLocks noGrp="1"/>
          </p:cNvGraphicFramePr>
          <p:nvPr>
            <p:extLst>
              <p:ext uri="{D42A27DB-BD31-4B8C-83A1-F6EECF244321}">
                <p14:modId xmlns:p14="http://schemas.microsoft.com/office/powerpoint/2010/main" val="1306478023"/>
              </p:ext>
            </p:extLst>
          </p:nvPr>
        </p:nvGraphicFramePr>
        <p:xfrm>
          <a:off x="825905" y="1867720"/>
          <a:ext cx="10658152" cy="4162388"/>
        </p:xfrm>
        <a:graphic>
          <a:graphicData uri="http://schemas.openxmlformats.org/drawingml/2006/table">
            <a:tbl>
              <a:tblPr/>
              <a:tblGrid>
                <a:gridCol w="1533948">
                  <a:extLst>
                    <a:ext uri="{9D8B030D-6E8A-4147-A177-3AD203B41FA5}">
                      <a16:colId xmlns:a16="http://schemas.microsoft.com/office/drawing/2014/main" val="2188622384"/>
                    </a:ext>
                  </a:extLst>
                </a:gridCol>
                <a:gridCol w="170774">
                  <a:extLst>
                    <a:ext uri="{9D8B030D-6E8A-4147-A177-3AD203B41FA5}">
                      <a16:colId xmlns:a16="http://schemas.microsoft.com/office/drawing/2014/main" val="2690384634"/>
                    </a:ext>
                  </a:extLst>
                </a:gridCol>
                <a:gridCol w="731888">
                  <a:extLst>
                    <a:ext uri="{9D8B030D-6E8A-4147-A177-3AD203B41FA5}">
                      <a16:colId xmlns:a16="http://schemas.microsoft.com/office/drawing/2014/main" val="1568295072"/>
                    </a:ext>
                  </a:extLst>
                </a:gridCol>
                <a:gridCol w="170774">
                  <a:extLst>
                    <a:ext uri="{9D8B030D-6E8A-4147-A177-3AD203B41FA5}">
                      <a16:colId xmlns:a16="http://schemas.microsoft.com/office/drawing/2014/main" val="2156108857"/>
                    </a:ext>
                  </a:extLst>
                </a:gridCol>
                <a:gridCol w="731888">
                  <a:extLst>
                    <a:ext uri="{9D8B030D-6E8A-4147-A177-3AD203B41FA5}">
                      <a16:colId xmlns:a16="http://schemas.microsoft.com/office/drawing/2014/main" val="2172612011"/>
                    </a:ext>
                  </a:extLst>
                </a:gridCol>
                <a:gridCol w="731888">
                  <a:extLst>
                    <a:ext uri="{9D8B030D-6E8A-4147-A177-3AD203B41FA5}">
                      <a16:colId xmlns:a16="http://schemas.microsoft.com/office/drawing/2014/main" val="266181130"/>
                    </a:ext>
                  </a:extLst>
                </a:gridCol>
                <a:gridCol w="731888">
                  <a:extLst>
                    <a:ext uri="{9D8B030D-6E8A-4147-A177-3AD203B41FA5}">
                      <a16:colId xmlns:a16="http://schemas.microsoft.com/office/drawing/2014/main" val="2721914921"/>
                    </a:ext>
                  </a:extLst>
                </a:gridCol>
                <a:gridCol w="731888">
                  <a:extLst>
                    <a:ext uri="{9D8B030D-6E8A-4147-A177-3AD203B41FA5}">
                      <a16:colId xmlns:a16="http://schemas.microsoft.com/office/drawing/2014/main" val="1082689338"/>
                    </a:ext>
                  </a:extLst>
                </a:gridCol>
                <a:gridCol w="731888">
                  <a:extLst>
                    <a:ext uri="{9D8B030D-6E8A-4147-A177-3AD203B41FA5}">
                      <a16:colId xmlns:a16="http://schemas.microsoft.com/office/drawing/2014/main" val="3261388003"/>
                    </a:ext>
                  </a:extLst>
                </a:gridCol>
                <a:gridCol w="731888">
                  <a:extLst>
                    <a:ext uri="{9D8B030D-6E8A-4147-A177-3AD203B41FA5}">
                      <a16:colId xmlns:a16="http://schemas.microsoft.com/office/drawing/2014/main" val="736592458"/>
                    </a:ext>
                  </a:extLst>
                </a:gridCol>
                <a:gridCol w="731888">
                  <a:extLst>
                    <a:ext uri="{9D8B030D-6E8A-4147-A177-3AD203B41FA5}">
                      <a16:colId xmlns:a16="http://schemas.microsoft.com/office/drawing/2014/main" val="1804869429"/>
                    </a:ext>
                  </a:extLst>
                </a:gridCol>
                <a:gridCol w="731888">
                  <a:extLst>
                    <a:ext uri="{9D8B030D-6E8A-4147-A177-3AD203B41FA5}">
                      <a16:colId xmlns:a16="http://schemas.microsoft.com/office/drawing/2014/main" val="2885576198"/>
                    </a:ext>
                  </a:extLst>
                </a:gridCol>
                <a:gridCol w="731888">
                  <a:extLst>
                    <a:ext uri="{9D8B030D-6E8A-4147-A177-3AD203B41FA5}">
                      <a16:colId xmlns:a16="http://schemas.microsoft.com/office/drawing/2014/main" val="1181269375"/>
                    </a:ext>
                  </a:extLst>
                </a:gridCol>
                <a:gridCol w="731888">
                  <a:extLst>
                    <a:ext uri="{9D8B030D-6E8A-4147-A177-3AD203B41FA5}">
                      <a16:colId xmlns:a16="http://schemas.microsoft.com/office/drawing/2014/main" val="2039533883"/>
                    </a:ext>
                  </a:extLst>
                </a:gridCol>
                <a:gridCol w="731888">
                  <a:extLst>
                    <a:ext uri="{9D8B030D-6E8A-4147-A177-3AD203B41FA5}">
                      <a16:colId xmlns:a16="http://schemas.microsoft.com/office/drawing/2014/main" val="2431478128"/>
                    </a:ext>
                  </a:extLst>
                </a:gridCol>
              </a:tblGrid>
              <a:tr h="1673496">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6350" marR="6350" marT="6350" marB="0" anchor="ctr">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TOTAL</a:t>
                      </a:r>
                    </a:p>
                  </a:txBody>
                  <a:tcPr marL="6350" marR="6350" marT="6350" marB="0" anchor="ctr">
                    <a:lnL>
                      <a:noFill/>
                    </a:lnL>
                    <a:lnR>
                      <a:noFill/>
                    </a:lnR>
                    <a:lnT>
                      <a:noFill/>
                    </a:lnT>
                    <a:lnB>
                      <a:noFill/>
                    </a:lnB>
                    <a:solidFill>
                      <a:srgbClr val="404040"/>
                    </a:solidFill>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Tiene buenos precios, ofertas y promociones  </a:t>
                      </a:r>
                    </a:p>
                  </a:txBody>
                  <a:tcPr marL="6350" marR="6350" marT="6350"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atención, trato personalizado y experiencia agradable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La calidad de sus productos o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gestión de incidencias y devoluciones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variedad y disponibilidad de productos y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programa de fidelización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comparto sus valores como marca</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aplica innovación y tecnología mejorando mi experiencia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Facilidad de acceso e interacción</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Espacio de compra agradable, ordenado y con producto visible  </a:t>
                      </a:r>
                    </a:p>
                  </a:txBody>
                  <a:tcPr marL="6350" marR="6350" marT="6350"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4070796558"/>
                  </a:ext>
                </a:extLst>
              </a:tr>
              <a:tr h="266656">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extLst>
                  <a:ext uri="{0D108BD9-81ED-4DB2-BD59-A6C34878D82A}">
                    <a16:rowId xmlns:a16="http://schemas.microsoft.com/office/drawing/2014/main" val="2126909231"/>
                  </a:ext>
                </a:extLst>
              </a:tr>
              <a:tr h="266656">
                <a:tc>
                  <a:txBody>
                    <a:bodyPr/>
                    <a:lstStyle/>
                    <a:p>
                      <a:pPr algn="ctr" fontAlgn="ctr"/>
                      <a:r>
                        <a:rPr lang="es-ES" sz="1000" b="0" i="0" u="none" strike="noStrike">
                          <a:solidFill>
                            <a:srgbClr val="FFFFFF"/>
                          </a:solidFill>
                          <a:effectLst/>
                          <a:latin typeface="Montserrat" panose="00000500000000000000" pitchFamily="50" charset="0"/>
                        </a:rPr>
                        <a:t>Digi (CT)</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40,93</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16,03</a:t>
                      </a:r>
                    </a:p>
                  </a:txBody>
                  <a:tcPr marL="6350" marR="6350" marT="6350"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-3,80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9,28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-22,36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-2,11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-9,70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-42,62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-40,51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-16,03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-8,44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-23,63</a:t>
                      </a:r>
                    </a:p>
                  </a:txBody>
                  <a:tcPr marL="6350" marR="6350" marT="6350"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926557766"/>
                  </a:ext>
                </a:extLst>
              </a:tr>
              <a:tr h="266656">
                <a:tc>
                  <a:txBody>
                    <a:bodyPr/>
                    <a:lstStyle/>
                    <a:p>
                      <a:pPr algn="ctr" fontAlgn="ctr"/>
                      <a:r>
                        <a:rPr lang="es-ES" sz="1000" b="0" i="0" u="none" strike="noStrike" dirty="0" err="1">
                          <a:solidFill>
                            <a:srgbClr val="FFFFFF"/>
                          </a:solidFill>
                          <a:effectLst/>
                          <a:latin typeface="Montserrat" panose="00000500000000000000" pitchFamily="50" charset="0"/>
                        </a:rPr>
                        <a:t>MásMóvil</a:t>
                      </a:r>
                      <a:r>
                        <a:rPr lang="es-ES" sz="1000" b="0" i="0" u="none" strike="noStrike" dirty="0">
                          <a:solidFill>
                            <a:srgbClr val="FFFFFF"/>
                          </a:solidFill>
                          <a:effectLst/>
                          <a:latin typeface="Montserrat" panose="00000500000000000000" pitchFamily="50" charset="0"/>
                        </a:rPr>
                        <a:t> (Pepephone, </a:t>
                      </a:r>
                      <a:r>
                        <a:rPr lang="es-ES" sz="1000" b="0" i="0" u="none" strike="noStrike" dirty="0" err="1">
                          <a:solidFill>
                            <a:srgbClr val="FFFFFF"/>
                          </a:solidFill>
                          <a:effectLst/>
                          <a:latin typeface="Montserrat" panose="00000500000000000000" pitchFamily="50" charset="0"/>
                        </a:rPr>
                        <a:t>Llamaya</a:t>
                      </a:r>
                      <a:r>
                        <a:rPr lang="es-ES" sz="1000" b="0" i="0" u="none" strike="noStrike" dirty="0">
                          <a:solidFill>
                            <a:srgbClr val="FFFFFF"/>
                          </a:solidFill>
                          <a:effectLst/>
                          <a:latin typeface="Montserrat" panose="00000500000000000000" pitchFamily="50" charset="0"/>
                        </a:rPr>
                        <a:t>) (CT)</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10,34</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-6,40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-5,42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-3,94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-15,27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-9,36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-21,67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-41,38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-38,92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-12,32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-0,99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-30,54</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539746311"/>
                  </a:ext>
                </a:extLst>
              </a:tr>
              <a:tr h="266656">
                <a:tc>
                  <a:txBody>
                    <a:bodyPr/>
                    <a:lstStyle/>
                    <a:p>
                      <a:pPr algn="ctr" fontAlgn="ctr"/>
                      <a:r>
                        <a:rPr lang="es-ES" sz="1000" b="0" i="0" u="none" strike="noStrike" dirty="0">
                          <a:solidFill>
                            <a:srgbClr val="FFFFFF"/>
                          </a:solidFill>
                          <a:effectLst/>
                          <a:latin typeface="Montserrat" panose="00000500000000000000" pitchFamily="50" charset="0"/>
                        </a:rPr>
                        <a:t>Jazztel (CT)</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2,87</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-18,85</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-18,44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-17,21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-29,92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-22,13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-29,51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-45,90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-49,18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-28,69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-18,85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-40,16</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583663375"/>
                  </a:ext>
                </a:extLst>
              </a:tr>
              <a:tr h="266656">
                <a:tc>
                  <a:txBody>
                    <a:bodyPr/>
                    <a:lstStyle/>
                    <a:p>
                      <a:pPr algn="ctr" fontAlgn="ctr"/>
                      <a:r>
                        <a:rPr lang="es-ES" sz="1000" b="0" i="0" u="none" strike="noStrike">
                          <a:solidFill>
                            <a:srgbClr val="FFFFFF"/>
                          </a:solidFill>
                          <a:effectLst/>
                          <a:latin typeface="Montserrat" panose="00000500000000000000" pitchFamily="50" charset="0"/>
                        </a:rPr>
                        <a:t>Yoigo (CT)</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-1,16</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-28,90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-19,08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-20,81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-31,79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-20,23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-26,59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-42,77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-43,93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-33,53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-20,93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-35,84</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357053824"/>
                  </a:ext>
                </a:extLst>
              </a:tr>
              <a:tr h="266656">
                <a:tc>
                  <a:txBody>
                    <a:bodyPr/>
                    <a:lstStyle/>
                    <a:p>
                      <a:pPr algn="ctr" fontAlgn="ctr"/>
                      <a:r>
                        <a:rPr lang="es-ES" sz="1000" b="0" i="0" u="none" strike="noStrike">
                          <a:solidFill>
                            <a:srgbClr val="FFFFFF"/>
                          </a:solidFill>
                          <a:effectLst/>
                          <a:latin typeface="Montserrat" panose="00000500000000000000" pitchFamily="50" charset="0"/>
                        </a:rPr>
                        <a:t>Movistar (CT)</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-2,62</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-46,23</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-22,30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-11,15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-29,51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-14,43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-22,95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-47,87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-44,59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-22,62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-33,11</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278352931"/>
                  </a:ext>
                </a:extLst>
              </a:tr>
              <a:tr h="266656">
                <a:tc>
                  <a:txBody>
                    <a:bodyPr/>
                    <a:lstStyle/>
                    <a:p>
                      <a:pPr algn="ctr" fontAlgn="ctr"/>
                      <a:r>
                        <a:rPr lang="es-ES" sz="1000" b="0" i="0" u="none" strike="noStrike">
                          <a:solidFill>
                            <a:srgbClr val="FFFFFF"/>
                          </a:solidFill>
                          <a:effectLst/>
                          <a:latin typeface="Montserrat" panose="00000500000000000000" pitchFamily="50" charset="0"/>
                        </a:rPr>
                        <a:t>Orange (CT)</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-11,52</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-38,66</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-26,77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-20,82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-33,46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-23,42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-31,97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-43,87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-43,87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-29,00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-18,96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-37,55</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526427966"/>
                  </a:ext>
                </a:extLst>
              </a:tr>
              <a:tr h="266656">
                <a:tc>
                  <a:txBody>
                    <a:bodyPr/>
                    <a:lstStyle/>
                    <a:p>
                      <a:pPr algn="ctr" fontAlgn="ctr"/>
                      <a:r>
                        <a:rPr lang="es-ES" sz="1000" b="0" i="0" u="none" strike="noStrike">
                          <a:solidFill>
                            <a:srgbClr val="FFFFFF"/>
                          </a:solidFill>
                          <a:effectLst/>
                          <a:latin typeface="Montserrat" panose="00000500000000000000" pitchFamily="50" charset="0"/>
                        </a:rPr>
                        <a:t>Vodafone (CT)</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-22,87</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-44,03</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-34,13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-28,67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-45,39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-31,40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-33,79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-53,58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-54,95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-32,42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-31,06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-40,61</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38931402"/>
                  </a:ext>
                </a:extLst>
              </a:tr>
              <a:tr h="266656">
                <a:tc>
                  <a:txBody>
                    <a:bodyPr/>
                    <a:lstStyle/>
                    <a:p>
                      <a:pPr algn="ctr" fontAlgn="ctr"/>
                      <a:r>
                        <a:rPr lang="es-ES" sz="1000" b="0" i="0" u="none" strike="noStrike">
                          <a:solidFill>
                            <a:srgbClr val="FFFFFF"/>
                          </a:solidFill>
                          <a:effectLst/>
                          <a:latin typeface="Montserrat" panose="00000500000000000000" pitchFamily="50" charset="0"/>
                        </a:rPr>
                        <a:t>Euskaltel (Euskaltel, R, Virgin Telco) (CT)</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-33,03</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-53,21</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-34,86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-32,11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-36,70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-40,37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-50,46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-64,22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-60,55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0000"/>
                          </a:solidFill>
                          <a:effectLst/>
                          <a:latin typeface="Montserrat" panose="00000500000000000000" pitchFamily="50" charset="0"/>
                        </a:rPr>
                        <a:t>-46,79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-29,36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-51,38</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29049501"/>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34</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25905" y="1875257"/>
            <a:ext cx="1547644" cy="1656000"/>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Compañías telecomunicaciones</a:t>
            </a:r>
          </a:p>
          <a:p>
            <a:pPr algn="ctr"/>
            <a:r>
              <a:rPr lang="es-ES" sz="1050" dirty="0">
                <a:solidFill>
                  <a:schemeClr val="bg1"/>
                </a:solidFill>
                <a:latin typeface="Montserrat" panose="00000500000000000000" pitchFamily="50" charset="0"/>
                <a:cs typeface="Arial" panose="020B0604020202020204" pitchFamily="34" charset="0"/>
              </a:rPr>
              <a:t>-0,40 </a:t>
            </a:r>
          </a:p>
        </p:txBody>
      </p:sp>
    </p:spTree>
    <p:extLst>
      <p:ext uri="{BB962C8B-B14F-4D97-AF65-F5344CB8AC3E}">
        <p14:creationId xmlns:p14="http://schemas.microsoft.com/office/powerpoint/2010/main" val="2390855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42DB436-64ED-48D2-89B9-701233B948E5}"/>
              </a:ext>
            </a:extLst>
          </p:cNvPr>
          <p:cNvPicPr>
            <a:picLocks noChangeAspect="1"/>
          </p:cNvPicPr>
          <p:nvPr/>
        </p:nvPicPr>
        <p:blipFill rotWithShape="1">
          <a:blip r:embed="rId3"/>
          <a:srcRect t="12225"/>
          <a:stretch/>
        </p:blipFill>
        <p:spPr>
          <a:xfrm>
            <a:off x="1140363" y="1809039"/>
            <a:ext cx="6535170" cy="4683325"/>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858598" y="1722522"/>
            <a:ext cx="6692816" cy="4666295"/>
            <a:chOff x="2672076" y="1543789"/>
            <a:chExt cx="8433847"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0735309" y="4584076"/>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3064748" y="4187167"/>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672076" y="4305171"/>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35</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960225"/>
            <a:ext cx="1928171" cy="461665"/>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Compañías de telecomunicaciones</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40764777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C2BFFB90-0053-D759-7AC2-1D8DEA207ABE}"/>
              </a:ext>
            </a:extLst>
          </p:cNvPr>
          <p:cNvGraphicFramePr>
            <a:graphicFrameLocks noGrp="1"/>
          </p:cNvGraphicFramePr>
          <p:nvPr>
            <p:extLst>
              <p:ext uri="{D42A27DB-BD31-4B8C-83A1-F6EECF244321}">
                <p14:modId xmlns:p14="http://schemas.microsoft.com/office/powerpoint/2010/main" val="625562287"/>
              </p:ext>
            </p:extLst>
          </p:nvPr>
        </p:nvGraphicFramePr>
        <p:xfrm>
          <a:off x="717403" y="2170331"/>
          <a:ext cx="10766653" cy="3432024"/>
        </p:xfrm>
        <a:graphic>
          <a:graphicData uri="http://schemas.openxmlformats.org/drawingml/2006/table">
            <a:tbl>
              <a:tblPr/>
              <a:tblGrid>
                <a:gridCol w="1967431">
                  <a:extLst>
                    <a:ext uri="{9D8B030D-6E8A-4147-A177-3AD203B41FA5}">
                      <a16:colId xmlns:a16="http://schemas.microsoft.com/office/drawing/2014/main" val="405581227"/>
                    </a:ext>
                  </a:extLst>
                </a:gridCol>
                <a:gridCol w="209305">
                  <a:extLst>
                    <a:ext uri="{9D8B030D-6E8A-4147-A177-3AD203B41FA5}">
                      <a16:colId xmlns:a16="http://schemas.microsoft.com/office/drawing/2014/main" val="2058120298"/>
                    </a:ext>
                  </a:extLst>
                </a:gridCol>
                <a:gridCol w="702173">
                  <a:extLst>
                    <a:ext uri="{9D8B030D-6E8A-4147-A177-3AD203B41FA5}">
                      <a16:colId xmlns:a16="http://schemas.microsoft.com/office/drawing/2014/main" val="1855628266"/>
                    </a:ext>
                  </a:extLst>
                </a:gridCol>
                <a:gridCol w="163841">
                  <a:extLst>
                    <a:ext uri="{9D8B030D-6E8A-4147-A177-3AD203B41FA5}">
                      <a16:colId xmlns:a16="http://schemas.microsoft.com/office/drawing/2014/main" val="723371464"/>
                    </a:ext>
                  </a:extLst>
                </a:gridCol>
                <a:gridCol w="702173">
                  <a:extLst>
                    <a:ext uri="{9D8B030D-6E8A-4147-A177-3AD203B41FA5}">
                      <a16:colId xmlns:a16="http://schemas.microsoft.com/office/drawing/2014/main" val="988330968"/>
                    </a:ext>
                  </a:extLst>
                </a:gridCol>
                <a:gridCol w="702173">
                  <a:extLst>
                    <a:ext uri="{9D8B030D-6E8A-4147-A177-3AD203B41FA5}">
                      <a16:colId xmlns:a16="http://schemas.microsoft.com/office/drawing/2014/main" val="3701550115"/>
                    </a:ext>
                  </a:extLst>
                </a:gridCol>
                <a:gridCol w="702173">
                  <a:extLst>
                    <a:ext uri="{9D8B030D-6E8A-4147-A177-3AD203B41FA5}">
                      <a16:colId xmlns:a16="http://schemas.microsoft.com/office/drawing/2014/main" val="3635873125"/>
                    </a:ext>
                  </a:extLst>
                </a:gridCol>
                <a:gridCol w="702173">
                  <a:extLst>
                    <a:ext uri="{9D8B030D-6E8A-4147-A177-3AD203B41FA5}">
                      <a16:colId xmlns:a16="http://schemas.microsoft.com/office/drawing/2014/main" val="3784303436"/>
                    </a:ext>
                  </a:extLst>
                </a:gridCol>
                <a:gridCol w="702173">
                  <a:extLst>
                    <a:ext uri="{9D8B030D-6E8A-4147-A177-3AD203B41FA5}">
                      <a16:colId xmlns:a16="http://schemas.microsoft.com/office/drawing/2014/main" val="2966936634"/>
                    </a:ext>
                  </a:extLst>
                </a:gridCol>
                <a:gridCol w="702173">
                  <a:extLst>
                    <a:ext uri="{9D8B030D-6E8A-4147-A177-3AD203B41FA5}">
                      <a16:colId xmlns:a16="http://schemas.microsoft.com/office/drawing/2014/main" val="1484373706"/>
                    </a:ext>
                  </a:extLst>
                </a:gridCol>
                <a:gridCol w="702173">
                  <a:extLst>
                    <a:ext uri="{9D8B030D-6E8A-4147-A177-3AD203B41FA5}">
                      <a16:colId xmlns:a16="http://schemas.microsoft.com/office/drawing/2014/main" val="4284712132"/>
                    </a:ext>
                  </a:extLst>
                </a:gridCol>
                <a:gridCol w="702173">
                  <a:extLst>
                    <a:ext uri="{9D8B030D-6E8A-4147-A177-3AD203B41FA5}">
                      <a16:colId xmlns:a16="http://schemas.microsoft.com/office/drawing/2014/main" val="422445106"/>
                    </a:ext>
                  </a:extLst>
                </a:gridCol>
                <a:gridCol w="702173">
                  <a:extLst>
                    <a:ext uri="{9D8B030D-6E8A-4147-A177-3AD203B41FA5}">
                      <a16:colId xmlns:a16="http://schemas.microsoft.com/office/drawing/2014/main" val="2904892542"/>
                    </a:ext>
                  </a:extLst>
                </a:gridCol>
                <a:gridCol w="702173">
                  <a:extLst>
                    <a:ext uri="{9D8B030D-6E8A-4147-A177-3AD203B41FA5}">
                      <a16:colId xmlns:a16="http://schemas.microsoft.com/office/drawing/2014/main" val="4033549548"/>
                    </a:ext>
                  </a:extLst>
                </a:gridCol>
                <a:gridCol w="702173">
                  <a:extLst>
                    <a:ext uri="{9D8B030D-6E8A-4147-A177-3AD203B41FA5}">
                      <a16:colId xmlns:a16="http://schemas.microsoft.com/office/drawing/2014/main" val="1477895820"/>
                    </a:ext>
                  </a:extLst>
                </a:gridCol>
              </a:tblGrid>
              <a:tr h="1381332">
                <a:tc>
                  <a:txBody>
                    <a:bodyPr/>
                    <a:lstStyle/>
                    <a:p>
                      <a:pPr algn="ctr" fontAlgn="ctr"/>
                      <a:endParaRPr lang="es-ES" sz="700" b="0" i="0" u="none" strike="noStrike" dirty="0">
                        <a:solidFill>
                          <a:srgbClr val="000000"/>
                        </a:solidFill>
                        <a:effectLst/>
                        <a:latin typeface="Montserrat" panose="00000500000000000000" pitchFamily="50" charset="0"/>
                      </a:endParaRPr>
                    </a:p>
                  </a:txBody>
                  <a:tcPr marL="6350" marR="6350" marT="6350" marB="0" anchor="ctr">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700" b="0" i="0" u="none" strike="noStrike" dirty="0">
                          <a:solidFill>
                            <a:srgbClr val="FFFFFF"/>
                          </a:solidFill>
                          <a:effectLst/>
                          <a:latin typeface="Montserrat" panose="00000500000000000000" pitchFamily="50" charset="0"/>
                        </a:rPr>
                        <a:t>TOTAL</a:t>
                      </a:r>
                    </a:p>
                  </a:txBody>
                  <a:tcPr marL="6350" marR="6350" marT="6350" marB="0" anchor="ctr">
                    <a:lnL>
                      <a:noFill/>
                    </a:lnL>
                    <a:lnR>
                      <a:noFill/>
                    </a:lnR>
                    <a:lnT>
                      <a:noFill/>
                    </a:lnT>
                    <a:lnB>
                      <a:noFill/>
                    </a:lnB>
                    <a:solidFill>
                      <a:srgbClr val="404040"/>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700" b="0" i="0" u="none" strike="noStrike" dirty="0">
                          <a:solidFill>
                            <a:srgbClr val="FFFFFF"/>
                          </a:solidFill>
                          <a:effectLst/>
                          <a:latin typeface="Montserrat" panose="00000500000000000000" pitchFamily="50" charset="0"/>
                        </a:rPr>
                        <a:t>Tiene buenos precios, ofertas y promociones  </a:t>
                      </a:r>
                    </a:p>
                  </a:txBody>
                  <a:tcPr marL="6350" marR="6350" marT="6350"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atención, trato personalizado y experiencia agradable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La calidad de sus productos o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gestión de incidencias y devoluciones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Porque genera confianza, seguridad y garantía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Su variedad y disponibilidad de productos y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programa de fidelización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Porque comparto sus valores como marca</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Porque aplica innovación y tecnología mejorando mi experiencia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Facilidad de acceso e interacción</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Espacio de compra agradable, ordenado y con producto visible  </a:t>
                      </a:r>
                    </a:p>
                  </a:txBody>
                  <a:tcPr marL="6350" marR="6350" marT="6350"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1201544954"/>
                  </a:ext>
                </a:extLst>
              </a:tr>
              <a:tr h="292956">
                <a:tc>
                  <a:txBody>
                    <a:bodyPr/>
                    <a:lstStyle/>
                    <a:p>
                      <a:pPr algn="l" fontAlgn="b"/>
                      <a:endParaRPr lang="es-ES" sz="900" b="0" i="0" u="none" strike="noStrike" dirty="0">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dirty="0">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extLst>
                  <a:ext uri="{0D108BD9-81ED-4DB2-BD59-A6C34878D82A}">
                    <a16:rowId xmlns:a16="http://schemas.microsoft.com/office/drawing/2014/main" val="773911674"/>
                  </a:ext>
                </a:extLst>
              </a:tr>
              <a:tr h="292956">
                <a:tc>
                  <a:txBody>
                    <a:bodyPr/>
                    <a:lstStyle/>
                    <a:p>
                      <a:pPr algn="ctr" fontAlgn="ctr"/>
                      <a:r>
                        <a:rPr lang="es-ES" sz="900" b="0" i="0" u="none" strike="noStrike">
                          <a:solidFill>
                            <a:srgbClr val="FFFFFF"/>
                          </a:solidFill>
                          <a:effectLst/>
                          <a:latin typeface="Montserrat" panose="00000500000000000000" pitchFamily="50" charset="0"/>
                        </a:rPr>
                        <a:t>Druni (CP)</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7,29</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-7,64</a:t>
                      </a:r>
                    </a:p>
                  </a:txBody>
                  <a:tcPr marL="6350" marR="6350" marT="6350"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-13,89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6100"/>
                          </a:solidFill>
                          <a:effectLst/>
                          <a:latin typeface="Montserrat" panose="00000500000000000000" pitchFamily="50" charset="0"/>
                        </a:rPr>
                        <a:t>4,17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-18,40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-11,11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-0,69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-39,58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-46,18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-39,24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-18,75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-0,69</a:t>
                      </a:r>
                    </a:p>
                  </a:txBody>
                  <a:tcPr marL="6350" marR="6350" marT="6350"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403478742"/>
                  </a:ext>
                </a:extLst>
              </a:tr>
              <a:tr h="292956">
                <a:tc>
                  <a:txBody>
                    <a:bodyPr/>
                    <a:lstStyle/>
                    <a:p>
                      <a:pPr algn="ctr" fontAlgn="ctr"/>
                      <a:r>
                        <a:rPr lang="es-ES" sz="900" b="0" i="0" u="none" strike="noStrike">
                          <a:solidFill>
                            <a:srgbClr val="FFFFFF"/>
                          </a:solidFill>
                          <a:effectLst/>
                          <a:latin typeface="Montserrat" panose="00000500000000000000" pitchFamily="50" charset="0"/>
                        </a:rPr>
                        <a:t>Primor (CP)</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5,36</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a:solidFill>
                            <a:srgbClr val="006100"/>
                          </a:solidFill>
                          <a:effectLst/>
                          <a:latin typeface="Montserrat" panose="00000500000000000000" pitchFamily="50" charset="0"/>
                        </a:rPr>
                        <a:t>0,00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-17,67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-11,04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dirty="0">
                          <a:solidFill>
                            <a:srgbClr val="000000"/>
                          </a:solidFill>
                          <a:effectLst/>
                          <a:latin typeface="Montserrat" panose="00000500000000000000" pitchFamily="50" charset="0"/>
                        </a:rPr>
                        <a:t>-34,70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-17,03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-3,15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-57,10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-51,10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-45,11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-29,34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-15,77</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9370753"/>
                  </a:ext>
                </a:extLst>
              </a:tr>
              <a:tr h="292956">
                <a:tc>
                  <a:txBody>
                    <a:bodyPr/>
                    <a:lstStyle/>
                    <a:p>
                      <a:pPr algn="ctr" fontAlgn="ctr"/>
                      <a:r>
                        <a:rPr lang="es-ES" sz="900" b="0" i="0" u="none" strike="noStrike" dirty="0" err="1">
                          <a:solidFill>
                            <a:srgbClr val="FFFFFF"/>
                          </a:solidFill>
                          <a:effectLst/>
                          <a:latin typeface="Montserrat" panose="00000500000000000000" pitchFamily="50" charset="0"/>
                        </a:rPr>
                        <a:t>Perfumeria</a:t>
                      </a:r>
                      <a:r>
                        <a:rPr lang="es-ES" sz="900" b="0" i="0" u="none" strike="noStrike" dirty="0">
                          <a:solidFill>
                            <a:srgbClr val="FFFFFF"/>
                          </a:solidFill>
                          <a:effectLst/>
                          <a:latin typeface="Montserrat" panose="00000500000000000000" pitchFamily="50" charset="0"/>
                        </a:rPr>
                        <a:t> de El Corte Inglés (CP)</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4,15</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-27,55</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16,60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15,85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15,09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0000"/>
                          </a:solidFill>
                          <a:effectLst/>
                          <a:latin typeface="Montserrat" panose="00000500000000000000" pitchFamily="50" charset="0"/>
                        </a:rPr>
                        <a:t>15,47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18,87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-35,85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-30,19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-19,25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-1,13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20,75</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270762995"/>
                  </a:ext>
                </a:extLst>
              </a:tr>
              <a:tr h="292956">
                <a:tc>
                  <a:txBody>
                    <a:bodyPr/>
                    <a:lstStyle/>
                    <a:p>
                      <a:pPr algn="ctr" fontAlgn="ctr"/>
                      <a:r>
                        <a:rPr lang="es-ES" sz="900" b="0" i="0" u="none" strike="noStrike">
                          <a:solidFill>
                            <a:srgbClr val="FFFFFF"/>
                          </a:solidFill>
                          <a:effectLst/>
                          <a:latin typeface="Montserrat" panose="00000500000000000000" pitchFamily="50" charset="0"/>
                        </a:rPr>
                        <a:t>Sephora (CP)</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-8,38</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-18,32</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-12,04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-4,71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-13,61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-7,85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6100"/>
                          </a:solidFill>
                          <a:effectLst/>
                          <a:latin typeface="Montserrat" panose="00000500000000000000" pitchFamily="50" charset="0"/>
                        </a:rPr>
                        <a:t>-3,66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-26,70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dirty="0">
                          <a:solidFill>
                            <a:srgbClr val="9C0006"/>
                          </a:solidFill>
                          <a:effectLst/>
                          <a:latin typeface="Montserrat" panose="00000500000000000000" pitchFamily="50" charset="0"/>
                        </a:rPr>
                        <a:t>-27,23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dirty="0">
                          <a:solidFill>
                            <a:srgbClr val="9C0006"/>
                          </a:solidFill>
                          <a:effectLst/>
                          <a:latin typeface="Montserrat" panose="00000500000000000000" pitchFamily="50" charset="0"/>
                        </a:rPr>
                        <a:t>-24,08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dirty="0">
                          <a:solidFill>
                            <a:srgbClr val="000000"/>
                          </a:solidFill>
                          <a:effectLst/>
                          <a:latin typeface="Montserrat" panose="00000500000000000000" pitchFamily="50" charset="0"/>
                        </a:rPr>
                        <a:t>-14,66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0,52</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371464819"/>
                  </a:ext>
                </a:extLst>
              </a:tr>
              <a:tr h="292956">
                <a:tc>
                  <a:txBody>
                    <a:bodyPr/>
                    <a:lstStyle/>
                    <a:p>
                      <a:pPr algn="ctr" fontAlgn="ctr"/>
                      <a:r>
                        <a:rPr lang="es-ES" sz="900" b="0" i="0" u="none" strike="noStrike">
                          <a:solidFill>
                            <a:srgbClr val="FFFFFF"/>
                          </a:solidFill>
                          <a:effectLst/>
                          <a:latin typeface="Montserrat" panose="00000500000000000000" pitchFamily="50" charset="0"/>
                        </a:rPr>
                        <a:t>Aromas (CP)</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-13,08</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-23,08</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-23,08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-16,15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-33,08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-20,77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-19,23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-43,08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-42,31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-40,77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-32,56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-18,46</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487585777"/>
                  </a:ext>
                </a:extLst>
              </a:tr>
              <a:tr h="292956">
                <a:tc>
                  <a:txBody>
                    <a:bodyPr/>
                    <a:lstStyle/>
                    <a:p>
                      <a:pPr algn="ctr" fontAlgn="ctr"/>
                      <a:r>
                        <a:rPr lang="es-ES" sz="900" b="0" i="0" u="none" strike="noStrike" dirty="0">
                          <a:solidFill>
                            <a:srgbClr val="FFFFFF"/>
                          </a:solidFill>
                          <a:effectLst/>
                          <a:latin typeface="Montserrat" panose="00000500000000000000" pitchFamily="50" charset="0"/>
                        </a:rPr>
                        <a:t>Douglas (CP)</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-18,62</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900" b="0" i="0" u="none" strike="noStrike">
                          <a:solidFill>
                            <a:srgbClr val="006100"/>
                          </a:solidFill>
                          <a:effectLst/>
                          <a:latin typeface="Montserrat" panose="00000500000000000000" pitchFamily="50" charset="0"/>
                        </a:rPr>
                        <a:t>-19,15</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-23,40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-14,36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-23,40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-24,47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-24,47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-42,02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-45,74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-42,02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-32,98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6100"/>
                          </a:solidFill>
                          <a:effectLst/>
                          <a:latin typeface="Montserrat" panose="00000500000000000000" pitchFamily="50" charset="0"/>
                        </a:rPr>
                        <a:t>-17,55</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715897099"/>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36</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17404" y="2170330"/>
            <a:ext cx="1965998" cy="1386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Cosmética y Perfumería</a:t>
            </a:r>
          </a:p>
          <a:p>
            <a:pPr algn="ctr"/>
            <a:r>
              <a:rPr lang="es-ES" sz="1200" dirty="0">
                <a:solidFill>
                  <a:schemeClr val="bg1"/>
                </a:solidFill>
                <a:latin typeface="Montserrat" panose="00000500000000000000" pitchFamily="50" charset="0"/>
                <a:cs typeface="Arial" panose="020B0604020202020204" pitchFamily="34" charset="0"/>
              </a:rPr>
              <a:t>-0,78 </a:t>
            </a:r>
          </a:p>
        </p:txBody>
      </p:sp>
    </p:spTree>
    <p:extLst>
      <p:ext uri="{BB962C8B-B14F-4D97-AF65-F5344CB8AC3E}">
        <p14:creationId xmlns:p14="http://schemas.microsoft.com/office/powerpoint/2010/main" val="9426116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F392EB0-D0B9-5580-780D-5238BB7DE143}"/>
              </a:ext>
            </a:extLst>
          </p:cNvPr>
          <p:cNvPicPr>
            <a:picLocks noChangeAspect="1"/>
          </p:cNvPicPr>
          <p:nvPr/>
        </p:nvPicPr>
        <p:blipFill rotWithShape="1">
          <a:blip r:embed="rId3"/>
          <a:srcRect t="3982" b="4435"/>
          <a:stretch/>
        </p:blipFill>
        <p:spPr>
          <a:xfrm>
            <a:off x="978928" y="1872584"/>
            <a:ext cx="6898212" cy="4182893"/>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689426" y="1722522"/>
            <a:ext cx="7187714" cy="4666295"/>
            <a:chOff x="2458897" y="1543789"/>
            <a:chExt cx="9057485"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145768" y="4500783"/>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851569" y="4377673"/>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458897" y="4495677"/>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37</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867892"/>
            <a:ext cx="1928171" cy="646331"/>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Establecimientos cosmética o perfumería</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1014147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97A4339-E4D1-DC61-BCBB-CB404E808483}"/>
              </a:ext>
            </a:extLst>
          </p:cNvPr>
          <p:cNvGraphicFramePr>
            <a:graphicFrameLocks noGrp="1"/>
          </p:cNvGraphicFramePr>
          <p:nvPr>
            <p:extLst>
              <p:ext uri="{D42A27DB-BD31-4B8C-83A1-F6EECF244321}">
                <p14:modId xmlns:p14="http://schemas.microsoft.com/office/powerpoint/2010/main" val="1872133352"/>
              </p:ext>
            </p:extLst>
          </p:nvPr>
        </p:nvGraphicFramePr>
        <p:xfrm>
          <a:off x="717755" y="1861415"/>
          <a:ext cx="10766302" cy="4086010"/>
        </p:xfrm>
        <a:graphic>
          <a:graphicData uri="http://schemas.openxmlformats.org/drawingml/2006/table">
            <a:tbl>
              <a:tblPr/>
              <a:tblGrid>
                <a:gridCol w="1733660">
                  <a:extLst>
                    <a:ext uri="{9D8B030D-6E8A-4147-A177-3AD203B41FA5}">
                      <a16:colId xmlns:a16="http://schemas.microsoft.com/office/drawing/2014/main" val="3443732790"/>
                    </a:ext>
                  </a:extLst>
                </a:gridCol>
                <a:gridCol w="157405">
                  <a:extLst>
                    <a:ext uri="{9D8B030D-6E8A-4147-A177-3AD203B41FA5}">
                      <a16:colId xmlns:a16="http://schemas.microsoft.com/office/drawing/2014/main" val="2263828455"/>
                    </a:ext>
                  </a:extLst>
                </a:gridCol>
                <a:gridCol w="726486">
                  <a:extLst>
                    <a:ext uri="{9D8B030D-6E8A-4147-A177-3AD203B41FA5}">
                      <a16:colId xmlns:a16="http://schemas.microsoft.com/office/drawing/2014/main" val="4033359304"/>
                    </a:ext>
                  </a:extLst>
                </a:gridCol>
                <a:gridCol w="157405">
                  <a:extLst>
                    <a:ext uri="{9D8B030D-6E8A-4147-A177-3AD203B41FA5}">
                      <a16:colId xmlns:a16="http://schemas.microsoft.com/office/drawing/2014/main" val="3454274061"/>
                    </a:ext>
                  </a:extLst>
                </a:gridCol>
                <a:gridCol w="726486">
                  <a:extLst>
                    <a:ext uri="{9D8B030D-6E8A-4147-A177-3AD203B41FA5}">
                      <a16:colId xmlns:a16="http://schemas.microsoft.com/office/drawing/2014/main" val="1376680587"/>
                    </a:ext>
                  </a:extLst>
                </a:gridCol>
                <a:gridCol w="726486">
                  <a:extLst>
                    <a:ext uri="{9D8B030D-6E8A-4147-A177-3AD203B41FA5}">
                      <a16:colId xmlns:a16="http://schemas.microsoft.com/office/drawing/2014/main" val="1539110841"/>
                    </a:ext>
                  </a:extLst>
                </a:gridCol>
                <a:gridCol w="726486">
                  <a:extLst>
                    <a:ext uri="{9D8B030D-6E8A-4147-A177-3AD203B41FA5}">
                      <a16:colId xmlns:a16="http://schemas.microsoft.com/office/drawing/2014/main" val="2059889817"/>
                    </a:ext>
                  </a:extLst>
                </a:gridCol>
                <a:gridCol w="726486">
                  <a:extLst>
                    <a:ext uri="{9D8B030D-6E8A-4147-A177-3AD203B41FA5}">
                      <a16:colId xmlns:a16="http://schemas.microsoft.com/office/drawing/2014/main" val="3914820327"/>
                    </a:ext>
                  </a:extLst>
                </a:gridCol>
                <a:gridCol w="726486">
                  <a:extLst>
                    <a:ext uri="{9D8B030D-6E8A-4147-A177-3AD203B41FA5}">
                      <a16:colId xmlns:a16="http://schemas.microsoft.com/office/drawing/2014/main" val="3598052591"/>
                    </a:ext>
                  </a:extLst>
                </a:gridCol>
                <a:gridCol w="726486">
                  <a:extLst>
                    <a:ext uri="{9D8B030D-6E8A-4147-A177-3AD203B41FA5}">
                      <a16:colId xmlns:a16="http://schemas.microsoft.com/office/drawing/2014/main" val="956374096"/>
                    </a:ext>
                  </a:extLst>
                </a:gridCol>
                <a:gridCol w="726486">
                  <a:extLst>
                    <a:ext uri="{9D8B030D-6E8A-4147-A177-3AD203B41FA5}">
                      <a16:colId xmlns:a16="http://schemas.microsoft.com/office/drawing/2014/main" val="1793103947"/>
                    </a:ext>
                  </a:extLst>
                </a:gridCol>
                <a:gridCol w="726486">
                  <a:extLst>
                    <a:ext uri="{9D8B030D-6E8A-4147-A177-3AD203B41FA5}">
                      <a16:colId xmlns:a16="http://schemas.microsoft.com/office/drawing/2014/main" val="3897371401"/>
                    </a:ext>
                  </a:extLst>
                </a:gridCol>
                <a:gridCol w="726486">
                  <a:extLst>
                    <a:ext uri="{9D8B030D-6E8A-4147-A177-3AD203B41FA5}">
                      <a16:colId xmlns:a16="http://schemas.microsoft.com/office/drawing/2014/main" val="3412542023"/>
                    </a:ext>
                  </a:extLst>
                </a:gridCol>
                <a:gridCol w="726486">
                  <a:extLst>
                    <a:ext uri="{9D8B030D-6E8A-4147-A177-3AD203B41FA5}">
                      <a16:colId xmlns:a16="http://schemas.microsoft.com/office/drawing/2014/main" val="2103259398"/>
                    </a:ext>
                  </a:extLst>
                </a:gridCol>
                <a:gridCol w="726486">
                  <a:extLst>
                    <a:ext uri="{9D8B030D-6E8A-4147-A177-3AD203B41FA5}">
                      <a16:colId xmlns:a16="http://schemas.microsoft.com/office/drawing/2014/main" val="1845529474"/>
                    </a:ext>
                  </a:extLst>
                </a:gridCol>
              </a:tblGrid>
              <a:tr h="1098262">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9525" marR="9525" marT="9525" marB="0" anchor="ctr">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TOTAL</a:t>
                      </a:r>
                    </a:p>
                  </a:txBody>
                  <a:tcPr marL="9525" marR="9525" marT="9525" marB="0" anchor="ctr">
                    <a:lnL>
                      <a:noFill/>
                    </a:lnL>
                    <a:lnR>
                      <a:noFill/>
                    </a:lnR>
                    <a:lnT>
                      <a:noFill/>
                    </a:lnT>
                    <a:lnB>
                      <a:noFill/>
                    </a:lnB>
                    <a:solidFill>
                      <a:srgbClr val="404040"/>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Tiene </a:t>
                      </a:r>
                      <a:r>
                        <a:rPr lang="es-ES" sz="800" b="0" i="0" u="none" strike="noStrike" dirty="0" err="1">
                          <a:solidFill>
                            <a:srgbClr val="FFFFFF"/>
                          </a:solidFill>
                          <a:effectLst/>
                          <a:latin typeface="Montserrat" panose="00000500000000000000" pitchFamily="50" charset="0"/>
                        </a:rPr>
                        <a:t>uenos</a:t>
                      </a:r>
                      <a:r>
                        <a:rPr lang="es-ES" sz="800" b="0" i="0" u="none" strike="noStrike" dirty="0">
                          <a:solidFill>
                            <a:srgbClr val="FFFFFF"/>
                          </a:solidFill>
                          <a:effectLst/>
                          <a:latin typeface="Montserrat" panose="00000500000000000000" pitchFamily="50" charset="0"/>
                        </a:rPr>
                        <a:t> precios, ofertas y promociones  </a:t>
                      </a:r>
                    </a:p>
                  </a:txBody>
                  <a:tcPr marL="9525" marR="9525" marT="9525"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Su atención, trato personalizado y experiencia agradable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La calidad de sus productos o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Su gestión de incidencias y devoluciones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variedad y disponibilidad de productos y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programa de fidelización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comparto sus valores como marca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aplica innovación y tecnología mejorando mi experiencia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Facilidad de acceso e interacción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Espacio de compra agradable, ordenado y con producto visible  </a:t>
                      </a:r>
                    </a:p>
                  </a:txBody>
                  <a:tcPr marL="9525" marR="9525" marT="9525"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3324525679"/>
                  </a:ext>
                </a:extLst>
              </a:tr>
              <a:tr h="248979">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extLst>
                  <a:ext uri="{0D108BD9-81ED-4DB2-BD59-A6C34878D82A}">
                    <a16:rowId xmlns:a16="http://schemas.microsoft.com/office/drawing/2014/main" val="1867912319"/>
                  </a:ext>
                </a:extLst>
              </a:tr>
              <a:tr h="248979">
                <a:tc>
                  <a:txBody>
                    <a:bodyPr/>
                    <a:lstStyle/>
                    <a:p>
                      <a:pPr algn="ctr" fontAlgn="ctr"/>
                      <a:r>
                        <a:rPr lang="es-ES" sz="1000" b="0" i="0" u="none" strike="noStrike">
                          <a:solidFill>
                            <a:srgbClr val="FFFFFF"/>
                          </a:solidFill>
                          <a:effectLst/>
                          <a:latin typeface="Montserrat" panose="00000500000000000000" pitchFamily="50" charset="0"/>
                        </a:rPr>
                        <a:t>Moda El Corte Inglés (M)</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17,93</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-17,93</a:t>
                      </a:r>
                    </a:p>
                  </a:txBody>
                  <a:tcPr marL="9525" marR="9525" marT="9525"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13,10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22,76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25,52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22,76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26,90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-41,38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-25,86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-20,69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5,17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21,72</a:t>
                      </a:r>
                    </a:p>
                  </a:txBody>
                  <a:tcPr marL="9525" marR="9525" marT="9525"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47379294"/>
                  </a:ext>
                </a:extLst>
              </a:tr>
              <a:tr h="248979">
                <a:tc>
                  <a:txBody>
                    <a:bodyPr/>
                    <a:lstStyle/>
                    <a:p>
                      <a:pPr algn="ctr" fontAlgn="ctr"/>
                      <a:r>
                        <a:rPr lang="es-ES" sz="1000" b="0" i="0" u="none" strike="noStrike">
                          <a:solidFill>
                            <a:srgbClr val="FFFFFF"/>
                          </a:solidFill>
                          <a:effectLst/>
                          <a:latin typeface="Montserrat" panose="00000500000000000000" pitchFamily="50" charset="0"/>
                        </a:rPr>
                        <a:t>Massimo Dutti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5,78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-41,62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-5,78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-12,14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-9,25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-16,76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-56,07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-39,88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-41,62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-22,09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2,89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900592056"/>
                  </a:ext>
                </a:extLst>
              </a:tr>
              <a:tr h="248979">
                <a:tc>
                  <a:txBody>
                    <a:bodyPr/>
                    <a:lstStyle/>
                    <a:p>
                      <a:pPr algn="ctr" fontAlgn="ctr"/>
                      <a:r>
                        <a:rPr lang="es-ES" sz="1000" b="0" i="0" u="none" strike="noStrike">
                          <a:solidFill>
                            <a:srgbClr val="FFFFFF"/>
                          </a:solidFill>
                          <a:effectLst/>
                          <a:latin typeface="Montserrat" panose="00000500000000000000" pitchFamily="50" charset="0"/>
                        </a:rPr>
                        <a:t>Cortefiel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-1,94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9C0006"/>
                          </a:solidFill>
                          <a:effectLst/>
                          <a:latin typeface="Montserrat" panose="00000500000000000000" pitchFamily="50" charset="0"/>
                        </a:rPr>
                        <a:t>-29,61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-15,05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-5,34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-12,62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-26,21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-43,20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-44,17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-20,39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4090620049"/>
                  </a:ext>
                </a:extLst>
              </a:tr>
              <a:tr h="248979">
                <a:tc>
                  <a:txBody>
                    <a:bodyPr/>
                    <a:lstStyle/>
                    <a:p>
                      <a:pPr algn="ctr" fontAlgn="ctr"/>
                      <a:r>
                        <a:rPr lang="es-ES" sz="1000" b="0" i="0" u="none" strike="noStrike">
                          <a:solidFill>
                            <a:srgbClr val="FFFFFF"/>
                          </a:solidFill>
                          <a:effectLst/>
                          <a:latin typeface="Montserrat" panose="00000500000000000000" pitchFamily="50" charset="0"/>
                        </a:rPr>
                        <a:t>Primark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-2,22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8,57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-25,08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-34,29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-17,14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-27,94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0,63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-58,41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-45,71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-50,48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-36,51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-30,16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8759169"/>
                  </a:ext>
                </a:extLst>
              </a:tr>
              <a:tr h="248979">
                <a:tc>
                  <a:txBody>
                    <a:bodyPr/>
                    <a:lstStyle/>
                    <a:p>
                      <a:pPr algn="ctr" fontAlgn="ctr"/>
                      <a:r>
                        <a:rPr lang="es-ES" sz="1000" b="0" i="0" u="none" strike="noStrike">
                          <a:solidFill>
                            <a:srgbClr val="FFFFFF"/>
                          </a:solidFill>
                          <a:effectLst/>
                          <a:latin typeface="Montserrat" panose="00000500000000000000" pitchFamily="50" charset="0"/>
                        </a:rPr>
                        <a:t>Zara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-6,60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-39,94</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-31,13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-21,70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-15,09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-22,64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-19,18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9C0006"/>
                          </a:solidFill>
                          <a:effectLst/>
                          <a:latin typeface="Montserrat" panose="00000500000000000000" pitchFamily="50" charset="0"/>
                        </a:rPr>
                        <a:t>-61,64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-42,45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-26,10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-6,60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563772115"/>
                  </a:ext>
                </a:extLst>
              </a:tr>
              <a:tr h="248979">
                <a:tc>
                  <a:txBody>
                    <a:bodyPr/>
                    <a:lstStyle/>
                    <a:p>
                      <a:pPr algn="ctr" fontAlgn="ctr"/>
                      <a:r>
                        <a:rPr lang="es-ES" sz="1000" b="0" i="0" u="none" strike="noStrike">
                          <a:solidFill>
                            <a:srgbClr val="FFFFFF"/>
                          </a:solidFill>
                          <a:effectLst/>
                          <a:latin typeface="Montserrat" panose="00000500000000000000" pitchFamily="50" charset="0"/>
                        </a:rPr>
                        <a:t>Mango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-9,39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-41,88</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-31,05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-21,30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-25,27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-26,71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-26,35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-49,82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-50,18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-46,21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-32,13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-13,36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721651713"/>
                  </a:ext>
                </a:extLst>
              </a:tr>
              <a:tr h="248979">
                <a:tc>
                  <a:txBody>
                    <a:bodyPr/>
                    <a:lstStyle/>
                    <a:p>
                      <a:pPr algn="ctr" fontAlgn="ctr"/>
                      <a:r>
                        <a:rPr lang="es-ES" sz="1000" b="0" i="0" u="none" strike="noStrike">
                          <a:solidFill>
                            <a:srgbClr val="FFFFFF"/>
                          </a:solidFill>
                          <a:effectLst/>
                          <a:latin typeface="Montserrat" panose="00000500000000000000" pitchFamily="50" charset="0"/>
                        </a:rPr>
                        <a:t>Stradivarius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-9,77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-33,46</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-33,08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-27,82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-18,42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-26,32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-24,06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9C0006"/>
                          </a:solidFill>
                          <a:effectLst/>
                          <a:latin typeface="Montserrat" panose="00000500000000000000" pitchFamily="50" charset="0"/>
                        </a:rPr>
                        <a:t>-67,67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-54,51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-48,87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-27,07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-22,93</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419420052"/>
                  </a:ext>
                </a:extLst>
              </a:tr>
              <a:tr h="248979">
                <a:tc>
                  <a:txBody>
                    <a:bodyPr/>
                    <a:lstStyle/>
                    <a:p>
                      <a:pPr algn="ctr" fontAlgn="ctr"/>
                      <a:r>
                        <a:rPr lang="es-ES" sz="1000" b="0" i="0" u="none" strike="noStrike">
                          <a:solidFill>
                            <a:srgbClr val="FFFFFF"/>
                          </a:solidFill>
                          <a:effectLst/>
                          <a:latin typeface="Montserrat" panose="00000500000000000000" pitchFamily="50" charset="0"/>
                        </a:rPr>
                        <a:t>Pull&amp;Bear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-10,55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-28,36</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-31,64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-26,55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-21,82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-26,91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-24,73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-56,36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-49,45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-40,36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-24,00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-16,00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182991312"/>
                  </a:ext>
                </a:extLst>
              </a:tr>
              <a:tr h="248979">
                <a:tc>
                  <a:txBody>
                    <a:bodyPr/>
                    <a:lstStyle/>
                    <a:p>
                      <a:pPr algn="ctr" fontAlgn="ctr"/>
                      <a:r>
                        <a:rPr lang="es-ES" sz="1000" b="0" i="0" u="none" strike="noStrike">
                          <a:solidFill>
                            <a:srgbClr val="FFFFFF"/>
                          </a:solidFill>
                          <a:effectLst/>
                          <a:latin typeface="Montserrat" panose="00000500000000000000" pitchFamily="50" charset="0"/>
                        </a:rPr>
                        <a:t>H&amp;M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-12,91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-30,13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-27,81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-29,14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-21,85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-28,81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-29,80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-48,68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-50,99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-52,32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-28,15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-21,85</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941196233"/>
                  </a:ext>
                </a:extLst>
              </a:tr>
              <a:tr h="248979">
                <a:tc>
                  <a:txBody>
                    <a:bodyPr/>
                    <a:lstStyle/>
                    <a:p>
                      <a:pPr algn="ctr" fontAlgn="ctr"/>
                      <a:r>
                        <a:rPr lang="es-ES" sz="1000" b="0" i="0" u="none" strike="noStrike">
                          <a:solidFill>
                            <a:srgbClr val="FFFFFF"/>
                          </a:solidFill>
                          <a:effectLst/>
                          <a:latin typeface="Montserrat" panose="00000500000000000000" pitchFamily="50" charset="0"/>
                        </a:rPr>
                        <a:t>Springfield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-16,08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-27,27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-31,12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-19,58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-17,48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-29,02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-23,43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-35,31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-50,35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-50,35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0000"/>
                          </a:solidFill>
                          <a:effectLst/>
                          <a:latin typeface="Montserrat" panose="00000500000000000000" pitchFamily="50" charset="0"/>
                        </a:rPr>
                        <a:t>-28,32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-16,78</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4009663172"/>
                  </a:ext>
                </a:extLst>
              </a:tr>
              <a:tr h="248979">
                <a:tc>
                  <a:txBody>
                    <a:bodyPr/>
                    <a:lstStyle/>
                    <a:p>
                      <a:pPr algn="ctr" fontAlgn="ctr"/>
                      <a:r>
                        <a:rPr lang="es-ES" sz="1000" b="0" i="0" u="none" strike="noStrike">
                          <a:solidFill>
                            <a:srgbClr val="FFFFFF"/>
                          </a:solidFill>
                          <a:effectLst/>
                          <a:latin typeface="Montserrat" panose="00000500000000000000" pitchFamily="50" charset="0"/>
                        </a:rPr>
                        <a:t>Bershka (M)</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-22,96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-31,13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-34,24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-24,51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-15,18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-28,79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-24,12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-64,59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-51,36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-45,53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6100"/>
                          </a:solidFill>
                          <a:effectLst/>
                          <a:latin typeface="Montserrat" panose="00000500000000000000" pitchFamily="50" charset="0"/>
                        </a:rPr>
                        <a:t>-23,35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6100"/>
                          </a:solidFill>
                          <a:effectLst/>
                          <a:latin typeface="Montserrat" panose="00000500000000000000" pitchFamily="50" charset="0"/>
                        </a:rPr>
                        <a:t>-20,62</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246827778"/>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38</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17403" y="1861414"/>
            <a:ext cx="1743694" cy="1098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Moda</a:t>
            </a:r>
          </a:p>
          <a:p>
            <a:pPr algn="ctr"/>
            <a:r>
              <a:rPr lang="es-ES" sz="1200" dirty="0">
                <a:solidFill>
                  <a:schemeClr val="bg1"/>
                </a:solidFill>
                <a:latin typeface="Montserrat" panose="00000500000000000000" pitchFamily="50" charset="0"/>
                <a:cs typeface="Arial" panose="020B0604020202020204" pitchFamily="34" charset="0"/>
              </a:rPr>
              <a:t>-1,56 </a:t>
            </a:r>
          </a:p>
        </p:txBody>
      </p:sp>
    </p:spTree>
    <p:extLst>
      <p:ext uri="{BB962C8B-B14F-4D97-AF65-F5344CB8AC3E}">
        <p14:creationId xmlns:p14="http://schemas.microsoft.com/office/powerpoint/2010/main" val="2122376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0101A6F-CC22-1018-307F-5EA72EE91812}"/>
              </a:ext>
            </a:extLst>
          </p:cNvPr>
          <p:cNvPicPr>
            <a:picLocks noChangeAspect="1"/>
          </p:cNvPicPr>
          <p:nvPr/>
        </p:nvPicPr>
        <p:blipFill rotWithShape="1">
          <a:blip r:embed="rId3"/>
          <a:srcRect t="10523" b="9288"/>
          <a:stretch/>
        </p:blipFill>
        <p:spPr>
          <a:xfrm>
            <a:off x="1082476" y="1820474"/>
            <a:ext cx="6680854" cy="4374045"/>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689426" y="1722522"/>
            <a:ext cx="7187714" cy="4666295"/>
            <a:chOff x="2458897" y="1543789"/>
            <a:chExt cx="9057485"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145768" y="4500783"/>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851569" y="4377673"/>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458897" y="4495677"/>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39</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960225"/>
            <a:ext cx="1928171" cy="461665"/>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Establecimientos de moda</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1141759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4" name="Tabla 33">
            <a:extLst>
              <a:ext uri="{FF2B5EF4-FFF2-40B4-BE49-F238E27FC236}">
                <a16:creationId xmlns:a16="http://schemas.microsoft.com/office/drawing/2014/main" id="{A094005E-DD89-35D0-F1E4-D34F5493F6E0}"/>
              </a:ext>
            </a:extLst>
          </p:cNvPr>
          <p:cNvGraphicFramePr>
            <a:graphicFrameLocks noGrp="1"/>
          </p:cNvGraphicFramePr>
          <p:nvPr>
            <p:extLst>
              <p:ext uri="{D42A27DB-BD31-4B8C-83A1-F6EECF244321}">
                <p14:modId xmlns:p14="http://schemas.microsoft.com/office/powerpoint/2010/main" val="991363397"/>
              </p:ext>
            </p:extLst>
          </p:nvPr>
        </p:nvGraphicFramePr>
        <p:xfrm>
          <a:off x="773652" y="676542"/>
          <a:ext cx="5174340" cy="5504916"/>
        </p:xfrm>
        <a:graphic>
          <a:graphicData uri="http://schemas.openxmlformats.org/drawingml/2006/table">
            <a:tbl>
              <a:tblPr/>
              <a:tblGrid>
                <a:gridCol w="1293585">
                  <a:extLst>
                    <a:ext uri="{9D8B030D-6E8A-4147-A177-3AD203B41FA5}">
                      <a16:colId xmlns:a16="http://schemas.microsoft.com/office/drawing/2014/main" val="4165660437"/>
                    </a:ext>
                  </a:extLst>
                </a:gridCol>
                <a:gridCol w="1293585">
                  <a:extLst>
                    <a:ext uri="{9D8B030D-6E8A-4147-A177-3AD203B41FA5}">
                      <a16:colId xmlns:a16="http://schemas.microsoft.com/office/drawing/2014/main" val="2715272322"/>
                    </a:ext>
                  </a:extLst>
                </a:gridCol>
                <a:gridCol w="1293585">
                  <a:extLst>
                    <a:ext uri="{9D8B030D-6E8A-4147-A177-3AD203B41FA5}">
                      <a16:colId xmlns:a16="http://schemas.microsoft.com/office/drawing/2014/main" val="3998759363"/>
                    </a:ext>
                  </a:extLst>
                </a:gridCol>
                <a:gridCol w="1293585">
                  <a:extLst>
                    <a:ext uri="{9D8B030D-6E8A-4147-A177-3AD203B41FA5}">
                      <a16:colId xmlns:a16="http://schemas.microsoft.com/office/drawing/2014/main" val="3045877499"/>
                    </a:ext>
                  </a:extLst>
                </a:gridCol>
              </a:tblGrid>
              <a:tr h="461504">
                <a:tc>
                  <a:txBody>
                    <a:bodyPr/>
                    <a:lstStyle/>
                    <a:p>
                      <a:pPr algn="l" fontAlgn="b"/>
                      <a:endParaRPr lang="es-ES" sz="1400" b="0" i="0" u="none" strike="noStrike" dirty="0">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ctr" rtl="0" fontAlgn="ctr"/>
                      <a:r>
                        <a:rPr lang="es-ES" sz="900" b="1" i="0" u="none" strike="noStrike" dirty="0">
                          <a:solidFill>
                            <a:srgbClr val="000000"/>
                          </a:solidFill>
                          <a:effectLst/>
                          <a:latin typeface="Montserrat" panose="00000500000000000000" pitchFamily="50" charset="0"/>
                        </a:rPr>
                        <a:t>Población Española de 18 a 65 años (INE 2022)</a:t>
                      </a:r>
                    </a:p>
                  </a:txBody>
                  <a:tcPr marL="8482" marR="8482" marT="8482" marB="0" anchor="ctr">
                    <a:lnL>
                      <a:noFill/>
                    </a:lnL>
                    <a:lnR>
                      <a:noFill/>
                    </a:lnR>
                    <a:lnT>
                      <a:noFill/>
                    </a:lnT>
                    <a:lnB>
                      <a:noFill/>
                    </a:lnB>
                    <a:solidFill>
                      <a:srgbClr val="F2F2F2"/>
                    </a:solidFill>
                  </a:tcPr>
                </a:tc>
                <a:tc>
                  <a:txBody>
                    <a:bodyPr/>
                    <a:lstStyle/>
                    <a:p>
                      <a:pPr algn="ctr" rtl="0" fontAlgn="ctr"/>
                      <a:r>
                        <a:rPr lang="es-ES" sz="900" b="1" i="0" u="none" strike="noStrike">
                          <a:solidFill>
                            <a:srgbClr val="000000"/>
                          </a:solidFill>
                          <a:effectLst/>
                          <a:latin typeface="Montserrat" panose="00000500000000000000" pitchFamily="50" charset="0"/>
                        </a:rPr>
                        <a:t>Muestra</a:t>
                      </a:r>
                    </a:p>
                  </a:txBody>
                  <a:tcPr marL="8482" marR="8482" marT="8482" marB="0" anchor="ctr">
                    <a:lnL>
                      <a:noFill/>
                    </a:lnL>
                    <a:lnR>
                      <a:noFill/>
                    </a:lnR>
                    <a:lnT>
                      <a:noFill/>
                    </a:lnT>
                    <a:lnB>
                      <a:noFill/>
                    </a:lnB>
                    <a:solidFill>
                      <a:srgbClr val="F2F2F2"/>
                    </a:solidFill>
                  </a:tcPr>
                </a:tc>
                <a:extLst>
                  <a:ext uri="{0D108BD9-81ED-4DB2-BD59-A6C34878D82A}">
                    <a16:rowId xmlns:a16="http://schemas.microsoft.com/office/drawing/2014/main" val="2701480818"/>
                  </a:ext>
                </a:extLst>
              </a:tr>
              <a:tr h="50961">
                <a:tc>
                  <a:txBody>
                    <a:bodyPr/>
                    <a:lstStyle/>
                    <a:p>
                      <a:pPr algn="l" fontAlgn="b"/>
                      <a:endParaRPr lang="es-ES" sz="1400" b="0" i="0" u="none" strike="noStrike">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ctr" fontAlgn="ctr"/>
                      <a:endParaRPr lang="es-ES" sz="1400" b="0" i="0" u="none" strike="noStrike" dirty="0">
                        <a:solidFill>
                          <a:srgbClr val="000000"/>
                        </a:solidFill>
                        <a:effectLst/>
                        <a:latin typeface="Montserrat" panose="00000500000000000000" pitchFamily="50" charset="0"/>
                      </a:endParaRPr>
                    </a:p>
                  </a:txBody>
                  <a:tcPr marL="8482" marR="8482" marT="8482" marB="0" anchor="ctr">
                    <a:lnL>
                      <a:noFill/>
                    </a:lnL>
                    <a:lnR>
                      <a:noFill/>
                    </a:lnR>
                    <a:lnT>
                      <a:noFill/>
                    </a:lnT>
                    <a:lnB>
                      <a:noFill/>
                    </a:lnB>
                  </a:tcPr>
                </a:tc>
                <a:tc>
                  <a:txBody>
                    <a:bodyPr/>
                    <a:lstStyle/>
                    <a:p>
                      <a:pPr algn="ctr" fontAlgn="ctr"/>
                      <a:endParaRPr lang="es-ES" sz="1400" b="0" i="0" u="none" strike="noStrike">
                        <a:solidFill>
                          <a:srgbClr val="000000"/>
                        </a:solidFill>
                        <a:effectLst/>
                        <a:latin typeface="Montserrat" panose="00000500000000000000" pitchFamily="50" charset="0"/>
                      </a:endParaRPr>
                    </a:p>
                  </a:txBody>
                  <a:tcPr marL="8482" marR="8482" marT="8482" marB="0" anchor="ctr">
                    <a:lnL>
                      <a:noFill/>
                    </a:lnL>
                    <a:lnR>
                      <a:noFill/>
                    </a:lnR>
                    <a:lnT>
                      <a:noFill/>
                    </a:lnT>
                    <a:lnB>
                      <a:noFill/>
                    </a:lnB>
                  </a:tcPr>
                </a:tc>
                <a:extLst>
                  <a:ext uri="{0D108BD9-81ED-4DB2-BD59-A6C34878D82A}">
                    <a16:rowId xmlns:a16="http://schemas.microsoft.com/office/drawing/2014/main" val="671735305"/>
                  </a:ext>
                </a:extLst>
              </a:tr>
              <a:tr h="158937">
                <a:tc gridSpan="2">
                  <a:txBody>
                    <a:bodyPr/>
                    <a:lstStyle/>
                    <a:p>
                      <a:pPr algn="l" rtl="0" fontAlgn="b"/>
                      <a:r>
                        <a:rPr lang="es-ES" sz="900" b="1" i="0" u="none" strike="noStrike" dirty="0">
                          <a:solidFill>
                            <a:srgbClr val="FFFFFF"/>
                          </a:solidFill>
                          <a:effectLst/>
                          <a:latin typeface="Montserrat" panose="00000500000000000000" pitchFamily="50" charset="0"/>
                        </a:rPr>
                        <a:t>Total Población</a:t>
                      </a:r>
                    </a:p>
                  </a:txBody>
                  <a:tcPr marL="8482" marR="8482" marT="8482" marB="0" anchor="b">
                    <a:lnL>
                      <a:noFill/>
                    </a:lnL>
                    <a:lnR>
                      <a:noFill/>
                    </a:lnR>
                    <a:lnT>
                      <a:noFill/>
                    </a:lnT>
                    <a:lnB>
                      <a:noFill/>
                    </a:lnB>
                    <a:solidFill>
                      <a:srgbClr val="808080"/>
                    </a:solidFill>
                  </a:tcPr>
                </a:tc>
                <a:tc hMerge="1">
                  <a:txBody>
                    <a:bodyPr/>
                    <a:lstStyle/>
                    <a:p>
                      <a:endParaRPr lang="es-ES"/>
                    </a:p>
                  </a:txBody>
                  <a:tcPr/>
                </a:tc>
                <a:tc>
                  <a:txBody>
                    <a:bodyPr/>
                    <a:lstStyle/>
                    <a:p>
                      <a:pPr algn="ctr" rtl="0" fontAlgn="ctr"/>
                      <a:r>
                        <a:rPr lang="es-ES" sz="900" b="1" i="0" u="none" strike="noStrike">
                          <a:solidFill>
                            <a:srgbClr val="FFFFFF"/>
                          </a:solidFill>
                          <a:effectLst/>
                          <a:latin typeface="Montserrat" panose="00000500000000000000" pitchFamily="50" charset="0"/>
                        </a:rPr>
                        <a:t>30.479.344</a:t>
                      </a:r>
                    </a:p>
                  </a:txBody>
                  <a:tcPr marL="8482" marR="8482" marT="8482" marB="0" anchor="ctr">
                    <a:lnL>
                      <a:noFill/>
                    </a:lnL>
                    <a:lnR>
                      <a:noFill/>
                    </a:lnR>
                    <a:lnT>
                      <a:noFill/>
                    </a:lnT>
                    <a:lnB>
                      <a:noFill/>
                    </a:lnB>
                    <a:solidFill>
                      <a:srgbClr val="808080"/>
                    </a:solidFill>
                  </a:tcPr>
                </a:tc>
                <a:tc>
                  <a:txBody>
                    <a:bodyPr/>
                    <a:lstStyle/>
                    <a:p>
                      <a:pPr algn="r" rtl="0" fontAlgn="ctr"/>
                      <a:r>
                        <a:rPr lang="es-ES" sz="900" b="1" i="0" u="none" strike="noStrike">
                          <a:solidFill>
                            <a:srgbClr val="FFFFFF"/>
                          </a:solidFill>
                          <a:effectLst/>
                          <a:latin typeface="Montserrat" panose="00000500000000000000" pitchFamily="50" charset="0"/>
                        </a:rPr>
                        <a:t>3.007</a:t>
                      </a:r>
                    </a:p>
                  </a:txBody>
                  <a:tcPr marL="8482" marR="8482" marT="8482" marB="0" anchor="ctr">
                    <a:lnL>
                      <a:noFill/>
                    </a:lnL>
                    <a:lnR>
                      <a:noFill/>
                    </a:lnR>
                    <a:lnT>
                      <a:noFill/>
                    </a:lnT>
                    <a:lnB>
                      <a:noFill/>
                    </a:lnB>
                    <a:solidFill>
                      <a:srgbClr val="808080"/>
                    </a:solidFill>
                  </a:tcPr>
                </a:tc>
                <a:extLst>
                  <a:ext uri="{0D108BD9-81ED-4DB2-BD59-A6C34878D82A}">
                    <a16:rowId xmlns:a16="http://schemas.microsoft.com/office/drawing/2014/main" val="2969189173"/>
                  </a:ext>
                </a:extLst>
              </a:tr>
              <a:tr h="282715">
                <a:tc>
                  <a:txBody>
                    <a:bodyPr/>
                    <a:lstStyle/>
                    <a:p>
                      <a:pPr algn="l" fontAlgn="b"/>
                      <a:endParaRPr lang="es-ES" sz="1400" b="0" i="0" u="none" strike="noStrike">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l" fontAlgn="b"/>
                      <a:endParaRPr lang="es-ES" sz="1400" b="0" i="0" u="none" strike="noStrike" dirty="0">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ctr" fontAlgn="ctr"/>
                      <a:endParaRPr lang="es-ES" sz="1400" b="0" i="0" u="none" strike="noStrike">
                        <a:solidFill>
                          <a:srgbClr val="000000"/>
                        </a:solidFill>
                        <a:effectLst/>
                        <a:latin typeface="Montserrat" panose="00000500000000000000" pitchFamily="50" charset="0"/>
                      </a:endParaRPr>
                    </a:p>
                  </a:txBody>
                  <a:tcPr marL="8482" marR="8482" marT="8482" marB="0" anchor="ctr">
                    <a:lnL>
                      <a:noFill/>
                    </a:lnL>
                    <a:lnR>
                      <a:noFill/>
                    </a:lnR>
                    <a:lnT>
                      <a:noFill/>
                    </a:lnT>
                    <a:lnB>
                      <a:noFill/>
                    </a:lnB>
                  </a:tcPr>
                </a:tc>
                <a:tc>
                  <a:txBody>
                    <a:bodyPr/>
                    <a:lstStyle/>
                    <a:p>
                      <a:pPr algn="ctr" fontAlgn="ctr"/>
                      <a:endParaRPr lang="es-ES" sz="1400" b="0" i="0" u="none" strike="noStrike" dirty="0">
                        <a:solidFill>
                          <a:srgbClr val="000000"/>
                        </a:solidFill>
                        <a:effectLst/>
                        <a:latin typeface="Montserrat" panose="00000500000000000000" pitchFamily="50" charset="0"/>
                      </a:endParaRPr>
                    </a:p>
                  </a:txBody>
                  <a:tcPr marL="8482" marR="8482" marT="8482" marB="0" anchor="ctr">
                    <a:lnL>
                      <a:noFill/>
                    </a:lnL>
                    <a:lnR>
                      <a:noFill/>
                    </a:lnR>
                    <a:lnT>
                      <a:noFill/>
                    </a:lnT>
                    <a:lnB>
                      <a:noFill/>
                    </a:lnB>
                  </a:tcPr>
                </a:tc>
                <a:extLst>
                  <a:ext uri="{0D108BD9-81ED-4DB2-BD59-A6C34878D82A}">
                    <a16:rowId xmlns:a16="http://schemas.microsoft.com/office/drawing/2014/main" val="750961749"/>
                  </a:ext>
                </a:extLst>
              </a:tr>
              <a:tr h="158937">
                <a:tc rowSpan="2">
                  <a:txBody>
                    <a:bodyPr/>
                    <a:lstStyle/>
                    <a:p>
                      <a:pPr algn="ctr" rtl="0" fontAlgn="ctr"/>
                      <a:r>
                        <a:rPr lang="es-ES" sz="900" b="1" i="0" u="none" strike="noStrike">
                          <a:solidFill>
                            <a:srgbClr val="000000"/>
                          </a:solidFill>
                          <a:effectLst/>
                          <a:latin typeface="Montserrat" panose="00000500000000000000" pitchFamily="50" charset="0"/>
                        </a:rPr>
                        <a:t>Sexo</a:t>
                      </a:r>
                    </a:p>
                  </a:txBody>
                  <a:tcPr marL="8482" marR="8482" marT="8482" marB="0" anchor="ctr">
                    <a:lnL>
                      <a:noFill/>
                    </a:lnL>
                    <a:lnR>
                      <a:noFill/>
                    </a:lnR>
                    <a:lnT>
                      <a:noFill/>
                    </a:lnT>
                    <a:lnB>
                      <a:noFill/>
                    </a:lnB>
                    <a:solidFill>
                      <a:srgbClr val="F2F2F2"/>
                    </a:solidFill>
                  </a:tcPr>
                </a:tc>
                <a:tc>
                  <a:txBody>
                    <a:bodyPr/>
                    <a:lstStyle/>
                    <a:p>
                      <a:pPr algn="l" rtl="0" fontAlgn="b"/>
                      <a:r>
                        <a:rPr lang="es-ES" sz="900" b="0" i="0" u="none" strike="noStrike">
                          <a:solidFill>
                            <a:srgbClr val="000000"/>
                          </a:solidFill>
                          <a:effectLst/>
                          <a:latin typeface="Montserrat" panose="00000500000000000000" pitchFamily="50" charset="0"/>
                        </a:rPr>
                        <a:t>Hombre</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50,09</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51,45</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2801453718"/>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Mujer</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49,91</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48,55</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54252594"/>
                  </a:ext>
                </a:extLst>
              </a:tr>
              <a:tr h="282715">
                <a:tc>
                  <a:txBody>
                    <a:bodyPr/>
                    <a:lstStyle/>
                    <a:p>
                      <a:pPr algn="l" fontAlgn="b"/>
                      <a:endParaRPr lang="es-ES" sz="1400" b="0" i="0" u="none" strike="noStrike">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r" fontAlgn="ctr"/>
                      <a:endParaRPr lang="es-ES" sz="1400" b="0" i="0" u="none" strike="noStrike">
                        <a:solidFill>
                          <a:srgbClr val="000000"/>
                        </a:solidFill>
                        <a:effectLst/>
                        <a:latin typeface="Montserrat" panose="00000500000000000000" pitchFamily="50" charset="0"/>
                      </a:endParaRPr>
                    </a:p>
                  </a:txBody>
                  <a:tcPr marL="8482" marR="8482" marT="8482" marB="0" anchor="ctr">
                    <a:lnL>
                      <a:noFill/>
                    </a:lnL>
                    <a:lnR>
                      <a:noFill/>
                    </a:lnR>
                    <a:lnT>
                      <a:noFill/>
                    </a:lnT>
                    <a:lnB>
                      <a:noFill/>
                    </a:lnB>
                  </a:tcPr>
                </a:tc>
                <a:tc>
                  <a:txBody>
                    <a:bodyPr/>
                    <a:lstStyle/>
                    <a:p>
                      <a:pPr algn="r" fontAlgn="ctr"/>
                      <a:endParaRPr lang="es-ES" sz="1400" b="0" i="0" u="none" strike="noStrike" dirty="0">
                        <a:solidFill>
                          <a:srgbClr val="000000"/>
                        </a:solidFill>
                        <a:effectLst/>
                        <a:latin typeface="Montserrat" panose="00000500000000000000" pitchFamily="50" charset="0"/>
                      </a:endParaRPr>
                    </a:p>
                  </a:txBody>
                  <a:tcPr marL="8482" marR="8482" marT="8482" marB="0" anchor="ctr">
                    <a:lnL>
                      <a:noFill/>
                    </a:lnL>
                    <a:lnR>
                      <a:noFill/>
                    </a:lnR>
                    <a:lnT>
                      <a:noFill/>
                    </a:lnT>
                    <a:lnB>
                      <a:noFill/>
                    </a:lnB>
                  </a:tcPr>
                </a:tc>
                <a:extLst>
                  <a:ext uri="{0D108BD9-81ED-4DB2-BD59-A6C34878D82A}">
                    <a16:rowId xmlns:a16="http://schemas.microsoft.com/office/drawing/2014/main" val="829875267"/>
                  </a:ext>
                </a:extLst>
              </a:tr>
              <a:tr h="158937">
                <a:tc rowSpan="5">
                  <a:txBody>
                    <a:bodyPr/>
                    <a:lstStyle/>
                    <a:p>
                      <a:pPr algn="ctr" rtl="0" fontAlgn="ctr"/>
                      <a:r>
                        <a:rPr lang="es-ES" sz="900" b="1" i="0" u="none" strike="noStrike">
                          <a:solidFill>
                            <a:srgbClr val="000000"/>
                          </a:solidFill>
                          <a:effectLst/>
                          <a:latin typeface="Montserrat" panose="00000500000000000000" pitchFamily="50" charset="0"/>
                        </a:rPr>
                        <a:t>Edad</a:t>
                      </a:r>
                    </a:p>
                  </a:txBody>
                  <a:tcPr marL="8482" marR="8482" marT="8482" marB="0" anchor="ctr">
                    <a:lnL>
                      <a:noFill/>
                    </a:lnL>
                    <a:lnR>
                      <a:noFill/>
                    </a:lnR>
                    <a:lnT>
                      <a:noFill/>
                    </a:lnT>
                    <a:lnB>
                      <a:noFill/>
                    </a:lnB>
                    <a:solidFill>
                      <a:srgbClr val="F2F2F2"/>
                    </a:solidFill>
                  </a:tcPr>
                </a:tc>
                <a:tc>
                  <a:txBody>
                    <a:bodyPr/>
                    <a:lstStyle/>
                    <a:p>
                      <a:pPr algn="l" rtl="0" fontAlgn="b"/>
                      <a:r>
                        <a:rPr lang="es-ES" sz="900" b="0" i="0" u="none" strike="noStrike">
                          <a:solidFill>
                            <a:srgbClr val="000000"/>
                          </a:solidFill>
                          <a:effectLst/>
                          <a:latin typeface="Montserrat" panose="00000500000000000000" pitchFamily="50" charset="0"/>
                        </a:rPr>
                        <a:t>18-24</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11,13</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11,01</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1122746765"/>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25-34</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17,32</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17,43</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3272408500"/>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35-44</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22,80</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22,98</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2129615787"/>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45-54</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25,38</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25,34</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2029519110"/>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55-65</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23,38</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23,25</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3629677364"/>
                  </a:ext>
                </a:extLst>
              </a:tr>
              <a:tr h="282715">
                <a:tc>
                  <a:txBody>
                    <a:bodyPr/>
                    <a:lstStyle/>
                    <a:p>
                      <a:pPr algn="l" fontAlgn="b"/>
                      <a:endParaRPr lang="es-ES" sz="1400" b="0" i="0" u="none" strike="noStrike">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l" fontAlgn="b"/>
                      <a:endParaRPr lang="es-ES" sz="1400" b="0" i="0" u="none" strike="noStrike">
                        <a:solidFill>
                          <a:srgbClr val="000000"/>
                        </a:solidFill>
                        <a:effectLst/>
                        <a:latin typeface="Montserrat" panose="00000500000000000000" pitchFamily="50" charset="0"/>
                      </a:endParaRPr>
                    </a:p>
                  </a:txBody>
                  <a:tcPr marL="8482" marR="8482" marT="8482" marB="0" anchor="b">
                    <a:lnL>
                      <a:noFill/>
                    </a:lnL>
                    <a:lnR>
                      <a:noFill/>
                    </a:lnR>
                    <a:lnT>
                      <a:noFill/>
                    </a:lnT>
                    <a:lnB>
                      <a:noFill/>
                    </a:lnB>
                  </a:tcPr>
                </a:tc>
                <a:tc>
                  <a:txBody>
                    <a:bodyPr/>
                    <a:lstStyle/>
                    <a:p>
                      <a:pPr algn="r" fontAlgn="ctr"/>
                      <a:endParaRPr lang="es-ES" sz="1400" b="0" i="0" u="none" strike="noStrike" dirty="0">
                        <a:solidFill>
                          <a:srgbClr val="000000"/>
                        </a:solidFill>
                        <a:effectLst/>
                        <a:latin typeface="Montserrat" panose="00000500000000000000" pitchFamily="50" charset="0"/>
                      </a:endParaRPr>
                    </a:p>
                  </a:txBody>
                  <a:tcPr marL="8482" marR="8482" marT="8482" marB="0" anchor="ctr">
                    <a:lnL>
                      <a:noFill/>
                    </a:lnL>
                    <a:lnR>
                      <a:noFill/>
                    </a:lnR>
                    <a:lnT>
                      <a:noFill/>
                    </a:lnT>
                    <a:lnB>
                      <a:noFill/>
                    </a:lnB>
                  </a:tcPr>
                </a:tc>
                <a:tc>
                  <a:txBody>
                    <a:bodyPr/>
                    <a:lstStyle/>
                    <a:p>
                      <a:pPr algn="r" fontAlgn="ctr"/>
                      <a:endParaRPr lang="es-ES" sz="1400" b="0" i="0" u="none" strike="noStrike">
                        <a:solidFill>
                          <a:srgbClr val="000000"/>
                        </a:solidFill>
                        <a:effectLst/>
                        <a:latin typeface="Montserrat" panose="00000500000000000000" pitchFamily="50" charset="0"/>
                      </a:endParaRPr>
                    </a:p>
                  </a:txBody>
                  <a:tcPr marL="8482" marR="8482" marT="8482" marB="0" anchor="ctr">
                    <a:lnL>
                      <a:noFill/>
                    </a:lnL>
                    <a:lnR>
                      <a:noFill/>
                    </a:lnR>
                    <a:lnT>
                      <a:noFill/>
                    </a:lnT>
                    <a:lnB>
                      <a:noFill/>
                    </a:lnB>
                  </a:tcPr>
                </a:tc>
                <a:extLst>
                  <a:ext uri="{0D108BD9-81ED-4DB2-BD59-A6C34878D82A}">
                    <a16:rowId xmlns:a16="http://schemas.microsoft.com/office/drawing/2014/main" val="3939963276"/>
                  </a:ext>
                </a:extLst>
              </a:tr>
              <a:tr h="158937">
                <a:tc rowSpan="17">
                  <a:txBody>
                    <a:bodyPr/>
                    <a:lstStyle/>
                    <a:p>
                      <a:pPr algn="ctr" rtl="0" fontAlgn="ctr"/>
                      <a:r>
                        <a:rPr lang="es-ES" sz="900" b="1" i="0" u="none" strike="noStrike">
                          <a:solidFill>
                            <a:srgbClr val="000000"/>
                          </a:solidFill>
                          <a:effectLst/>
                          <a:latin typeface="Montserrat" panose="00000500000000000000" pitchFamily="50" charset="0"/>
                        </a:rPr>
                        <a:t>CC.AA.</a:t>
                      </a:r>
                    </a:p>
                  </a:txBody>
                  <a:tcPr marL="8482" marR="8482" marT="8482" marB="0" anchor="ctr">
                    <a:lnL>
                      <a:noFill/>
                    </a:lnL>
                    <a:lnR>
                      <a:noFill/>
                    </a:lnR>
                    <a:lnT>
                      <a:noFill/>
                    </a:lnT>
                    <a:lnB>
                      <a:noFill/>
                    </a:lnB>
                    <a:solidFill>
                      <a:srgbClr val="F2F2F2"/>
                    </a:solidFill>
                  </a:tcPr>
                </a:tc>
                <a:tc>
                  <a:txBody>
                    <a:bodyPr/>
                    <a:lstStyle/>
                    <a:p>
                      <a:pPr algn="l" rtl="0" fontAlgn="b"/>
                      <a:r>
                        <a:rPr lang="es-ES" sz="900" b="0" i="0" u="none" strike="noStrike">
                          <a:solidFill>
                            <a:srgbClr val="000000"/>
                          </a:solidFill>
                          <a:effectLst/>
                          <a:latin typeface="Montserrat" panose="00000500000000000000" pitchFamily="50" charset="0"/>
                        </a:rPr>
                        <a:t>Andalucía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18,47</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19,22</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1425841845"/>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Aragón</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2,73</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2,69</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3035010706"/>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Asturias</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2,03</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2,23</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2512292321"/>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Balears</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2,59</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1,50</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3525437764"/>
                  </a:ext>
                </a:extLst>
              </a:tr>
              <a:tr h="158937">
                <a:tc vMerge="1">
                  <a:txBody>
                    <a:bodyPr/>
                    <a:lstStyle/>
                    <a:p>
                      <a:endParaRPr lang="es-ES"/>
                    </a:p>
                  </a:txBody>
                  <a:tcPr/>
                </a:tc>
                <a:tc>
                  <a:txBody>
                    <a:bodyPr/>
                    <a:lstStyle/>
                    <a:p>
                      <a:pPr algn="l" rtl="0" fontAlgn="b"/>
                      <a:r>
                        <a:rPr lang="es-ES" sz="900" b="0" i="0" u="none" strike="noStrike" dirty="0">
                          <a:solidFill>
                            <a:srgbClr val="000000"/>
                          </a:solidFill>
                          <a:effectLst/>
                          <a:latin typeface="Montserrat" panose="00000500000000000000" pitchFamily="50" charset="0"/>
                        </a:rPr>
                        <a:t>Castilla La Mancha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4,33</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4,16</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265367493"/>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Castilla y León</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4,76</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5,62</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449727813"/>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C. Valenciana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10,71</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11,11</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3812588707"/>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Canarias</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4,91</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5,09</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1447709540"/>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Cantabria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1,21</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1,13</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4121653056"/>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Cataluña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16,41</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14,80</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3698512768"/>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Extremadura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2,21</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2,19</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2372947259"/>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Galicia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5,41</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6,82</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1090953364"/>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Madrid</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14,44</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13,87</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2159092644"/>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Murcia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3,26</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3,26</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1389195253"/>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Navarra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1,37</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1,36</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185310597"/>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País Vasco</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4,50</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4,22</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281719780"/>
                  </a:ext>
                </a:extLst>
              </a:tr>
              <a:tr h="158937">
                <a:tc vMerge="1">
                  <a:txBody>
                    <a:bodyPr/>
                    <a:lstStyle/>
                    <a:p>
                      <a:endParaRPr lang="es-ES"/>
                    </a:p>
                  </a:txBody>
                  <a:tcPr/>
                </a:tc>
                <a:tc>
                  <a:txBody>
                    <a:bodyPr/>
                    <a:lstStyle/>
                    <a:p>
                      <a:pPr algn="l" rtl="0" fontAlgn="b"/>
                      <a:r>
                        <a:rPr lang="es-ES" sz="900" b="0" i="0" u="none" strike="noStrike">
                          <a:solidFill>
                            <a:srgbClr val="000000"/>
                          </a:solidFill>
                          <a:effectLst/>
                          <a:latin typeface="Montserrat" panose="00000500000000000000" pitchFamily="50" charset="0"/>
                        </a:rPr>
                        <a:t>Rioja</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a:solidFill>
                            <a:srgbClr val="000000"/>
                          </a:solidFill>
                          <a:effectLst/>
                          <a:latin typeface="Montserrat" panose="00000500000000000000" pitchFamily="50" charset="0"/>
                        </a:rPr>
                        <a:t>0,66</a:t>
                      </a:r>
                    </a:p>
                  </a:txBody>
                  <a:tcPr marL="8482" marR="8482" marT="8482" marB="0" anchor="b">
                    <a:lnL>
                      <a:noFill/>
                    </a:lnL>
                    <a:lnR>
                      <a:noFill/>
                    </a:lnR>
                    <a:lnT>
                      <a:noFill/>
                    </a:lnT>
                    <a:lnB>
                      <a:noFill/>
                    </a:lnB>
                    <a:solidFill>
                      <a:srgbClr val="F2F2F2"/>
                    </a:solidFill>
                  </a:tcPr>
                </a:tc>
                <a:tc>
                  <a:txBody>
                    <a:bodyPr/>
                    <a:lstStyle/>
                    <a:p>
                      <a:pPr algn="r" rtl="0" fontAlgn="b"/>
                      <a:r>
                        <a:rPr lang="es-ES" sz="900" b="0" i="0" u="none" strike="noStrike" dirty="0">
                          <a:solidFill>
                            <a:srgbClr val="000000"/>
                          </a:solidFill>
                          <a:effectLst/>
                          <a:latin typeface="Montserrat" panose="00000500000000000000" pitchFamily="50" charset="0"/>
                        </a:rPr>
                        <a:t>0,73</a:t>
                      </a:r>
                    </a:p>
                  </a:txBody>
                  <a:tcPr marL="8482" marR="8482" marT="8482" marB="0" anchor="b">
                    <a:lnL>
                      <a:noFill/>
                    </a:lnL>
                    <a:lnR>
                      <a:noFill/>
                    </a:lnR>
                    <a:lnT>
                      <a:noFill/>
                    </a:lnT>
                    <a:lnB>
                      <a:noFill/>
                    </a:lnB>
                    <a:solidFill>
                      <a:srgbClr val="F2F2F2"/>
                    </a:solidFill>
                  </a:tcPr>
                </a:tc>
                <a:extLst>
                  <a:ext uri="{0D108BD9-81ED-4DB2-BD59-A6C34878D82A}">
                    <a16:rowId xmlns:a16="http://schemas.microsoft.com/office/drawing/2014/main" val="383036246"/>
                  </a:ext>
                </a:extLst>
              </a:tr>
            </a:tbl>
          </a:graphicData>
        </a:graphic>
      </p:graphicFrame>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468946"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a:t>
            </a:r>
          </a:p>
          <a:p>
            <a:r>
              <a:rPr lang="es-ES" sz="800" dirty="0">
                <a:solidFill>
                  <a:schemeClr val="bg1"/>
                </a:solidFill>
                <a:latin typeface="Montserrat" panose="00000500000000000000" pitchFamily="50" charset="0"/>
                <a:cs typeface="Arial" panose="020B0604020202020204" pitchFamily="34" charset="0"/>
              </a:rPr>
              <a:t>INE - Padrón Datos Provisionales Enero 2022</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 Ficha técnica y Metodología</a:t>
            </a:r>
          </a:p>
          <a:p>
            <a:endParaRPr lang="es-ES" sz="1400" dirty="0">
              <a:solidFill>
                <a:schemeClr val="bg1"/>
              </a:solidFill>
              <a:latin typeface="Montserrat" panose="00000500000000000000" pitchFamily="50" charset="0"/>
            </a:endParaRPr>
          </a:p>
        </p:txBody>
      </p:sp>
      <p:sp>
        <p:nvSpPr>
          <p:cNvPr id="4" name="Rectángulo 31">
            <a:extLst>
              <a:ext uri="{FF2B5EF4-FFF2-40B4-BE49-F238E27FC236}">
                <a16:creationId xmlns:a16="http://schemas.microsoft.com/office/drawing/2014/main" id="{B99D9AAC-C86E-5354-BD97-1BFCEE02B56F}"/>
              </a:ext>
            </a:extLst>
          </p:cNvPr>
          <p:cNvSpPr/>
          <p:nvPr/>
        </p:nvSpPr>
        <p:spPr>
          <a:xfrm>
            <a:off x="6546677" y="1379558"/>
            <a:ext cx="4759611" cy="1516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b="1" dirty="0">
                <a:solidFill>
                  <a:schemeClr val="tx1"/>
                </a:solidFill>
                <a:latin typeface="Montserrat" panose="00000500000000000000" pitchFamily="50" charset="0"/>
                <a:cs typeface="Arial" panose="020B0604020202020204" pitchFamily="34" charset="0"/>
              </a:rPr>
              <a:t>TIPO DE ENTREVISTA Y ERROR MUESTRAL</a:t>
            </a:r>
            <a:r>
              <a:rPr lang="es-ES" sz="1100" dirty="0">
                <a:solidFill>
                  <a:schemeClr val="tx1"/>
                </a:solidFill>
                <a:latin typeface="Montserrat" panose="00000500000000000000" pitchFamily="50" charset="0"/>
                <a:cs typeface="Arial" panose="020B0604020202020204" pitchFamily="34" charset="0"/>
              </a:rPr>
              <a:t>:</a:t>
            </a:r>
            <a:endParaRPr lang="es-ES" sz="1000" dirty="0">
              <a:solidFill>
                <a:schemeClr val="tx1"/>
              </a:solidFill>
              <a:latin typeface="Montserrat" panose="00000500000000000000" pitchFamily="50" charset="0"/>
              <a:cs typeface="Arial" panose="020B0604020202020204" pitchFamily="34" charset="0"/>
            </a:endParaRPr>
          </a:p>
          <a:p>
            <a:r>
              <a:rPr lang="es-ES" sz="1050" dirty="0" err="1">
                <a:solidFill>
                  <a:schemeClr val="tx1"/>
                </a:solidFill>
                <a:latin typeface="Montserrat" panose="00000500000000000000" pitchFamily="50" charset="0"/>
                <a:cs typeface="Arial" panose="020B0604020202020204" pitchFamily="34" charset="0"/>
              </a:rPr>
              <a:t>Auto-administrada</a:t>
            </a:r>
            <a:r>
              <a:rPr lang="es-ES" sz="1050" dirty="0">
                <a:solidFill>
                  <a:schemeClr val="tx1"/>
                </a:solidFill>
                <a:latin typeface="Montserrat" panose="00000500000000000000" pitchFamily="50" charset="0"/>
                <a:cs typeface="Arial" panose="020B0604020202020204" pitchFamily="34" charset="0"/>
              </a:rPr>
              <a:t> a través del correo electrónico (CAWI). N= 3.007 (Error muestral máximo con un 95% de nivel de confianza y P y Q (50%): +/- 1,8%). </a:t>
            </a:r>
          </a:p>
        </p:txBody>
      </p:sp>
      <p:sp>
        <p:nvSpPr>
          <p:cNvPr id="10" name="Rectángulo 32">
            <a:extLst>
              <a:ext uri="{FF2B5EF4-FFF2-40B4-BE49-F238E27FC236}">
                <a16:creationId xmlns:a16="http://schemas.microsoft.com/office/drawing/2014/main" id="{1D7CE9ED-BF90-09FD-1B27-A72E064E0257}"/>
              </a:ext>
            </a:extLst>
          </p:cNvPr>
          <p:cNvSpPr/>
          <p:nvPr/>
        </p:nvSpPr>
        <p:spPr>
          <a:xfrm>
            <a:off x="6533956" y="2342699"/>
            <a:ext cx="4759611" cy="1082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b="1" dirty="0">
                <a:solidFill>
                  <a:schemeClr val="tx1"/>
                </a:solidFill>
                <a:latin typeface="Montserrat" panose="00000500000000000000" pitchFamily="50" charset="0"/>
                <a:cs typeface="Arial" panose="020B0604020202020204" pitchFamily="34" charset="0"/>
              </a:rPr>
              <a:t>TRABAJO DE CAMPO</a:t>
            </a:r>
            <a:r>
              <a:rPr lang="es-ES" sz="1100" dirty="0">
                <a:solidFill>
                  <a:schemeClr val="tx1"/>
                </a:solidFill>
                <a:latin typeface="Montserrat" panose="00000500000000000000" pitchFamily="50" charset="0"/>
                <a:cs typeface="Arial" panose="020B0604020202020204" pitchFamily="34" charset="0"/>
              </a:rPr>
              <a:t>:</a:t>
            </a:r>
            <a:endParaRPr lang="es-ES" sz="1000" dirty="0">
              <a:solidFill>
                <a:schemeClr val="tx1"/>
              </a:solidFill>
              <a:latin typeface="Montserrat" panose="00000500000000000000" pitchFamily="50" charset="0"/>
              <a:cs typeface="Arial" panose="020B0604020202020204" pitchFamily="34" charset="0"/>
            </a:endParaRPr>
          </a:p>
          <a:p>
            <a:r>
              <a:rPr lang="es-ES" sz="1000" dirty="0">
                <a:solidFill>
                  <a:schemeClr val="tx1"/>
                </a:solidFill>
                <a:latin typeface="Montserrat" panose="00000500000000000000" pitchFamily="50" charset="0"/>
                <a:cs typeface="Arial" panose="020B0604020202020204" pitchFamily="34" charset="0"/>
              </a:rPr>
              <a:t>Del día 29/06/2023 hasta el día 13/07/2023. En total 15 días.</a:t>
            </a:r>
            <a:endParaRPr lang="es-ES" sz="900" dirty="0">
              <a:solidFill>
                <a:schemeClr val="tx1"/>
              </a:solidFill>
              <a:latin typeface="Montserrat" panose="00000500000000000000" pitchFamily="50" charset="0"/>
              <a:cs typeface="Arial" panose="020B0604020202020204" pitchFamily="34" charset="0"/>
            </a:endParaRPr>
          </a:p>
        </p:txBody>
      </p:sp>
      <p:sp>
        <p:nvSpPr>
          <p:cNvPr id="12" name="Rectángulo 33">
            <a:extLst>
              <a:ext uri="{FF2B5EF4-FFF2-40B4-BE49-F238E27FC236}">
                <a16:creationId xmlns:a16="http://schemas.microsoft.com/office/drawing/2014/main" id="{363D245D-A3FE-5B9A-8D78-497BAB1A662C}"/>
              </a:ext>
            </a:extLst>
          </p:cNvPr>
          <p:cNvSpPr/>
          <p:nvPr/>
        </p:nvSpPr>
        <p:spPr>
          <a:xfrm>
            <a:off x="6541854" y="2892506"/>
            <a:ext cx="4766383" cy="1892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b="1" dirty="0">
                <a:solidFill>
                  <a:schemeClr val="tx1"/>
                </a:solidFill>
                <a:latin typeface="Montserrat" panose="00000500000000000000" pitchFamily="50" charset="0"/>
                <a:cs typeface="Arial" panose="020B0604020202020204" pitchFamily="34" charset="0"/>
              </a:rPr>
              <a:t>MUESTREO</a:t>
            </a:r>
            <a:r>
              <a:rPr lang="es-ES" sz="1100" dirty="0">
                <a:solidFill>
                  <a:schemeClr val="tx1"/>
                </a:solidFill>
                <a:latin typeface="Montserrat" panose="00000500000000000000" pitchFamily="50" charset="0"/>
                <a:cs typeface="Arial" panose="020B0604020202020204" pitchFamily="34" charset="0"/>
              </a:rPr>
              <a:t>:</a:t>
            </a:r>
            <a:endParaRPr lang="es-ES" sz="1000" dirty="0">
              <a:solidFill>
                <a:schemeClr val="tx1"/>
              </a:solidFill>
              <a:latin typeface="Montserrat" panose="00000500000000000000" pitchFamily="50" charset="0"/>
              <a:cs typeface="Arial" panose="020B0604020202020204" pitchFamily="34" charset="0"/>
            </a:endParaRPr>
          </a:p>
          <a:p>
            <a:r>
              <a:rPr lang="es-ES" sz="1000" dirty="0">
                <a:solidFill>
                  <a:schemeClr val="tx1"/>
                </a:solidFill>
                <a:latin typeface="Montserrat" panose="00000500000000000000" pitchFamily="50" charset="0"/>
                <a:cs typeface="Arial" panose="020B0604020202020204" pitchFamily="34" charset="0"/>
              </a:rPr>
              <a:t>3.007 individuos de 18 a 65 años, pertenecientes al panel de Sondea (IO Investigación), seleccionados de forma intencional y proporcional a las cuotas de población española (según INE, Padrón a 1 de enero de 2022) en función del sexo, grupo de edad y CC.AA, seleccionados de una muestra de 15.000 individuos; Lo que supone una tasa de respuesta de 20,04%.</a:t>
            </a:r>
          </a:p>
        </p:txBody>
      </p:sp>
      <p:sp>
        <p:nvSpPr>
          <p:cNvPr id="32" name="Rectángulo 32">
            <a:extLst>
              <a:ext uri="{FF2B5EF4-FFF2-40B4-BE49-F238E27FC236}">
                <a16:creationId xmlns:a16="http://schemas.microsoft.com/office/drawing/2014/main" id="{94FC4D36-68F8-F111-6F93-3ED1485922AD}"/>
              </a:ext>
            </a:extLst>
          </p:cNvPr>
          <p:cNvSpPr/>
          <p:nvPr/>
        </p:nvSpPr>
        <p:spPr>
          <a:xfrm>
            <a:off x="6533956" y="4658141"/>
            <a:ext cx="4782178" cy="1329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b="1" dirty="0">
                <a:solidFill>
                  <a:schemeClr val="tx1"/>
                </a:solidFill>
                <a:latin typeface="Montserrat" panose="00000500000000000000" pitchFamily="50" charset="0"/>
                <a:cs typeface="Arial" panose="020B0604020202020204" pitchFamily="34" charset="0"/>
              </a:rPr>
              <a:t>OBJETIVO:</a:t>
            </a:r>
            <a:endParaRPr lang="es-ES" sz="1000" dirty="0">
              <a:solidFill>
                <a:schemeClr val="tx1"/>
              </a:solidFill>
              <a:latin typeface="Montserrat" panose="00000500000000000000" pitchFamily="50" charset="0"/>
              <a:cs typeface="Arial" panose="020B0604020202020204" pitchFamily="34" charset="0"/>
            </a:endParaRPr>
          </a:p>
          <a:p>
            <a:r>
              <a:rPr lang="es-ES" sz="1000" dirty="0">
                <a:solidFill>
                  <a:schemeClr val="tx1"/>
                </a:solidFill>
                <a:latin typeface="Montserrat" panose="00000500000000000000" pitchFamily="50" charset="0"/>
                <a:cs typeface="Arial" panose="020B0604020202020204" pitchFamily="34" charset="0"/>
              </a:rPr>
              <a:t>Determinar el NPS de las principales marcas de </a:t>
            </a:r>
            <a:r>
              <a:rPr lang="es-ES" sz="1000" dirty="0" err="1">
                <a:solidFill>
                  <a:schemeClr val="tx1"/>
                </a:solidFill>
                <a:latin typeface="Montserrat" panose="00000500000000000000" pitchFamily="50" charset="0"/>
                <a:cs typeface="Arial" panose="020B0604020202020204" pitchFamily="34" charset="0"/>
              </a:rPr>
              <a:t>retailers</a:t>
            </a:r>
            <a:r>
              <a:rPr lang="es-ES" sz="1000" dirty="0">
                <a:solidFill>
                  <a:schemeClr val="tx1"/>
                </a:solidFill>
                <a:latin typeface="Montserrat" panose="00000500000000000000" pitchFamily="50" charset="0"/>
                <a:cs typeface="Arial" panose="020B0604020202020204" pitchFamily="34" charset="0"/>
              </a:rPr>
              <a:t> (150) y sectores (15) con las que los consumidores han tenido contacto durante el periodo de referencia, así como conocer cuáles son los principales drivers impulsores de la elección del establecimiento o compañía de los principales </a:t>
            </a:r>
            <a:r>
              <a:rPr lang="es-ES" sz="1000" dirty="0" err="1">
                <a:solidFill>
                  <a:schemeClr val="tx1"/>
                </a:solidFill>
                <a:latin typeface="Montserrat" panose="00000500000000000000" pitchFamily="50" charset="0"/>
                <a:cs typeface="Arial" panose="020B0604020202020204" pitchFamily="34" charset="0"/>
              </a:rPr>
              <a:t>retailers</a:t>
            </a:r>
            <a:r>
              <a:rPr lang="es-ES" sz="1000" dirty="0">
                <a:solidFill>
                  <a:schemeClr val="tx1"/>
                </a:solidFill>
                <a:latin typeface="Montserrat" panose="00000500000000000000" pitchFamily="50" charset="0"/>
                <a:cs typeface="Arial" panose="020B0604020202020204" pitchFamily="34" charset="0"/>
              </a:rPr>
              <a:t> o sectores, de forma tanto declarativa como emocional.</a:t>
            </a:r>
          </a:p>
          <a:p>
            <a:endParaRPr lang="es-ES" sz="1000" dirty="0">
              <a:solidFill>
                <a:schemeClr val="tx1"/>
              </a:solidFill>
              <a:latin typeface="Montserrat" panose="00000500000000000000" pitchFamily="50" charset="0"/>
              <a:cs typeface="Arial" panose="020B0604020202020204" pitchFamily="34" charset="0"/>
            </a:endParaRPr>
          </a:p>
        </p:txBody>
      </p:sp>
      <p:sp>
        <p:nvSpPr>
          <p:cNvPr id="33" name="CuadroTexto 32">
            <a:extLst>
              <a:ext uri="{FF2B5EF4-FFF2-40B4-BE49-F238E27FC236}">
                <a16:creationId xmlns:a16="http://schemas.microsoft.com/office/drawing/2014/main" id="{F943F1FA-4193-A191-5B1A-C859D6B6BB7B}"/>
              </a:ext>
            </a:extLst>
          </p:cNvPr>
          <p:cNvSpPr txBox="1"/>
          <p:nvPr/>
        </p:nvSpPr>
        <p:spPr>
          <a:xfrm>
            <a:off x="773652" y="765730"/>
            <a:ext cx="8151394" cy="261610"/>
          </a:xfrm>
          <a:prstGeom prst="rect">
            <a:avLst/>
          </a:prstGeom>
          <a:noFill/>
        </p:spPr>
        <p:txBody>
          <a:bodyPr wrap="square">
            <a:spAutoFit/>
          </a:bodyPr>
          <a:lstStyle/>
          <a:p>
            <a:pPr marL="0" marR="0" lvl="0" indent="0" algn="l" defTabSz="1451610" rtl="0" eaLnBrk="1" fontAlgn="auto" latinLnBrk="0" hangingPunct="1">
              <a:lnSpc>
                <a:spcPct val="100000"/>
              </a:lnSpc>
              <a:spcBef>
                <a:spcPts val="0"/>
              </a:spcBef>
              <a:spcAft>
                <a:spcPts val="0"/>
              </a:spcAft>
              <a:buClrTx/>
              <a:buSzTx/>
              <a:buFontTx/>
              <a:buNone/>
              <a:tabLst/>
              <a:defRPr/>
            </a:pPr>
            <a:r>
              <a:rPr lang="es-ES" sz="1100" b="1" dirty="0">
                <a:solidFill>
                  <a:prstClr val="black"/>
                </a:solidFill>
                <a:latin typeface="Montserrat" panose="00000500000000000000" pitchFamily="50" charset="0"/>
                <a:cs typeface="Arial" panose="020B0604020202020204" pitchFamily="34" charset="0"/>
              </a:rPr>
              <a:t>PERFIL SOCIODEMOGRÁFICO</a:t>
            </a:r>
            <a:endParaRPr kumimoji="0" lang="es-ES" sz="1100" b="0" i="0" u="none" strike="noStrike" kern="1200" cap="none" spc="0" normalizeH="0" baseline="0" noProof="0" dirty="0">
              <a:ln>
                <a:noFill/>
              </a:ln>
              <a:solidFill>
                <a:prstClr val="black"/>
              </a:solidFill>
              <a:effectLst/>
              <a:uLnTx/>
              <a:uFillTx/>
              <a:latin typeface="Montserrat" panose="00000500000000000000" pitchFamily="50" charset="0"/>
              <a:cs typeface="Arial" panose="020B0604020202020204" pitchFamily="34" charset="0"/>
            </a:endParaRPr>
          </a:p>
        </p:txBody>
      </p:sp>
      <p:sp>
        <p:nvSpPr>
          <p:cNvPr id="35" name="Rectángulo 29">
            <a:extLst>
              <a:ext uri="{FF2B5EF4-FFF2-40B4-BE49-F238E27FC236}">
                <a16:creationId xmlns:a16="http://schemas.microsoft.com/office/drawing/2014/main" id="{8525E196-7DA2-1FCE-30EE-3E6FB8447031}"/>
              </a:ext>
            </a:extLst>
          </p:cNvPr>
          <p:cNvSpPr/>
          <p:nvPr/>
        </p:nvSpPr>
        <p:spPr>
          <a:xfrm>
            <a:off x="6553649" y="833013"/>
            <a:ext cx="4762485" cy="1039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b="1" dirty="0">
                <a:solidFill>
                  <a:schemeClr val="tx1"/>
                </a:solidFill>
                <a:latin typeface="Montserrat" panose="00000500000000000000" pitchFamily="50" charset="0"/>
                <a:cs typeface="Arial" panose="020B0604020202020204" pitchFamily="34" charset="0"/>
              </a:rPr>
              <a:t>UNIVERSO:</a:t>
            </a:r>
          </a:p>
          <a:p>
            <a:r>
              <a:rPr lang="es-ES" sz="1050" dirty="0">
                <a:solidFill>
                  <a:schemeClr val="tx1"/>
                </a:solidFill>
                <a:latin typeface="Montserrat" panose="00000500000000000000" pitchFamily="50" charset="0"/>
                <a:cs typeface="Arial" panose="020B0604020202020204" pitchFamily="34" charset="0"/>
              </a:rPr>
              <a:t>Individuos residentes en España de 18 a 65 años.</a:t>
            </a:r>
          </a:p>
        </p:txBody>
      </p:sp>
      <p:sp>
        <p:nvSpPr>
          <p:cNvPr id="2" name="Rectángulo 32">
            <a:extLst>
              <a:ext uri="{FF2B5EF4-FFF2-40B4-BE49-F238E27FC236}">
                <a16:creationId xmlns:a16="http://schemas.microsoft.com/office/drawing/2014/main" id="{51F81196-E009-1A11-1793-A770DFC9FDA0}"/>
              </a:ext>
            </a:extLst>
          </p:cNvPr>
          <p:cNvSpPr/>
          <p:nvPr/>
        </p:nvSpPr>
        <p:spPr>
          <a:xfrm>
            <a:off x="6560626" y="5535479"/>
            <a:ext cx="4759611" cy="10828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1100" b="1" dirty="0">
                <a:solidFill>
                  <a:schemeClr val="tx1"/>
                </a:solidFill>
                <a:latin typeface="Montserrat" panose="00000500000000000000" pitchFamily="50" charset="0"/>
                <a:cs typeface="Arial" panose="020B0604020202020204" pitchFamily="34" charset="0"/>
              </a:rPr>
              <a:t>CUESTIONARIO</a:t>
            </a:r>
            <a:r>
              <a:rPr lang="es-ES" sz="1100" dirty="0">
                <a:solidFill>
                  <a:schemeClr val="tx1"/>
                </a:solidFill>
                <a:latin typeface="Montserrat" panose="00000500000000000000" pitchFamily="50" charset="0"/>
                <a:cs typeface="Arial" panose="020B0604020202020204" pitchFamily="34" charset="0"/>
              </a:rPr>
              <a:t>:</a:t>
            </a:r>
            <a:endParaRPr lang="es-ES" sz="1000" dirty="0">
              <a:solidFill>
                <a:schemeClr val="tx1"/>
              </a:solidFill>
              <a:latin typeface="Montserrat" panose="00000500000000000000" pitchFamily="50" charset="0"/>
              <a:cs typeface="Arial" panose="020B0604020202020204" pitchFamily="34" charset="0"/>
            </a:endParaRPr>
          </a:p>
          <a:p>
            <a:r>
              <a:rPr lang="es-ES" sz="1000" dirty="0">
                <a:solidFill>
                  <a:srgbClr val="C00000"/>
                </a:solidFill>
                <a:latin typeface="Montserrat" panose="00000500000000000000" pitchFamily="50" charset="0"/>
                <a:cs typeface="Arial" panose="020B0604020202020204" pitchFamily="34" charset="0"/>
                <a:hlinkClick r:id="rId4">
                  <a:extLst>
                    <a:ext uri="{A12FA001-AC4F-418D-AE19-62706E023703}">
                      <ahyp:hlinkClr xmlns:ahyp="http://schemas.microsoft.com/office/drawing/2018/hyperlinkcolor" val="tx"/>
                    </a:ext>
                  </a:extLst>
                </a:hlinkClick>
              </a:rPr>
              <a:t>https://www.sondea.eu/s3/00763/SG_TEST_RUN</a:t>
            </a:r>
            <a:r>
              <a:rPr lang="es-ES" sz="1000" dirty="0">
                <a:solidFill>
                  <a:schemeClr val="tx1"/>
                </a:solidFill>
                <a:latin typeface="Montserrat" panose="00000500000000000000" pitchFamily="50" charset="0"/>
                <a:cs typeface="Arial" panose="020B0604020202020204" pitchFamily="34" charset="0"/>
              </a:rPr>
              <a:t>.</a:t>
            </a:r>
            <a:endParaRPr lang="es-ES" sz="900" dirty="0">
              <a:solidFill>
                <a:schemeClr val="tx1"/>
              </a:solidFill>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26945649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0" name="Tabla 9">
            <a:extLst>
              <a:ext uri="{FF2B5EF4-FFF2-40B4-BE49-F238E27FC236}">
                <a16:creationId xmlns:a16="http://schemas.microsoft.com/office/drawing/2014/main" id="{E401CF33-AB89-23EF-8C46-EB8DE1B79EA3}"/>
              </a:ext>
            </a:extLst>
          </p:cNvPr>
          <p:cNvGraphicFramePr>
            <a:graphicFrameLocks noGrp="1"/>
          </p:cNvGraphicFramePr>
          <p:nvPr>
            <p:extLst>
              <p:ext uri="{D42A27DB-BD31-4B8C-83A1-F6EECF244321}">
                <p14:modId xmlns:p14="http://schemas.microsoft.com/office/powerpoint/2010/main" val="2315144309"/>
              </p:ext>
            </p:extLst>
          </p:nvPr>
        </p:nvGraphicFramePr>
        <p:xfrm>
          <a:off x="727587" y="2044165"/>
          <a:ext cx="10756467" cy="3554073"/>
        </p:xfrm>
        <a:graphic>
          <a:graphicData uri="http://schemas.openxmlformats.org/drawingml/2006/table">
            <a:tbl>
              <a:tblPr/>
              <a:tblGrid>
                <a:gridCol w="1594386">
                  <a:extLst>
                    <a:ext uri="{9D8B030D-6E8A-4147-A177-3AD203B41FA5}">
                      <a16:colId xmlns:a16="http://schemas.microsoft.com/office/drawing/2014/main" val="1782365393"/>
                    </a:ext>
                  </a:extLst>
                </a:gridCol>
                <a:gridCol w="183978">
                  <a:extLst>
                    <a:ext uri="{9D8B030D-6E8A-4147-A177-3AD203B41FA5}">
                      <a16:colId xmlns:a16="http://schemas.microsoft.com/office/drawing/2014/main" val="640997995"/>
                    </a:ext>
                  </a:extLst>
                </a:gridCol>
                <a:gridCol w="735910">
                  <a:extLst>
                    <a:ext uri="{9D8B030D-6E8A-4147-A177-3AD203B41FA5}">
                      <a16:colId xmlns:a16="http://schemas.microsoft.com/office/drawing/2014/main" val="3850944449"/>
                    </a:ext>
                  </a:extLst>
                </a:gridCol>
                <a:gridCol w="147183">
                  <a:extLst>
                    <a:ext uri="{9D8B030D-6E8A-4147-A177-3AD203B41FA5}">
                      <a16:colId xmlns:a16="http://schemas.microsoft.com/office/drawing/2014/main" val="2051172767"/>
                    </a:ext>
                  </a:extLst>
                </a:gridCol>
                <a:gridCol w="735910">
                  <a:extLst>
                    <a:ext uri="{9D8B030D-6E8A-4147-A177-3AD203B41FA5}">
                      <a16:colId xmlns:a16="http://schemas.microsoft.com/office/drawing/2014/main" val="4093953675"/>
                    </a:ext>
                  </a:extLst>
                </a:gridCol>
                <a:gridCol w="735910">
                  <a:extLst>
                    <a:ext uri="{9D8B030D-6E8A-4147-A177-3AD203B41FA5}">
                      <a16:colId xmlns:a16="http://schemas.microsoft.com/office/drawing/2014/main" val="1391665413"/>
                    </a:ext>
                  </a:extLst>
                </a:gridCol>
                <a:gridCol w="735910">
                  <a:extLst>
                    <a:ext uri="{9D8B030D-6E8A-4147-A177-3AD203B41FA5}">
                      <a16:colId xmlns:a16="http://schemas.microsoft.com/office/drawing/2014/main" val="3940674365"/>
                    </a:ext>
                  </a:extLst>
                </a:gridCol>
                <a:gridCol w="735910">
                  <a:extLst>
                    <a:ext uri="{9D8B030D-6E8A-4147-A177-3AD203B41FA5}">
                      <a16:colId xmlns:a16="http://schemas.microsoft.com/office/drawing/2014/main" val="1271671732"/>
                    </a:ext>
                  </a:extLst>
                </a:gridCol>
                <a:gridCol w="735910">
                  <a:extLst>
                    <a:ext uri="{9D8B030D-6E8A-4147-A177-3AD203B41FA5}">
                      <a16:colId xmlns:a16="http://schemas.microsoft.com/office/drawing/2014/main" val="1047454507"/>
                    </a:ext>
                  </a:extLst>
                </a:gridCol>
                <a:gridCol w="735910">
                  <a:extLst>
                    <a:ext uri="{9D8B030D-6E8A-4147-A177-3AD203B41FA5}">
                      <a16:colId xmlns:a16="http://schemas.microsoft.com/office/drawing/2014/main" val="277846385"/>
                    </a:ext>
                  </a:extLst>
                </a:gridCol>
                <a:gridCol w="735910">
                  <a:extLst>
                    <a:ext uri="{9D8B030D-6E8A-4147-A177-3AD203B41FA5}">
                      <a16:colId xmlns:a16="http://schemas.microsoft.com/office/drawing/2014/main" val="3118431749"/>
                    </a:ext>
                  </a:extLst>
                </a:gridCol>
                <a:gridCol w="735910">
                  <a:extLst>
                    <a:ext uri="{9D8B030D-6E8A-4147-A177-3AD203B41FA5}">
                      <a16:colId xmlns:a16="http://schemas.microsoft.com/office/drawing/2014/main" val="2393812143"/>
                    </a:ext>
                  </a:extLst>
                </a:gridCol>
                <a:gridCol w="735910">
                  <a:extLst>
                    <a:ext uri="{9D8B030D-6E8A-4147-A177-3AD203B41FA5}">
                      <a16:colId xmlns:a16="http://schemas.microsoft.com/office/drawing/2014/main" val="3394739350"/>
                    </a:ext>
                  </a:extLst>
                </a:gridCol>
                <a:gridCol w="735910">
                  <a:extLst>
                    <a:ext uri="{9D8B030D-6E8A-4147-A177-3AD203B41FA5}">
                      <a16:colId xmlns:a16="http://schemas.microsoft.com/office/drawing/2014/main" val="1882701834"/>
                    </a:ext>
                  </a:extLst>
                </a:gridCol>
                <a:gridCol w="735910">
                  <a:extLst>
                    <a:ext uri="{9D8B030D-6E8A-4147-A177-3AD203B41FA5}">
                      <a16:colId xmlns:a16="http://schemas.microsoft.com/office/drawing/2014/main" val="767650558"/>
                    </a:ext>
                  </a:extLst>
                </a:gridCol>
              </a:tblGrid>
              <a:tr h="656307">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6350" marR="6350" marT="6350" marB="0" anchor="ctr">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TOTAL</a:t>
                      </a:r>
                    </a:p>
                  </a:txBody>
                  <a:tcPr marL="6350" marR="6350" marT="6350" marB="0" anchor="ctr">
                    <a:lnL>
                      <a:noFill/>
                    </a:lnL>
                    <a:lnR>
                      <a:noFill/>
                    </a:lnR>
                    <a:lnT>
                      <a:noFill/>
                    </a:lnT>
                    <a:lnB>
                      <a:noFill/>
                    </a:lnB>
                    <a:solidFill>
                      <a:srgbClr val="404040"/>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Tiene buenos precios, ofertas y promociones  </a:t>
                      </a:r>
                    </a:p>
                  </a:txBody>
                  <a:tcPr marL="6350" marR="6350" marT="6350"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atención, trato personalizado y experiencia agradable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La calidad de sus productos o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gestión de incidencias y devoluciones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variedad y disponibilidad de productos y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programa de fidelización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comparto sus valores como marca (sostenibilidad, etc.)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aplica innovación y tecnología mejorando mi experiencia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Facilidad de acceso e interacción (Online, telefónico, físico)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Espacio de compra agradable, ordenado y con producto visible  </a:t>
                      </a:r>
                    </a:p>
                  </a:txBody>
                  <a:tcPr marL="6350" marR="6350" marT="6350"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2390567306"/>
                  </a:ext>
                </a:extLst>
              </a:tr>
              <a:tr h="216631">
                <a:tc>
                  <a:txBody>
                    <a:bodyPr/>
                    <a:lstStyle/>
                    <a:p>
                      <a:pPr algn="l" fontAlgn="b"/>
                      <a:endParaRPr lang="es-ES" sz="1000" b="0" i="0" u="none" strike="noStrike" dirty="0">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extLst>
                  <a:ext uri="{0D108BD9-81ED-4DB2-BD59-A6C34878D82A}">
                    <a16:rowId xmlns:a16="http://schemas.microsoft.com/office/drawing/2014/main" val="3307631884"/>
                  </a:ext>
                </a:extLst>
              </a:tr>
              <a:tr h="216631">
                <a:tc>
                  <a:txBody>
                    <a:bodyPr/>
                    <a:lstStyle/>
                    <a:p>
                      <a:pPr algn="ctr" fontAlgn="ctr"/>
                      <a:r>
                        <a:rPr lang="es-ES" sz="1000" b="0" i="0" u="none" strike="noStrike">
                          <a:solidFill>
                            <a:srgbClr val="FFFFFF"/>
                          </a:solidFill>
                          <a:effectLst/>
                          <a:latin typeface="Montserrat" panose="00000500000000000000" pitchFamily="50" charset="0"/>
                        </a:rPr>
                        <a:t>Lidl (S)</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5,75</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-10,14</a:t>
                      </a:r>
                    </a:p>
                  </a:txBody>
                  <a:tcPr marL="6350" marR="6350" marT="6350"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-27,40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-12,05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-25,75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-22,19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-20,00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-42,47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-48,22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-43,29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-27,12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-23,84</a:t>
                      </a:r>
                    </a:p>
                  </a:txBody>
                  <a:tcPr marL="6350" marR="6350" marT="6350"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92132045"/>
                  </a:ext>
                </a:extLst>
              </a:tr>
              <a:tr h="216631">
                <a:tc>
                  <a:txBody>
                    <a:bodyPr/>
                    <a:lstStyle/>
                    <a:p>
                      <a:pPr algn="ctr" fontAlgn="ctr"/>
                      <a:r>
                        <a:rPr lang="es-ES" sz="1000" b="0" i="0" u="none" strike="noStrike">
                          <a:solidFill>
                            <a:srgbClr val="FFFFFF"/>
                          </a:solidFill>
                          <a:effectLst/>
                          <a:latin typeface="Montserrat" panose="00000500000000000000" pitchFamily="50" charset="0"/>
                        </a:rPr>
                        <a:t>Aldi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3,14</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-9,41</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-18,12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-3,83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-16,38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-12,54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-7,32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-69,69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-43,21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-47,39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-32,40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-8,36</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4244193972"/>
                  </a:ext>
                </a:extLst>
              </a:tr>
              <a:tr h="216631">
                <a:tc>
                  <a:txBody>
                    <a:bodyPr/>
                    <a:lstStyle/>
                    <a:p>
                      <a:pPr algn="ctr" fontAlgn="ctr"/>
                      <a:r>
                        <a:rPr lang="es-ES" sz="1000" b="0" i="0" u="none" strike="noStrike">
                          <a:solidFill>
                            <a:srgbClr val="FFFFFF"/>
                          </a:solidFill>
                          <a:effectLst/>
                          <a:latin typeface="Montserrat" panose="00000500000000000000" pitchFamily="50" charset="0"/>
                        </a:rPr>
                        <a:t>Consum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2,82</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-13,38</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-1,41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4,23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-16,55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2,11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3,52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-11,27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-34,51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-36,97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-11,97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3,17</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825252644"/>
                  </a:ext>
                </a:extLst>
              </a:tr>
              <a:tr h="216631">
                <a:tc>
                  <a:txBody>
                    <a:bodyPr/>
                    <a:lstStyle/>
                    <a:p>
                      <a:pPr algn="ctr" fontAlgn="ctr"/>
                      <a:r>
                        <a:rPr lang="es-ES" sz="1000" b="0" i="0" u="none" strike="noStrike">
                          <a:solidFill>
                            <a:srgbClr val="FFFFFF"/>
                          </a:solidFill>
                          <a:effectLst/>
                          <a:latin typeface="Montserrat" panose="00000500000000000000" pitchFamily="50" charset="0"/>
                        </a:rPr>
                        <a:t>Alcampo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1,36</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-14,58</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-16,95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-16,61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-26,78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-20,68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9C0006"/>
                          </a:solidFill>
                          <a:effectLst/>
                          <a:latin typeface="Montserrat" panose="00000500000000000000" pitchFamily="50" charset="0"/>
                        </a:rPr>
                        <a:t>-53,22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-51,19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-56,61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-31,86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-21,02</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73765434"/>
                  </a:ext>
                </a:extLst>
              </a:tr>
              <a:tr h="216631">
                <a:tc>
                  <a:txBody>
                    <a:bodyPr/>
                    <a:lstStyle/>
                    <a:p>
                      <a:pPr algn="ctr" fontAlgn="ctr"/>
                      <a:r>
                        <a:rPr lang="es-ES" sz="1000" b="0" i="0" u="none" strike="noStrike">
                          <a:solidFill>
                            <a:srgbClr val="FFFFFF"/>
                          </a:solidFill>
                          <a:effectLst/>
                          <a:latin typeface="Montserrat" panose="00000500000000000000" pitchFamily="50" charset="0"/>
                        </a:rPr>
                        <a:t>Supercor/Hipercor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0,00</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-36,00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-6,22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6,22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-1,33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-1,33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10,67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9C0006"/>
                          </a:solidFill>
                          <a:effectLst/>
                          <a:latin typeface="Montserrat" panose="00000500000000000000" pitchFamily="50" charset="0"/>
                        </a:rPr>
                        <a:t>-44,00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-37,78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-28,44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-10,67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0,44</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335183363"/>
                  </a:ext>
                </a:extLst>
              </a:tr>
              <a:tr h="216631">
                <a:tc>
                  <a:txBody>
                    <a:bodyPr/>
                    <a:lstStyle/>
                    <a:p>
                      <a:pPr algn="ctr" fontAlgn="ctr"/>
                      <a:r>
                        <a:rPr lang="es-ES" sz="1000" b="0" i="0" u="none" strike="noStrike">
                          <a:solidFill>
                            <a:srgbClr val="FFFFFF"/>
                          </a:solidFill>
                          <a:effectLst/>
                          <a:latin typeface="Montserrat" panose="00000500000000000000" pitchFamily="50" charset="0"/>
                        </a:rPr>
                        <a:t>Eroski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-1,52</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-23,48</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-14,77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-10,23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-19,32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-19,70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-7,58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-20,83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-44,70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-43,56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-21,21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-13,26</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242430144"/>
                  </a:ext>
                </a:extLst>
              </a:tr>
              <a:tr h="216631">
                <a:tc>
                  <a:txBody>
                    <a:bodyPr/>
                    <a:lstStyle/>
                    <a:p>
                      <a:pPr algn="ctr" fontAlgn="ctr"/>
                      <a:r>
                        <a:rPr lang="es-ES" sz="1000" b="0" i="0" u="none" strike="noStrike">
                          <a:solidFill>
                            <a:srgbClr val="FFFFFF"/>
                          </a:solidFill>
                          <a:effectLst/>
                          <a:latin typeface="Montserrat" panose="00000500000000000000" pitchFamily="50" charset="0"/>
                        </a:rPr>
                        <a:t>Carrefour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-3,64</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-12,61</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-19,05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-10,64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-6,44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-11,76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6100"/>
                          </a:solidFill>
                          <a:effectLst/>
                          <a:latin typeface="Montserrat" panose="00000500000000000000" pitchFamily="50" charset="0"/>
                        </a:rPr>
                        <a:t>-8,96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-43,98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-33,05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-12,61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-11,20</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49586378"/>
                  </a:ext>
                </a:extLst>
              </a:tr>
              <a:tr h="216631">
                <a:tc>
                  <a:txBody>
                    <a:bodyPr/>
                    <a:lstStyle/>
                    <a:p>
                      <a:pPr algn="ctr" fontAlgn="ctr"/>
                      <a:r>
                        <a:rPr lang="es-ES" sz="1000" b="0" i="0" u="none" strike="noStrike">
                          <a:solidFill>
                            <a:srgbClr val="FFFFFF"/>
                          </a:solidFill>
                          <a:effectLst/>
                          <a:latin typeface="Montserrat" panose="00000500000000000000" pitchFamily="50" charset="0"/>
                        </a:rPr>
                        <a:t>Ahorramás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-4,89</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-24,46</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-17,39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-8,70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-34,24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-12,50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-16,30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-63,04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-48,91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-50,00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-28,80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-18,48</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67587444"/>
                  </a:ext>
                </a:extLst>
              </a:tr>
              <a:tr h="216631">
                <a:tc>
                  <a:txBody>
                    <a:bodyPr/>
                    <a:lstStyle/>
                    <a:p>
                      <a:pPr algn="ctr" fontAlgn="ctr"/>
                      <a:r>
                        <a:rPr lang="es-ES" sz="1000" b="0" i="0" u="none" strike="noStrike">
                          <a:solidFill>
                            <a:srgbClr val="FFFFFF"/>
                          </a:solidFill>
                          <a:effectLst/>
                          <a:latin typeface="Montserrat" panose="00000500000000000000" pitchFamily="50" charset="0"/>
                        </a:rPr>
                        <a:t>Caprabo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-11,61</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-31,25</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-28,57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-10,71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-27,68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-26,79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-16,07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-40,18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-40,18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-45,54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-23,21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-14,29</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658834172"/>
                  </a:ext>
                </a:extLst>
              </a:tr>
              <a:tr h="216631">
                <a:tc>
                  <a:txBody>
                    <a:bodyPr/>
                    <a:lstStyle/>
                    <a:p>
                      <a:pPr algn="ctr" fontAlgn="ctr"/>
                      <a:r>
                        <a:rPr lang="es-ES" sz="1000" b="0" i="0" u="none" strike="noStrike">
                          <a:solidFill>
                            <a:srgbClr val="FFFFFF"/>
                          </a:solidFill>
                          <a:effectLst/>
                          <a:latin typeface="Montserrat" panose="00000500000000000000" pitchFamily="50" charset="0"/>
                        </a:rPr>
                        <a:t>Mercadona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-18,46</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-43,57</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-25,31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-18,46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-38,38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-26,56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-23,03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-69,71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-52,49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-55,19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-32,78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-14,32</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548445920"/>
                  </a:ext>
                </a:extLst>
              </a:tr>
              <a:tr h="216631">
                <a:tc>
                  <a:txBody>
                    <a:bodyPr/>
                    <a:lstStyle/>
                    <a:p>
                      <a:pPr algn="ctr" fontAlgn="ctr"/>
                      <a:r>
                        <a:rPr lang="es-ES" sz="1000" b="0" i="0" u="none" strike="noStrike">
                          <a:solidFill>
                            <a:srgbClr val="FFFFFF"/>
                          </a:solidFill>
                          <a:effectLst/>
                          <a:latin typeface="Montserrat" panose="00000500000000000000" pitchFamily="50" charset="0"/>
                        </a:rPr>
                        <a:t>DIA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-26,48</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-24,30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-32,71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-31,15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-38,63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-29,91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-28,35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-31,78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-54,21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-55,45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-37,38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-28,04</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821802315"/>
                  </a:ext>
                </a:extLst>
              </a:tr>
              <a:tr h="216631">
                <a:tc>
                  <a:txBody>
                    <a:bodyPr/>
                    <a:lstStyle/>
                    <a:p>
                      <a:pPr algn="ctr" fontAlgn="ctr"/>
                      <a:r>
                        <a:rPr lang="es-ES" sz="1000" b="0" i="0" u="none" strike="noStrike">
                          <a:solidFill>
                            <a:srgbClr val="FFFFFF"/>
                          </a:solidFill>
                          <a:effectLst/>
                          <a:latin typeface="Montserrat" panose="00000500000000000000" pitchFamily="50" charset="0"/>
                        </a:rPr>
                        <a:t>Condis (S)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-32,32</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-47,47</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-43,43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-30,30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-46,46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-37,37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-40,40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-58,59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-57,58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-54,55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0000"/>
                          </a:solidFill>
                          <a:effectLst/>
                          <a:latin typeface="Montserrat" panose="00000500000000000000" pitchFamily="50" charset="0"/>
                        </a:rPr>
                        <a:t>-47,47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-35,35</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688316099"/>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40</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17404" y="2043497"/>
            <a:ext cx="1612842" cy="738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Supermercados</a:t>
            </a:r>
          </a:p>
          <a:p>
            <a:pPr algn="ctr"/>
            <a:r>
              <a:rPr lang="es-ES" sz="1400" i="0" u="none" strike="noStrike" dirty="0">
                <a:solidFill>
                  <a:schemeClr val="bg1"/>
                </a:solidFill>
                <a:effectLst/>
                <a:latin typeface="Montserrat" panose="00000500000000000000" pitchFamily="50" charset="0"/>
              </a:rPr>
              <a:t>-1,57</a:t>
            </a:r>
            <a:r>
              <a:rPr lang="es-ES" sz="900" dirty="0">
                <a:solidFill>
                  <a:schemeClr val="bg1"/>
                </a:solidFill>
                <a:latin typeface="Montserrat" panose="00000500000000000000" pitchFamily="50" charset="0"/>
              </a:rPr>
              <a:t> </a:t>
            </a:r>
            <a:endParaRPr lang="es-ES" sz="1200" dirty="0">
              <a:solidFill>
                <a:schemeClr val="bg1"/>
              </a:solidFill>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2692869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BFF859A-2721-8C04-BD87-F47D14BEB82E}"/>
              </a:ext>
            </a:extLst>
          </p:cNvPr>
          <p:cNvPicPr>
            <a:picLocks noChangeAspect="1"/>
          </p:cNvPicPr>
          <p:nvPr/>
        </p:nvPicPr>
        <p:blipFill rotWithShape="1">
          <a:blip r:embed="rId3"/>
          <a:srcRect t="11192" b="5202"/>
          <a:stretch/>
        </p:blipFill>
        <p:spPr>
          <a:xfrm>
            <a:off x="1001037" y="2112494"/>
            <a:ext cx="6876103" cy="4014502"/>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689426" y="1821232"/>
            <a:ext cx="7187714" cy="4567585"/>
            <a:chOff x="2458897" y="1690119"/>
            <a:chExt cx="9057485" cy="6771107"/>
          </a:xfrm>
        </p:grpSpPr>
        <p:sp>
          <p:nvSpPr>
            <p:cNvPr id="20" name="CuadroTexto 19">
              <a:extLst>
                <a:ext uri="{FF2B5EF4-FFF2-40B4-BE49-F238E27FC236}">
                  <a16:creationId xmlns:a16="http://schemas.microsoft.com/office/drawing/2014/main" id="{747E7834-D9B8-360E-B088-9AE48ECB2FA4}"/>
                </a:ext>
              </a:extLst>
            </p:cNvPr>
            <p:cNvSpPr txBox="1"/>
            <p:nvPr/>
          </p:nvSpPr>
          <p:spPr>
            <a:xfrm>
              <a:off x="6958459" y="169011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145768" y="4500783"/>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851569" y="4377673"/>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458897" y="4495677"/>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41</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36307" y="1933041"/>
            <a:ext cx="1928171" cy="276999"/>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Supermercados</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29540311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F6C192DC-71A1-AB3C-B964-76EBC2BC71B3}"/>
              </a:ext>
            </a:extLst>
          </p:cNvPr>
          <p:cNvGraphicFramePr>
            <a:graphicFrameLocks noGrp="1"/>
          </p:cNvGraphicFramePr>
          <p:nvPr>
            <p:extLst>
              <p:ext uri="{D42A27DB-BD31-4B8C-83A1-F6EECF244321}">
                <p14:modId xmlns:p14="http://schemas.microsoft.com/office/powerpoint/2010/main" val="3980710554"/>
              </p:ext>
            </p:extLst>
          </p:nvPr>
        </p:nvGraphicFramePr>
        <p:xfrm>
          <a:off x="806246" y="1760219"/>
          <a:ext cx="10677806" cy="4288401"/>
        </p:xfrm>
        <a:graphic>
          <a:graphicData uri="http://schemas.openxmlformats.org/drawingml/2006/table">
            <a:tbl>
              <a:tblPr/>
              <a:tblGrid>
                <a:gridCol w="1544554">
                  <a:extLst>
                    <a:ext uri="{9D8B030D-6E8A-4147-A177-3AD203B41FA5}">
                      <a16:colId xmlns:a16="http://schemas.microsoft.com/office/drawing/2014/main" val="544846964"/>
                    </a:ext>
                  </a:extLst>
                </a:gridCol>
                <a:gridCol w="159158">
                  <a:extLst>
                    <a:ext uri="{9D8B030D-6E8A-4147-A177-3AD203B41FA5}">
                      <a16:colId xmlns:a16="http://schemas.microsoft.com/office/drawing/2014/main" val="2412736754"/>
                    </a:ext>
                  </a:extLst>
                </a:gridCol>
                <a:gridCol w="734578">
                  <a:extLst>
                    <a:ext uri="{9D8B030D-6E8A-4147-A177-3AD203B41FA5}">
                      <a16:colId xmlns:a16="http://schemas.microsoft.com/office/drawing/2014/main" val="2032590073"/>
                    </a:ext>
                  </a:extLst>
                </a:gridCol>
                <a:gridCol w="159158">
                  <a:extLst>
                    <a:ext uri="{9D8B030D-6E8A-4147-A177-3AD203B41FA5}">
                      <a16:colId xmlns:a16="http://schemas.microsoft.com/office/drawing/2014/main" val="1138178666"/>
                    </a:ext>
                  </a:extLst>
                </a:gridCol>
                <a:gridCol w="734578">
                  <a:extLst>
                    <a:ext uri="{9D8B030D-6E8A-4147-A177-3AD203B41FA5}">
                      <a16:colId xmlns:a16="http://schemas.microsoft.com/office/drawing/2014/main" val="2036282616"/>
                    </a:ext>
                  </a:extLst>
                </a:gridCol>
                <a:gridCol w="734578">
                  <a:extLst>
                    <a:ext uri="{9D8B030D-6E8A-4147-A177-3AD203B41FA5}">
                      <a16:colId xmlns:a16="http://schemas.microsoft.com/office/drawing/2014/main" val="2335210453"/>
                    </a:ext>
                  </a:extLst>
                </a:gridCol>
                <a:gridCol w="734578">
                  <a:extLst>
                    <a:ext uri="{9D8B030D-6E8A-4147-A177-3AD203B41FA5}">
                      <a16:colId xmlns:a16="http://schemas.microsoft.com/office/drawing/2014/main" val="1340040671"/>
                    </a:ext>
                  </a:extLst>
                </a:gridCol>
                <a:gridCol w="734578">
                  <a:extLst>
                    <a:ext uri="{9D8B030D-6E8A-4147-A177-3AD203B41FA5}">
                      <a16:colId xmlns:a16="http://schemas.microsoft.com/office/drawing/2014/main" val="4029120403"/>
                    </a:ext>
                  </a:extLst>
                </a:gridCol>
                <a:gridCol w="734578">
                  <a:extLst>
                    <a:ext uri="{9D8B030D-6E8A-4147-A177-3AD203B41FA5}">
                      <a16:colId xmlns:a16="http://schemas.microsoft.com/office/drawing/2014/main" val="331710627"/>
                    </a:ext>
                  </a:extLst>
                </a:gridCol>
                <a:gridCol w="734578">
                  <a:extLst>
                    <a:ext uri="{9D8B030D-6E8A-4147-A177-3AD203B41FA5}">
                      <a16:colId xmlns:a16="http://schemas.microsoft.com/office/drawing/2014/main" val="2944815139"/>
                    </a:ext>
                  </a:extLst>
                </a:gridCol>
                <a:gridCol w="734578">
                  <a:extLst>
                    <a:ext uri="{9D8B030D-6E8A-4147-A177-3AD203B41FA5}">
                      <a16:colId xmlns:a16="http://schemas.microsoft.com/office/drawing/2014/main" val="2388670972"/>
                    </a:ext>
                  </a:extLst>
                </a:gridCol>
                <a:gridCol w="734578">
                  <a:extLst>
                    <a:ext uri="{9D8B030D-6E8A-4147-A177-3AD203B41FA5}">
                      <a16:colId xmlns:a16="http://schemas.microsoft.com/office/drawing/2014/main" val="941031875"/>
                    </a:ext>
                  </a:extLst>
                </a:gridCol>
                <a:gridCol w="734578">
                  <a:extLst>
                    <a:ext uri="{9D8B030D-6E8A-4147-A177-3AD203B41FA5}">
                      <a16:colId xmlns:a16="http://schemas.microsoft.com/office/drawing/2014/main" val="699817702"/>
                    </a:ext>
                  </a:extLst>
                </a:gridCol>
                <a:gridCol w="734578">
                  <a:extLst>
                    <a:ext uri="{9D8B030D-6E8A-4147-A177-3AD203B41FA5}">
                      <a16:colId xmlns:a16="http://schemas.microsoft.com/office/drawing/2014/main" val="4044505260"/>
                    </a:ext>
                  </a:extLst>
                </a:gridCol>
                <a:gridCol w="734578">
                  <a:extLst>
                    <a:ext uri="{9D8B030D-6E8A-4147-A177-3AD203B41FA5}">
                      <a16:colId xmlns:a16="http://schemas.microsoft.com/office/drawing/2014/main" val="3486125613"/>
                    </a:ext>
                  </a:extLst>
                </a:gridCol>
              </a:tblGrid>
              <a:tr h="1210788">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9525" marR="9525" marT="9525" marB="0" anchor="ctr">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TOTAL</a:t>
                      </a:r>
                    </a:p>
                  </a:txBody>
                  <a:tcPr marL="9525" marR="9525" marT="9525" marB="0" anchor="ctr">
                    <a:lnL>
                      <a:noFill/>
                    </a:lnL>
                    <a:lnR>
                      <a:noFill/>
                    </a:lnR>
                    <a:lnT>
                      <a:noFill/>
                    </a:lnT>
                    <a:lnB>
                      <a:noFill/>
                    </a:lnB>
                    <a:solidFill>
                      <a:srgbClr val="404040"/>
                    </a:solidFill>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Tiene buenos precios, ofertas y promociones  </a:t>
                      </a:r>
                    </a:p>
                  </a:txBody>
                  <a:tcPr marL="9525" marR="9525" marT="9525"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atención, trato personalizado y experiencia agradable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La calidad de sus productos o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gestión de incidencias y devoluciones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Su variedad y disponibilidad de productos y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Su programa de fidelización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comparto sus valores como marca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aplica innovación y tecnología mejorando mi experiencia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Facilidad de acceso e interacción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Espacio de compra agradable, ordenado y con producto visible  </a:t>
                      </a:r>
                    </a:p>
                  </a:txBody>
                  <a:tcPr marL="9525" marR="9525" marT="9525"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92049938"/>
                  </a:ext>
                </a:extLst>
              </a:tr>
              <a:tr h="251208">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extLst>
                  <a:ext uri="{0D108BD9-81ED-4DB2-BD59-A6C34878D82A}">
                    <a16:rowId xmlns:a16="http://schemas.microsoft.com/office/drawing/2014/main" val="3323991768"/>
                  </a:ext>
                </a:extLst>
              </a:tr>
              <a:tr h="251208">
                <a:tc>
                  <a:txBody>
                    <a:bodyPr/>
                    <a:lstStyle/>
                    <a:p>
                      <a:pPr algn="ctr" fontAlgn="ctr"/>
                      <a:r>
                        <a:rPr lang="es-ES" sz="1000" b="0" i="0" u="none" strike="noStrike">
                          <a:solidFill>
                            <a:srgbClr val="FFFFFF"/>
                          </a:solidFill>
                          <a:effectLst/>
                          <a:latin typeface="Montserrat" panose="00000500000000000000" pitchFamily="50" charset="0"/>
                        </a:rPr>
                        <a:t>Viajes El Corte Inglés (AV)</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17,75</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-8,88</a:t>
                      </a:r>
                    </a:p>
                  </a:txBody>
                  <a:tcPr marL="9525" marR="9525" marT="9525"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21,30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13,02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11,83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15,38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8,88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-18,93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-15,98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-7,10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7,69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0,59</a:t>
                      </a:r>
                    </a:p>
                  </a:txBody>
                  <a:tcPr marL="9525" marR="9525" marT="9525"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80624530"/>
                  </a:ext>
                </a:extLst>
              </a:tr>
              <a:tr h="251208">
                <a:tc>
                  <a:txBody>
                    <a:bodyPr/>
                    <a:lstStyle/>
                    <a:p>
                      <a:pPr algn="ctr" fontAlgn="ctr"/>
                      <a:r>
                        <a:rPr lang="es-ES" sz="1000" b="0" i="0" u="none" strike="noStrike">
                          <a:solidFill>
                            <a:srgbClr val="FFFFFF"/>
                          </a:solidFill>
                          <a:effectLst/>
                          <a:latin typeface="Montserrat" panose="00000500000000000000" pitchFamily="50" charset="0"/>
                        </a:rPr>
                        <a:t>Booking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13,58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-14,90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-34,11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-5,63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-19,54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-10,60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-2,65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-31,79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-50,33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-26,82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-6,62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-25,50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96946301"/>
                  </a:ext>
                </a:extLst>
              </a:tr>
              <a:tr h="251208">
                <a:tc>
                  <a:txBody>
                    <a:bodyPr/>
                    <a:lstStyle/>
                    <a:p>
                      <a:pPr algn="ctr" fontAlgn="ctr"/>
                      <a:r>
                        <a:rPr lang="es-ES" sz="1000" b="0" i="0" u="none" strike="noStrike">
                          <a:solidFill>
                            <a:srgbClr val="FFFFFF"/>
                          </a:solidFill>
                          <a:effectLst/>
                          <a:latin typeface="Montserrat" panose="00000500000000000000" pitchFamily="50" charset="0"/>
                        </a:rPr>
                        <a:t>Iberia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3,55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-36,04</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-17,26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-4,57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-31,47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-1,02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-19,80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-34,01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-38,58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-25,89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-24,87</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637353026"/>
                  </a:ext>
                </a:extLst>
              </a:tr>
              <a:tr h="251208">
                <a:tc>
                  <a:txBody>
                    <a:bodyPr/>
                    <a:lstStyle/>
                    <a:p>
                      <a:pPr algn="ctr" fontAlgn="ctr"/>
                      <a:r>
                        <a:rPr lang="es-ES" sz="1000" b="0" i="0" u="none" strike="noStrike">
                          <a:solidFill>
                            <a:srgbClr val="FFFFFF"/>
                          </a:solidFill>
                          <a:effectLst/>
                          <a:latin typeface="Montserrat" panose="00000500000000000000" pitchFamily="50" charset="0"/>
                        </a:rPr>
                        <a:t>Airbnb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3,28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-26,78</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-25,14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-15,85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-18,58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-16,94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-4,37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-50,27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-36,61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-15,85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-8,74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-30,60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411079364"/>
                  </a:ext>
                </a:extLst>
              </a:tr>
              <a:tr h="251208">
                <a:tc>
                  <a:txBody>
                    <a:bodyPr/>
                    <a:lstStyle/>
                    <a:p>
                      <a:pPr algn="ctr" fontAlgn="ctr"/>
                      <a:r>
                        <a:rPr lang="es-ES" sz="1000" b="0" i="0" u="none" strike="noStrike">
                          <a:solidFill>
                            <a:srgbClr val="FFFFFF"/>
                          </a:solidFill>
                          <a:effectLst/>
                          <a:latin typeface="Montserrat" panose="00000500000000000000" pitchFamily="50" charset="0"/>
                        </a:rPr>
                        <a:t>Air Europa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-1,90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-32,38</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-7,62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-16,19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-35,24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-15,24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-24,76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-23,81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-33,33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0000"/>
                          </a:solidFill>
                          <a:effectLst/>
                          <a:latin typeface="Montserrat" panose="00000500000000000000" pitchFamily="50" charset="0"/>
                        </a:rPr>
                        <a:t>-22,86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-13,33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-16,19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82331086"/>
                  </a:ext>
                </a:extLst>
              </a:tr>
              <a:tr h="251208">
                <a:tc>
                  <a:txBody>
                    <a:bodyPr/>
                    <a:lstStyle/>
                    <a:p>
                      <a:pPr algn="ctr" fontAlgn="ctr"/>
                      <a:r>
                        <a:rPr lang="es-ES" sz="1000" b="0" i="0" u="none" strike="noStrike">
                          <a:solidFill>
                            <a:srgbClr val="FFFFFF"/>
                          </a:solidFill>
                          <a:effectLst/>
                          <a:latin typeface="Montserrat" panose="00000500000000000000" pitchFamily="50" charset="0"/>
                        </a:rPr>
                        <a:t>Carrefour viajes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-2,94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-16,18</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-19,12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-11,76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-14,71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-22,06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-26,47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-16,18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-25,00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-25,00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516205906"/>
                  </a:ext>
                </a:extLst>
              </a:tr>
              <a:tr h="251208">
                <a:tc>
                  <a:txBody>
                    <a:bodyPr/>
                    <a:lstStyle/>
                    <a:p>
                      <a:pPr algn="ctr" fontAlgn="ctr"/>
                      <a:r>
                        <a:rPr lang="es-ES" sz="1000" b="0" i="0" u="none" strike="noStrike">
                          <a:solidFill>
                            <a:srgbClr val="FFFFFF"/>
                          </a:solidFill>
                          <a:effectLst/>
                          <a:latin typeface="Montserrat" panose="00000500000000000000" pitchFamily="50" charset="0"/>
                        </a:rPr>
                        <a:t>Alsa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-6,08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-29,73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-22,30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-31,76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-18,24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-28,38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-36,49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-44,59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-35,81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-26,35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-41,22</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960472596"/>
                  </a:ext>
                </a:extLst>
              </a:tr>
              <a:tr h="251208">
                <a:tc>
                  <a:txBody>
                    <a:bodyPr/>
                    <a:lstStyle/>
                    <a:p>
                      <a:pPr algn="ctr" fontAlgn="ctr"/>
                      <a:r>
                        <a:rPr lang="es-ES" sz="1000" b="0" i="0" u="none" strike="noStrike">
                          <a:solidFill>
                            <a:srgbClr val="FFFFFF"/>
                          </a:solidFill>
                          <a:effectLst/>
                          <a:latin typeface="Montserrat" panose="00000500000000000000" pitchFamily="50" charset="0"/>
                        </a:rPr>
                        <a:t>RENFE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-11,03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-35,66</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-31,99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-23,16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-39,34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-25,37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-35,66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-51,10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-45,96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-35,29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-33,46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-40,44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747633852"/>
                  </a:ext>
                </a:extLst>
              </a:tr>
              <a:tr h="251208">
                <a:tc>
                  <a:txBody>
                    <a:bodyPr/>
                    <a:lstStyle/>
                    <a:p>
                      <a:pPr algn="ctr" fontAlgn="ctr"/>
                      <a:r>
                        <a:rPr lang="es-ES" sz="1000" b="0" i="0" u="none" strike="noStrike">
                          <a:solidFill>
                            <a:srgbClr val="FFFFFF"/>
                          </a:solidFill>
                          <a:effectLst/>
                          <a:latin typeface="Montserrat" panose="00000500000000000000" pitchFamily="50" charset="0"/>
                        </a:rPr>
                        <a:t>Barceló viajes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-17,19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-23,44</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-9,38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-26,56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-10,94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-12,50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-28,13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-26,56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-21,88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-6,25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-17,19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01428070"/>
                  </a:ext>
                </a:extLst>
              </a:tr>
              <a:tr h="251208">
                <a:tc>
                  <a:txBody>
                    <a:bodyPr/>
                    <a:lstStyle/>
                    <a:p>
                      <a:pPr algn="ctr" fontAlgn="ctr"/>
                      <a:r>
                        <a:rPr lang="es-ES" sz="1000" b="0" i="0" u="none" strike="noStrike">
                          <a:solidFill>
                            <a:srgbClr val="FFFFFF"/>
                          </a:solidFill>
                          <a:effectLst/>
                          <a:latin typeface="Montserrat" panose="00000500000000000000" pitchFamily="50" charset="0"/>
                        </a:rPr>
                        <a:t>B The travel Brand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-23,53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-44,12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-20,59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-23,53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-32,35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-26,47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-32,35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-47,06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-44,12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-26,47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-35,29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-44,12</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2005354122"/>
                  </a:ext>
                </a:extLst>
              </a:tr>
              <a:tr h="251208">
                <a:tc>
                  <a:txBody>
                    <a:bodyPr/>
                    <a:lstStyle/>
                    <a:p>
                      <a:pPr algn="ctr" fontAlgn="ctr"/>
                      <a:r>
                        <a:rPr lang="es-ES" sz="1000" b="0" i="0" u="none" strike="noStrike">
                          <a:solidFill>
                            <a:srgbClr val="FFFFFF"/>
                          </a:solidFill>
                          <a:effectLst/>
                          <a:latin typeface="Montserrat" panose="00000500000000000000" pitchFamily="50" charset="0"/>
                        </a:rPr>
                        <a:t>Ryanair (AV)</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-36,97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-23,22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-57,82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-53,08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-64,45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-47,39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-49,29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-65,40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-58,77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-46,45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-40,76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-48,34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41838849"/>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42</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05894" y="1760218"/>
            <a:ext cx="1544016" cy="1224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Agencias de viajes o compañías turísticas</a:t>
            </a:r>
          </a:p>
          <a:p>
            <a:pPr algn="ctr"/>
            <a:r>
              <a:rPr lang="es-ES" sz="1200" dirty="0">
                <a:solidFill>
                  <a:schemeClr val="bg1"/>
                </a:solidFill>
                <a:latin typeface="Montserrat" panose="00000500000000000000" pitchFamily="50" charset="0"/>
                <a:cs typeface="Arial" panose="020B0604020202020204" pitchFamily="34" charset="0"/>
              </a:rPr>
              <a:t>-2,61 </a:t>
            </a:r>
          </a:p>
        </p:txBody>
      </p:sp>
    </p:spTree>
    <p:extLst>
      <p:ext uri="{BB962C8B-B14F-4D97-AF65-F5344CB8AC3E}">
        <p14:creationId xmlns:p14="http://schemas.microsoft.com/office/powerpoint/2010/main" val="4277400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B993ECF-BEC2-C86B-CCF0-63B6337530E5}"/>
              </a:ext>
            </a:extLst>
          </p:cNvPr>
          <p:cNvPicPr>
            <a:picLocks noChangeAspect="1"/>
          </p:cNvPicPr>
          <p:nvPr/>
        </p:nvPicPr>
        <p:blipFill rotWithShape="1">
          <a:blip r:embed="rId3"/>
          <a:srcRect t="12316" b="13774"/>
          <a:stretch/>
        </p:blipFill>
        <p:spPr>
          <a:xfrm>
            <a:off x="779042" y="1820473"/>
            <a:ext cx="7343290" cy="4431210"/>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562966" y="1722522"/>
            <a:ext cx="7282555" cy="4666295"/>
            <a:chOff x="2299540" y="1543789"/>
            <a:chExt cx="9176998"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105924" y="3789491"/>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692212" y="3397076"/>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299540" y="3515081"/>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43</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960225"/>
            <a:ext cx="1928171" cy="461665"/>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Agencias de viajes o compañías </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3501786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44</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25911" y="1628411"/>
            <a:ext cx="1226625" cy="1008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Seguro de Auto</a:t>
            </a:r>
          </a:p>
          <a:p>
            <a:pPr algn="ctr"/>
            <a:r>
              <a:rPr lang="es-ES" sz="1200" dirty="0">
                <a:solidFill>
                  <a:schemeClr val="bg1"/>
                </a:solidFill>
                <a:latin typeface="Montserrat" panose="00000500000000000000" pitchFamily="50" charset="0"/>
                <a:cs typeface="Arial" panose="020B0604020202020204" pitchFamily="34" charset="0"/>
              </a:rPr>
              <a:t>-4,62 </a:t>
            </a:r>
          </a:p>
        </p:txBody>
      </p:sp>
      <p:graphicFrame>
        <p:nvGraphicFramePr>
          <p:cNvPr id="4" name="Tabla 3">
            <a:extLst>
              <a:ext uri="{FF2B5EF4-FFF2-40B4-BE49-F238E27FC236}">
                <a16:creationId xmlns:a16="http://schemas.microsoft.com/office/drawing/2014/main" id="{671D3135-3FC6-40A2-E98F-46BFC72173EF}"/>
              </a:ext>
            </a:extLst>
          </p:cNvPr>
          <p:cNvGraphicFramePr>
            <a:graphicFrameLocks noGrp="1"/>
          </p:cNvGraphicFramePr>
          <p:nvPr>
            <p:extLst>
              <p:ext uri="{D42A27DB-BD31-4B8C-83A1-F6EECF244321}">
                <p14:modId xmlns:p14="http://schemas.microsoft.com/office/powerpoint/2010/main" val="1282580856"/>
              </p:ext>
            </p:extLst>
          </p:nvPr>
        </p:nvGraphicFramePr>
        <p:xfrm>
          <a:off x="825909" y="1627909"/>
          <a:ext cx="10658147" cy="4613568"/>
        </p:xfrm>
        <a:graphic>
          <a:graphicData uri="http://schemas.openxmlformats.org/drawingml/2006/table">
            <a:tbl>
              <a:tblPr/>
              <a:tblGrid>
                <a:gridCol w="1210709">
                  <a:extLst>
                    <a:ext uri="{9D8B030D-6E8A-4147-A177-3AD203B41FA5}">
                      <a16:colId xmlns:a16="http://schemas.microsoft.com/office/drawing/2014/main" val="1173230328"/>
                    </a:ext>
                  </a:extLst>
                </a:gridCol>
                <a:gridCol w="342050">
                  <a:extLst>
                    <a:ext uri="{9D8B030D-6E8A-4147-A177-3AD203B41FA5}">
                      <a16:colId xmlns:a16="http://schemas.microsoft.com/office/drawing/2014/main" val="2106665279"/>
                    </a:ext>
                  </a:extLst>
                </a:gridCol>
                <a:gridCol w="690114">
                  <a:extLst>
                    <a:ext uri="{9D8B030D-6E8A-4147-A177-3AD203B41FA5}">
                      <a16:colId xmlns:a16="http://schemas.microsoft.com/office/drawing/2014/main" val="4200210299"/>
                    </a:ext>
                  </a:extLst>
                </a:gridCol>
                <a:gridCol w="216699">
                  <a:extLst>
                    <a:ext uri="{9D8B030D-6E8A-4147-A177-3AD203B41FA5}">
                      <a16:colId xmlns:a16="http://schemas.microsoft.com/office/drawing/2014/main" val="1186021241"/>
                    </a:ext>
                  </a:extLst>
                </a:gridCol>
                <a:gridCol w="745325">
                  <a:extLst>
                    <a:ext uri="{9D8B030D-6E8A-4147-A177-3AD203B41FA5}">
                      <a16:colId xmlns:a16="http://schemas.microsoft.com/office/drawing/2014/main" val="1217659951"/>
                    </a:ext>
                  </a:extLst>
                </a:gridCol>
                <a:gridCol w="745325">
                  <a:extLst>
                    <a:ext uri="{9D8B030D-6E8A-4147-A177-3AD203B41FA5}">
                      <a16:colId xmlns:a16="http://schemas.microsoft.com/office/drawing/2014/main" val="3356349029"/>
                    </a:ext>
                  </a:extLst>
                </a:gridCol>
                <a:gridCol w="745325">
                  <a:extLst>
                    <a:ext uri="{9D8B030D-6E8A-4147-A177-3AD203B41FA5}">
                      <a16:colId xmlns:a16="http://schemas.microsoft.com/office/drawing/2014/main" val="3407021946"/>
                    </a:ext>
                  </a:extLst>
                </a:gridCol>
                <a:gridCol w="745325">
                  <a:extLst>
                    <a:ext uri="{9D8B030D-6E8A-4147-A177-3AD203B41FA5}">
                      <a16:colId xmlns:a16="http://schemas.microsoft.com/office/drawing/2014/main" val="2993114821"/>
                    </a:ext>
                  </a:extLst>
                </a:gridCol>
                <a:gridCol w="745325">
                  <a:extLst>
                    <a:ext uri="{9D8B030D-6E8A-4147-A177-3AD203B41FA5}">
                      <a16:colId xmlns:a16="http://schemas.microsoft.com/office/drawing/2014/main" val="1420524706"/>
                    </a:ext>
                  </a:extLst>
                </a:gridCol>
                <a:gridCol w="745325">
                  <a:extLst>
                    <a:ext uri="{9D8B030D-6E8A-4147-A177-3AD203B41FA5}">
                      <a16:colId xmlns:a16="http://schemas.microsoft.com/office/drawing/2014/main" val="815599850"/>
                    </a:ext>
                  </a:extLst>
                </a:gridCol>
                <a:gridCol w="745325">
                  <a:extLst>
                    <a:ext uri="{9D8B030D-6E8A-4147-A177-3AD203B41FA5}">
                      <a16:colId xmlns:a16="http://schemas.microsoft.com/office/drawing/2014/main" val="1140292642"/>
                    </a:ext>
                  </a:extLst>
                </a:gridCol>
                <a:gridCol w="745325">
                  <a:extLst>
                    <a:ext uri="{9D8B030D-6E8A-4147-A177-3AD203B41FA5}">
                      <a16:colId xmlns:a16="http://schemas.microsoft.com/office/drawing/2014/main" val="994734622"/>
                    </a:ext>
                  </a:extLst>
                </a:gridCol>
                <a:gridCol w="745325">
                  <a:extLst>
                    <a:ext uri="{9D8B030D-6E8A-4147-A177-3AD203B41FA5}">
                      <a16:colId xmlns:a16="http://schemas.microsoft.com/office/drawing/2014/main" val="733842335"/>
                    </a:ext>
                  </a:extLst>
                </a:gridCol>
                <a:gridCol w="745325">
                  <a:extLst>
                    <a:ext uri="{9D8B030D-6E8A-4147-A177-3AD203B41FA5}">
                      <a16:colId xmlns:a16="http://schemas.microsoft.com/office/drawing/2014/main" val="2659869512"/>
                    </a:ext>
                  </a:extLst>
                </a:gridCol>
                <a:gridCol w="745325">
                  <a:extLst>
                    <a:ext uri="{9D8B030D-6E8A-4147-A177-3AD203B41FA5}">
                      <a16:colId xmlns:a16="http://schemas.microsoft.com/office/drawing/2014/main" val="860289490"/>
                    </a:ext>
                  </a:extLst>
                </a:gridCol>
              </a:tblGrid>
              <a:tr h="974664">
                <a:tc>
                  <a:txBody>
                    <a:bodyPr/>
                    <a:lstStyle/>
                    <a:p>
                      <a:pPr algn="ctr" fontAlgn="ctr"/>
                      <a:endParaRPr lang="es-ES" sz="800" b="0" i="0" u="none" strike="noStrike" dirty="0">
                        <a:solidFill>
                          <a:srgbClr val="000000"/>
                        </a:solidFill>
                        <a:effectLst/>
                        <a:latin typeface="Arial" panose="020B0604020202020204" pitchFamily="34" charset="0"/>
                      </a:endParaRPr>
                    </a:p>
                  </a:txBody>
                  <a:tcPr marL="4247" marR="4247" marT="4247" marB="0" anchor="ctr">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dirty="0">
                          <a:solidFill>
                            <a:srgbClr val="FFFFFF"/>
                          </a:solidFill>
                          <a:effectLst/>
                          <a:latin typeface="Montserrat" panose="00000500000000000000" pitchFamily="2" charset="0"/>
                        </a:rPr>
                        <a:t>TOTAL</a:t>
                      </a:r>
                    </a:p>
                  </a:txBody>
                  <a:tcPr marL="4247" marR="4247" marT="4247" marB="0" anchor="ctr">
                    <a:lnL>
                      <a:noFill/>
                    </a:lnL>
                    <a:lnR>
                      <a:noFill/>
                    </a:lnR>
                    <a:lnT>
                      <a:noFill/>
                    </a:lnT>
                    <a:lnB>
                      <a:noFill/>
                    </a:lnB>
                    <a:solidFill>
                      <a:srgbClr val="404040"/>
                    </a:solidFill>
                  </a:tcPr>
                </a:tc>
                <a:tc>
                  <a:txBody>
                    <a:bodyPr/>
                    <a:lstStyle/>
                    <a:p>
                      <a:pPr algn="l" fontAlgn="b"/>
                      <a:endParaRPr lang="es-ES" sz="800" b="0" i="0" u="none" strike="noStrike" dirty="0">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FFFFFF"/>
                          </a:solidFill>
                          <a:effectLst/>
                          <a:latin typeface="Montserrat" panose="00000500000000000000" pitchFamily="2" charset="0"/>
                        </a:rPr>
                        <a:t>Tiene buenos precios, ofertas y promociones  </a:t>
                      </a:r>
                    </a:p>
                  </a:txBody>
                  <a:tcPr marL="4247" marR="4247" marT="4247"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Su atención, trato personalizado y experiencia agradable  </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La calidad de sus productos o servicios  </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Su gestión de incidencias y devoluciones  </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Porque genera confianza, seguridad y garantía  </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Su variedad y disponibilidad de productos y servicios  </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Su programa de fidelización  </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Porque comparto sus valores como marca</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Porque aplica innovación y tecnología mejorando mi experiencia  </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Facilidad de acceso e interacción</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rtl="0" fontAlgn="ctr"/>
                      <a:r>
                        <a:rPr lang="es-ES" sz="800" b="0" i="0" u="none" strike="noStrike">
                          <a:solidFill>
                            <a:srgbClr val="FFFFFF"/>
                          </a:solidFill>
                          <a:effectLst/>
                          <a:latin typeface="Montserrat" panose="00000500000000000000" pitchFamily="2" charset="0"/>
                        </a:rPr>
                        <a:t>Espacio de compra agradable, ordenado y con producto visible  </a:t>
                      </a:r>
                    </a:p>
                  </a:txBody>
                  <a:tcPr marL="4247" marR="4247" marT="4247"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1180781396"/>
                  </a:ext>
                </a:extLst>
              </a:tr>
              <a:tr h="184917">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dirty="0">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extLst>
                  <a:ext uri="{0D108BD9-81ED-4DB2-BD59-A6C34878D82A}">
                    <a16:rowId xmlns:a16="http://schemas.microsoft.com/office/drawing/2014/main" val="1913310471"/>
                  </a:ext>
                </a:extLst>
              </a:tr>
              <a:tr h="253692">
                <a:tc>
                  <a:txBody>
                    <a:bodyPr/>
                    <a:lstStyle/>
                    <a:p>
                      <a:pPr algn="ctr" rtl="0" fontAlgn="ctr"/>
                      <a:r>
                        <a:rPr lang="es-ES" sz="800" b="0" i="0" u="none" strike="noStrike">
                          <a:solidFill>
                            <a:srgbClr val="FFFFFF"/>
                          </a:solidFill>
                          <a:effectLst/>
                          <a:latin typeface="Montserrat" panose="00000500000000000000" pitchFamily="2" charset="0"/>
                        </a:rPr>
                        <a:t>Mapfre auto (SGC)</a:t>
                      </a:r>
                    </a:p>
                  </a:txBody>
                  <a:tcPr marL="4247" marR="4247" marT="4247"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8,39</a:t>
                      </a:r>
                    </a:p>
                  </a:txBody>
                  <a:tcPr marL="4247" marR="4247" marT="4247" marB="0" anchor="ctr">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2" charset="0"/>
                        </a:rPr>
                        <a:t>-44,76</a:t>
                      </a:r>
                    </a:p>
                  </a:txBody>
                  <a:tcPr marL="4247" marR="4247" marT="4247"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2" charset="0"/>
                        </a:rPr>
                        <a:t>-6,29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dirty="0">
                          <a:solidFill>
                            <a:srgbClr val="006100"/>
                          </a:solidFill>
                          <a:effectLst/>
                          <a:latin typeface="Montserrat" panose="00000500000000000000" pitchFamily="2" charset="0"/>
                        </a:rPr>
                        <a:t>-5,94</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-23,43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006100"/>
                          </a:solidFill>
                          <a:effectLst/>
                          <a:latin typeface="Montserrat" panose="00000500000000000000" pitchFamily="2" charset="0"/>
                        </a:rPr>
                        <a:t>-2,8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-29,02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-52,1</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2" charset="0"/>
                        </a:rPr>
                        <a:t>-45,45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2" charset="0"/>
                        </a:rPr>
                        <a:t>-34,27</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-12,94</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-33,22</a:t>
                      </a:r>
                    </a:p>
                  </a:txBody>
                  <a:tcPr marL="4247" marR="4247" marT="4247"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84810927"/>
                  </a:ext>
                </a:extLst>
              </a:tr>
              <a:tr h="380538">
                <a:tc>
                  <a:txBody>
                    <a:bodyPr/>
                    <a:lstStyle/>
                    <a:p>
                      <a:pPr algn="ctr" rtl="0" fontAlgn="ctr"/>
                      <a:r>
                        <a:rPr lang="es-ES" sz="800" b="0" i="0" u="none" strike="noStrike">
                          <a:solidFill>
                            <a:srgbClr val="FFFFFF"/>
                          </a:solidFill>
                          <a:effectLst/>
                          <a:latin typeface="Montserrat" panose="00000500000000000000" pitchFamily="2" charset="0"/>
                        </a:rPr>
                        <a:t>Mutua Madrileña auto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5,9</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-27,31</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-14,02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-11,44</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-26,57</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-7,38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dirty="0">
                          <a:solidFill>
                            <a:srgbClr val="000000"/>
                          </a:solidFill>
                          <a:effectLst/>
                          <a:latin typeface="Montserrat" panose="00000500000000000000" pitchFamily="2" charset="0"/>
                        </a:rPr>
                        <a:t>-26,57</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-47,6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2" charset="0"/>
                        </a:rPr>
                        <a:t>-46,86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2" charset="0"/>
                        </a:rPr>
                        <a:t>-34,69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-2,58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dirty="0">
                          <a:solidFill>
                            <a:srgbClr val="9C0006"/>
                          </a:solidFill>
                          <a:effectLst/>
                          <a:latin typeface="Montserrat" panose="00000500000000000000" pitchFamily="2" charset="0"/>
                        </a:rPr>
                        <a:t>-36,16</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473608364"/>
                  </a:ext>
                </a:extLst>
              </a:tr>
              <a:tr h="380538">
                <a:tc>
                  <a:txBody>
                    <a:bodyPr/>
                    <a:lstStyle/>
                    <a:p>
                      <a:pPr algn="ctr" rtl="0" fontAlgn="ctr"/>
                      <a:r>
                        <a:rPr lang="es-ES" sz="800" b="0" i="0" u="none" strike="noStrike" dirty="0">
                          <a:solidFill>
                            <a:srgbClr val="FFFFFF"/>
                          </a:solidFill>
                          <a:effectLst/>
                          <a:latin typeface="Montserrat" panose="00000500000000000000" pitchFamily="2" charset="0"/>
                        </a:rPr>
                        <a:t>Catalana Occidente auto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-1,22</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2" charset="0"/>
                        </a:rPr>
                        <a:t>-31,71</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2" charset="0"/>
                        </a:rPr>
                        <a:t>0</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2" charset="0"/>
                        </a:rPr>
                        <a:t>-17,07</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dirty="0">
                          <a:solidFill>
                            <a:srgbClr val="000000"/>
                          </a:solidFill>
                          <a:effectLst/>
                          <a:latin typeface="Montserrat" panose="00000500000000000000" pitchFamily="2" charset="0"/>
                        </a:rPr>
                        <a:t>-23,17</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-19,51</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000000"/>
                          </a:solidFill>
                          <a:effectLst/>
                          <a:latin typeface="Montserrat" panose="00000500000000000000" pitchFamily="2" charset="0"/>
                        </a:rPr>
                        <a:t>-28,05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-54,88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2" charset="0"/>
                        </a:rPr>
                        <a:t>-31,71</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-32,93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2" charset="0"/>
                        </a:rPr>
                        <a:t>-21,95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-18,29</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641234292"/>
                  </a:ext>
                </a:extLst>
              </a:tr>
              <a:tr h="253692">
                <a:tc>
                  <a:txBody>
                    <a:bodyPr/>
                    <a:lstStyle/>
                    <a:p>
                      <a:pPr algn="ctr" rtl="0" fontAlgn="ctr"/>
                      <a:r>
                        <a:rPr lang="es-ES" sz="800" b="0" i="0" u="none" strike="noStrike" dirty="0">
                          <a:solidFill>
                            <a:srgbClr val="FFFFFF"/>
                          </a:solidFill>
                          <a:effectLst/>
                          <a:latin typeface="Montserrat" panose="00000500000000000000" pitchFamily="2" charset="0"/>
                        </a:rPr>
                        <a:t>Allianz auto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-4,43</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-40,39</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-25,12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2" charset="0"/>
                        </a:rPr>
                        <a:t>-18,72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-28,08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006100"/>
                          </a:solidFill>
                          <a:effectLst/>
                          <a:latin typeface="Montserrat" panose="00000500000000000000" pitchFamily="2" charset="0"/>
                        </a:rPr>
                        <a:t>-18,72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-26,6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-54,68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2" charset="0"/>
                        </a:rPr>
                        <a:t>-50,25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2" charset="0"/>
                        </a:rPr>
                        <a:t>-41,38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-25,62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-45,32</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400898509"/>
                  </a:ext>
                </a:extLst>
              </a:tr>
              <a:tr h="253692">
                <a:tc>
                  <a:txBody>
                    <a:bodyPr/>
                    <a:lstStyle/>
                    <a:p>
                      <a:pPr algn="ctr" rtl="0" fontAlgn="ctr"/>
                      <a:r>
                        <a:rPr lang="es-ES" sz="800" b="0" i="0" u="none" strike="noStrike">
                          <a:solidFill>
                            <a:srgbClr val="FFFFFF"/>
                          </a:solidFill>
                          <a:effectLst/>
                          <a:latin typeface="Montserrat" panose="00000500000000000000" pitchFamily="2" charset="0"/>
                        </a:rPr>
                        <a:t>AXA auto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-8,33</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2" charset="0"/>
                        </a:rPr>
                        <a:t>-38,33</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2" charset="0"/>
                        </a:rPr>
                        <a:t>-22,78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-27,78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-28,89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-20</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-34,44</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9C0006"/>
                          </a:solidFill>
                          <a:effectLst/>
                          <a:latin typeface="Montserrat" panose="00000500000000000000" pitchFamily="2" charset="0"/>
                        </a:rPr>
                        <a:t>-48,89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2" charset="0"/>
                        </a:rPr>
                        <a:t>-42,22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2" charset="0"/>
                        </a:rPr>
                        <a:t>-35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-23,33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-37,78</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711553484"/>
                  </a:ext>
                </a:extLst>
              </a:tr>
              <a:tr h="380538">
                <a:tc>
                  <a:txBody>
                    <a:bodyPr/>
                    <a:lstStyle/>
                    <a:p>
                      <a:pPr algn="ctr" rtl="0" fontAlgn="ctr"/>
                      <a:r>
                        <a:rPr lang="es-ES" sz="800" b="0" i="0" u="none" strike="noStrike">
                          <a:solidFill>
                            <a:srgbClr val="FFFFFF"/>
                          </a:solidFill>
                          <a:effectLst/>
                          <a:latin typeface="Montserrat" panose="00000500000000000000" pitchFamily="2" charset="0"/>
                        </a:rPr>
                        <a:t>Línea Directa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-11,19</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-29,24</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-28,16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-27,8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-37,55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006100"/>
                          </a:solidFill>
                          <a:effectLst/>
                          <a:latin typeface="Montserrat" panose="00000500000000000000" pitchFamily="2" charset="0"/>
                        </a:rPr>
                        <a:t>-27,44</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-35,38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-50,9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dirty="0">
                          <a:solidFill>
                            <a:srgbClr val="9C0006"/>
                          </a:solidFill>
                          <a:effectLst/>
                          <a:latin typeface="Montserrat" panose="00000500000000000000" pitchFamily="2" charset="0"/>
                        </a:rPr>
                        <a:t>-51,62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2" charset="0"/>
                        </a:rPr>
                        <a:t>-42,24</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-24,55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9C0006"/>
                          </a:solidFill>
                          <a:effectLst/>
                          <a:latin typeface="Montserrat" panose="00000500000000000000" pitchFamily="2" charset="0"/>
                        </a:rPr>
                        <a:t>-49,1</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951050814"/>
                  </a:ext>
                </a:extLst>
              </a:tr>
              <a:tr h="380538">
                <a:tc>
                  <a:txBody>
                    <a:bodyPr/>
                    <a:lstStyle/>
                    <a:p>
                      <a:pPr algn="ctr" rtl="0" fontAlgn="ctr"/>
                      <a:r>
                        <a:rPr lang="es-ES" sz="800" b="0" i="0" u="none" strike="noStrike">
                          <a:solidFill>
                            <a:srgbClr val="FFFFFF"/>
                          </a:solidFill>
                          <a:effectLst/>
                          <a:latin typeface="Montserrat" panose="00000500000000000000" pitchFamily="2" charset="0"/>
                        </a:rPr>
                        <a:t>Liberty Seguros auto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-12,8</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-36,8</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-21,6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2" charset="0"/>
                        </a:rPr>
                        <a:t>-23,2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-34,4</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-24,8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dirty="0">
                          <a:solidFill>
                            <a:srgbClr val="000000"/>
                          </a:solidFill>
                          <a:effectLst/>
                          <a:latin typeface="Montserrat" panose="00000500000000000000" pitchFamily="2" charset="0"/>
                        </a:rPr>
                        <a:t>-32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-57,6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2" charset="0"/>
                        </a:rPr>
                        <a:t>-47,2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2" charset="0"/>
                        </a:rPr>
                        <a:t>-36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-27,2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-44,8</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73269078"/>
                  </a:ext>
                </a:extLst>
              </a:tr>
              <a:tr h="380538">
                <a:tc>
                  <a:txBody>
                    <a:bodyPr/>
                    <a:lstStyle/>
                    <a:p>
                      <a:pPr algn="ctr" rtl="0" fontAlgn="ctr"/>
                      <a:r>
                        <a:rPr lang="es-ES" sz="800" b="0" i="0" u="none" strike="noStrike">
                          <a:solidFill>
                            <a:srgbClr val="FFFFFF"/>
                          </a:solidFill>
                          <a:effectLst/>
                          <a:latin typeface="Montserrat" panose="00000500000000000000" pitchFamily="2" charset="0"/>
                        </a:rPr>
                        <a:t>Direct Seguros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-12,96</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-37,96</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-31,48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-28,7</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-42,59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-21,3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dirty="0">
                          <a:solidFill>
                            <a:srgbClr val="000000"/>
                          </a:solidFill>
                          <a:effectLst/>
                          <a:latin typeface="Montserrat" panose="00000500000000000000" pitchFamily="2" charset="0"/>
                        </a:rPr>
                        <a:t>-34,26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9C0006"/>
                          </a:solidFill>
                          <a:effectLst/>
                          <a:latin typeface="Montserrat" panose="00000500000000000000" pitchFamily="2" charset="0"/>
                        </a:rPr>
                        <a:t>-48,15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2" charset="0"/>
                        </a:rPr>
                        <a:t>-48,15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dirty="0">
                          <a:solidFill>
                            <a:srgbClr val="000000"/>
                          </a:solidFill>
                          <a:effectLst/>
                          <a:latin typeface="Montserrat" panose="00000500000000000000" pitchFamily="2" charset="0"/>
                        </a:rPr>
                        <a:t>-32,41</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-30,56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9C0006"/>
                          </a:solidFill>
                          <a:effectLst/>
                          <a:latin typeface="Montserrat" panose="00000500000000000000" pitchFamily="2" charset="0"/>
                        </a:rPr>
                        <a:t>-43,52</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35953776"/>
                  </a:ext>
                </a:extLst>
              </a:tr>
              <a:tr h="253692">
                <a:tc>
                  <a:txBody>
                    <a:bodyPr/>
                    <a:lstStyle/>
                    <a:p>
                      <a:pPr algn="ctr" rtl="0" fontAlgn="ctr"/>
                      <a:r>
                        <a:rPr lang="es-ES" sz="800" b="0" i="0" u="none" strike="noStrike">
                          <a:solidFill>
                            <a:srgbClr val="FFFFFF"/>
                          </a:solidFill>
                          <a:effectLst/>
                          <a:latin typeface="Montserrat" panose="00000500000000000000" pitchFamily="2" charset="0"/>
                        </a:rPr>
                        <a:t>Generali auto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-16,67</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-42,98</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-22,81</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2" charset="0"/>
                        </a:rPr>
                        <a:t>-28,95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-39,47</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-28,95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-37,72</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-46,49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dirty="0">
                          <a:solidFill>
                            <a:srgbClr val="000000"/>
                          </a:solidFill>
                          <a:effectLst/>
                          <a:latin typeface="Montserrat" panose="00000500000000000000" pitchFamily="2" charset="0"/>
                        </a:rPr>
                        <a:t>-45,61</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9C0006"/>
                          </a:solidFill>
                          <a:effectLst/>
                          <a:latin typeface="Montserrat" panose="00000500000000000000" pitchFamily="2" charset="0"/>
                        </a:rPr>
                        <a:t>-46,49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2" charset="0"/>
                        </a:rPr>
                        <a:t>-28,95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9C0006"/>
                          </a:solidFill>
                          <a:effectLst/>
                          <a:latin typeface="Montserrat" panose="00000500000000000000" pitchFamily="2" charset="0"/>
                        </a:rPr>
                        <a:t>-47,37</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392274820"/>
                  </a:ext>
                </a:extLst>
              </a:tr>
              <a:tr h="253692">
                <a:tc>
                  <a:txBody>
                    <a:bodyPr/>
                    <a:lstStyle/>
                    <a:p>
                      <a:pPr algn="ctr" rtl="0" fontAlgn="ctr"/>
                      <a:r>
                        <a:rPr lang="es-ES" sz="800" b="0" i="0" u="none" strike="noStrike">
                          <a:solidFill>
                            <a:srgbClr val="FFFFFF"/>
                          </a:solidFill>
                          <a:effectLst/>
                          <a:latin typeface="Montserrat" panose="00000500000000000000" pitchFamily="2" charset="0"/>
                        </a:rPr>
                        <a:t>Zurich auto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-22,99</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2" charset="0"/>
                        </a:rPr>
                        <a:t>-42,53</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2" charset="0"/>
                        </a:rPr>
                        <a:t>-21,84</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2" charset="0"/>
                        </a:rPr>
                        <a:t>-25,29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-32,18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-29,89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-31,03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-44,83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9C0006"/>
                          </a:solidFill>
                          <a:effectLst/>
                          <a:latin typeface="Montserrat" panose="00000500000000000000" pitchFamily="2" charset="0"/>
                        </a:rPr>
                        <a:t>-44,83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dirty="0">
                          <a:solidFill>
                            <a:srgbClr val="000000"/>
                          </a:solidFill>
                          <a:effectLst/>
                          <a:latin typeface="Montserrat" panose="00000500000000000000" pitchFamily="2" charset="0"/>
                        </a:rPr>
                        <a:t>-37,93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6100"/>
                          </a:solidFill>
                          <a:effectLst/>
                          <a:latin typeface="Montserrat" panose="00000500000000000000" pitchFamily="2" charset="0"/>
                        </a:rPr>
                        <a:t>-26,44</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-41,38</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8786126"/>
                  </a:ext>
                </a:extLst>
              </a:tr>
              <a:tr h="282837">
                <a:tc>
                  <a:txBody>
                    <a:bodyPr/>
                    <a:lstStyle/>
                    <a:p>
                      <a:pPr algn="ctr" rtl="0" fontAlgn="ctr"/>
                      <a:r>
                        <a:rPr lang="es-ES" sz="800" b="0" i="0" u="none" strike="noStrike">
                          <a:solidFill>
                            <a:srgbClr val="FFFFFF"/>
                          </a:solidFill>
                          <a:effectLst/>
                          <a:latin typeface="Montserrat" panose="00000500000000000000" pitchFamily="2" charset="0"/>
                        </a:rPr>
                        <a:t>Caser auto (SGC)</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000000"/>
                          </a:solidFill>
                          <a:effectLst/>
                          <a:latin typeface="Montserrat" panose="00000500000000000000" pitchFamily="2" charset="0"/>
                        </a:rPr>
                        <a:t>-25</a:t>
                      </a:r>
                    </a:p>
                  </a:txBody>
                  <a:tcPr marL="4247" marR="4247" marT="4247"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800" b="0" i="0" u="none" strike="noStrike">
                        <a:solidFill>
                          <a:srgbClr val="000000"/>
                        </a:solidFill>
                        <a:effectLst/>
                        <a:latin typeface="Arial" panose="020B0604020202020204" pitchFamily="34" charset="0"/>
                      </a:endParaRPr>
                    </a:p>
                  </a:txBody>
                  <a:tcPr marL="4247" marR="4247" marT="4247" marB="0" anchor="b">
                    <a:lnL>
                      <a:noFill/>
                    </a:lnL>
                    <a:lnR>
                      <a:noFill/>
                    </a:lnR>
                    <a:lnT>
                      <a:noFill/>
                    </a:lnT>
                    <a:lnB>
                      <a:noFill/>
                    </a:lnB>
                  </a:tcPr>
                </a:tc>
                <a:tc>
                  <a:txBody>
                    <a:bodyPr/>
                    <a:lstStyle/>
                    <a:p>
                      <a:pPr algn="ctr" rtl="0" fontAlgn="ctr"/>
                      <a:r>
                        <a:rPr lang="es-ES" sz="800" b="0" i="0" u="none" strike="noStrike">
                          <a:solidFill>
                            <a:srgbClr val="9C0006"/>
                          </a:solidFill>
                          <a:effectLst/>
                          <a:latin typeface="Montserrat" panose="00000500000000000000" pitchFamily="2" charset="0"/>
                        </a:rPr>
                        <a:t>-53,13</a:t>
                      </a:r>
                    </a:p>
                  </a:txBody>
                  <a:tcPr marL="4247" marR="4247" marT="4247"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2" charset="0"/>
                        </a:rPr>
                        <a:t>-28,13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6100"/>
                          </a:solidFill>
                          <a:effectLst/>
                          <a:latin typeface="Montserrat" panose="00000500000000000000" pitchFamily="2" charset="0"/>
                        </a:rPr>
                        <a:t>-32,81</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9C0006"/>
                          </a:solidFill>
                          <a:effectLst/>
                          <a:latin typeface="Montserrat" panose="00000500000000000000" pitchFamily="2" charset="0"/>
                        </a:rPr>
                        <a:t>-51,56</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6100"/>
                          </a:solidFill>
                          <a:effectLst/>
                          <a:latin typeface="Montserrat" panose="00000500000000000000" pitchFamily="2" charset="0"/>
                        </a:rPr>
                        <a:t>-32,81</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rtl="0" fontAlgn="ctr"/>
                      <a:r>
                        <a:rPr lang="es-ES" sz="800" b="0" i="0" u="none" strike="noStrike">
                          <a:solidFill>
                            <a:srgbClr val="000000"/>
                          </a:solidFill>
                          <a:effectLst/>
                          <a:latin typeface="Montserrat" panose="00000500000000000000" pitchFamily="2" charset="0"/>
                        </a:rPr>
                        <a:t>-42,19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9C0006"/>
                          </a:solidFill>
                          <a:effectLst/>
                          <a:latin typeface="Montserrat" panose="00000500000000000000" pitchFamily="2" charset="0"/>
                        </a:rPr>
                        <a:t>-53,13</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rtl="0" fontAlgn="ctr"/>
                      <a:r>
                        <a:rPr lang="es-ES" sz="800" b="0" i="0" u="none" strike="noStrike">
                          <a:solidFill>
                            <a:srgbClr val="000000"/>
                          </a:solidFill>
                          <a:effectLst/>
                          <a:latin typeface="Montserrat" panose="00000500000000000000" pitchFamily="2" charset="0"/>
                        </a:rPr>
                        <a:t>-42,19</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a:solidFill>
                            <a:srgbClr val="000000"/>
                          </a:solidFill>
                          <a:effectLst/>
                          <a:latin typeface="Montserrat" panose="00000500000000000000" pitchFamily="2" charset="0"/>
                        </a:rPr>
                        <a:t>-34,38</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000000"/>
                          </a:solidFill>
                          <a:effectLst/>
                          <a:latin typeface="Montserrat" panose="00000500000000000000" pitchFamily="2" charset="0"/>
                        </a:rPr>
                        <a:t>-43,75</a:t>
                      </a:r>
                    </a:p>
                  </a:txBody>
                  <a:tcPr marL="4247" marR="4247" marT="4247"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rtl="0" fontAlgn="ctr"/>
                      <a:r>
                        <a:rPr lang="es-ES" sz="800" b="0" i="0" u="none" strike="noStrike" dirty="0">
                          <a:solidFill>
                            <a:srgbClr val="000000"/>
                          </a:solidFill>
                          <a:effectLst/>
                          <a:latin typeface="Montserrat" panose="00000500000000000000" pitchFamily="2" charset="0"/>
                        </a:rPr>
                        <a:t>-42,19</a:t>
                      </a:r>
                    </a:p>
                  </a:txBody>
                  <a:tcPr marL="4247" marR="4247" marT="4247"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81449763"/>
                  </a:ext>
                </a:extLst>
              </a:tr>
            </a:tbl>
          </a:graphicData>
        </a:graphic>
      </p:graphicFrame>
    </p:spTree>
    <p:extLst>
      <p:ext uri="{BB962C8B-B14F-4D97-AF65-F5344CB8AC3E}">
        <p14:creationId xmlns:p14="http://schemas.microsoft.com/office/powerpoint/2010/main" val="2211501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C5BA705-7BD9-8805-6316-C701AAE8867F}"/>
              </a:ext>
            </a:extLst>
          </p:cNvPr>
          <p:cNvPicPr>
            <a:picLocks noChangeAspect="1"/>
          </p:cNvPicPr>
          <p:nvPr/>
        </p:nvPicPr>
        <p:blipFill rotWithShape="1">
          <a:blip r:embed="rId3"/>
          <a:srcRect t="16879" b="3982"/>
          <a:stretch/>
        </p:blipFill>
        <p:spPr>
          <a:xfrm>
            <a:off x="964132" y="1806666"/>
            <a:ext cx="6900538" cy="4458647"/>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562966" y="1722522"/>
            <a:ext cx="7282555" cy="4666295"/>
            <a:chOff x="2299540" y="1543789"/>
            <a:chExt cx="9176998"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105924" y="3789491"/>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692212" y="3397076"/>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299540" y="3515081"/>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45</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960225"/>
            <a:ext cx="1928171" cy="461665"/>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Compañías de seguro de coche</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4233541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5D02F07A-54AC-2EB8-E0AD-181F968B2ECD}"/>
              </a:ext>
            </a:extLst>
          </p:cNvPr>
          <p:cNvGraphicFramePr>
            <a:graphicFrameLocks noGrp="1"/>
          </p:cNvGraphicFramePr>
          <p:nvPr>
            <p:extLst>
              <p:ext uri="{D42A27DB-BD31-4B8C-83A1-F6EECF244321}">
                <p14:modId xmlns:p14="http://schemas.microsoft.com/office/powerpoint/2010/main" val="688706884"/>
              </p:ext>
            </p:extLst>
          </p:nvPr>
        </p:nvGraphicFramePr>
        <p:xfrm>
          <a:off x="727587" y="1817148"/>
          <a:ext cx="10756466" cy="4229601"/>
        </p:xfrm>
        <a:graphic>
          <a:graphicData uri="http://schemas.openxmlformats.org/drawingml/2006/table">
            <a:tbl>
              <a:tblPr/>
              <a:tblGrid>
                <a:gridCol w="1390754">
                  <a:extLst>
                    <a:ext uri="{9D8B030D-6E8A-4147-A177-3AD203B41FA5}">
                      <a16:colId xmlns:a16="http://schemas.microsoft.com/office/drawing/2014/main" val="3049152276"/>
                    </a:ext>
                  </a:extLst>
                </a:gridCol>
                <a:gridCol w="162991">
                  <a:extLst>
                    <a:ext uri="{9D8B030D-6E8A-4147-A177-3AD203B41FA5}">
                      <a16:colId xmlns:a16="http://schemas.microsoft.com/office/drawing/2014/main" val="2032009594"/>
                    </a:ext>
                  </a:extLst>
                </a:gridCol>
                <a:gridCol w="752266">
                  <a:extLst>
                    <a:ext uri="{9D8B030D-6E8A-4147-A177-3AD203B41FA5}">
                      <a16:colId xmlns:a16="http://schemas.microsoft.com/office/drawing/2014/main" val="3380335235"/>
                    </a:ext>
                  </a:extLst>
                </a:gridCol>
                <a:gridCol w="175529">
                  <a:extLst>
                    <a:ext uri="{9D8B030D-6E8A-4147-A177-3AD203B41FA5}">
                      <a16:colId xmlns:a16="http://schemas.microsoft.com/office/drawing/2014/main" val="2204091032"/>
                    </a:ext>
                  </a:extLst>
                </a:gridCol>
                <a:gridCol w="752266">
                  <a:extLst>
                    <a:ext uri="{9D8B030D-6E8A-4147-A177-3AD203B41FA5}">
                      <a16:colId xmlns:a16="http://schemas.microsoft.com/office/drawing/2014/main" val="451622016"/>
                    </a:ext>
                  </a:extLst>
                </a:gridCol>
                <a:gridCol w="752266">
                  <a:extLst>
                    <a:ext uri="{9D8B030D-6E8A-4147-A177-3AD203B41FA5}">
                      <a16:colId xmlns:a16="http://schemas.microsoft.com/office/drawing/2014/main" val="3375661962"/>
                    </a:ext>
                  </a:extLst>
                </a:gridCol>
                <a:gridCol w="752266">
                  <a:extLst>
                    <a:ext uri="{9D8B030D-6E8A-4147-A177-3AD203B41FA5}">
                      <a16:colId xmlns:a16="http://schemas.microsoft.com/office/drawing/2014/main" val="3776938834"/>
                    </a:ext>
                  </a:extLst>
                </a:gridCol>
                <a:gridCol w="752266">
                  <a:extLst>
                    <a:ext uri="{9D8B030D-6E8A-4147-A177-3AD203B41FA5}">
                      <a16:colId xmlns:a16="http://schemas.microsoft.com/office/drawing/2014/main" val="456387467"/>
                    </a:ext>
                  </a:extLst>
                </a:gridCol>
                <a:gridCol w="752266">
                  <a:extLst>
                    <a:ext uri="{9D8B030D-6E8A-4147-A177-3AD203B41FA5}">
                      <a16:colId xmlns:a16="http://schemas.microsoft.com/office/drawing/2014/main" val="1492308864"/>
                    </a:ext>
                  </a:extLst>
                </a:gridCol>
                <a:gridCol w="752266">
                  <a:extLst>
                    <a:ext uri="{9D8B030D-6E8A-4147-A177-3AD203B41FA5}">
                      <a16:colId xmlns:a16="http://schemas.microsoft.com/office/drawing/2014/main" val="1829693021"/>
                    </a:ext>
                  </a:extLst>
                </a:gridCol>
                <a:gridCol w="752266">
                  <a:extLst>
                    <a:ext uri="{9D8B030D-6E8A-4147-A177-3AD203B41FA5}">
                      <a16:colId xmlns:a16="http://schemas.microsoft.com/office/drawing/2014/main" val="432852610"/>
                    </a:ext>
                  </a:extLst>
                </a:gridCol>
                <a:gridCol w="752266">
                  <a:extLst>
                    <a:ext uri="{9D8B030D-6E8A-4147-A177-3AD203B41FA5}">
                      <a16:colId xmlns:a16="http://schemas.microsoft.com/office/drawing/2014/main" val="604851076"/>
                    </a:ext>
                  </a:extLst>
                </a:gridCol>
                <a:gridCol w="752266">
                  <a:extLst>
                    <a:ext uri="{9D8B030D-6E8A-4147-A177-3AD203B41FA5}">
                      <a16:colId xmlns:a16="http://schemas.microsoft.com/office/drawing/2014/main" val="2802225231"/>
                    </a:ext>
                  </a:extLst>
                </a:gridCol>
                <a:gridCol w="752266">
                  <a:extLst>
                    <a:ext uri="{9D8B030D-6E8A-4147-A177-3AD203B41FA5}">
                      <a16:colId xmlns:a16="http://schemas.microsoft.com/office/drawing/2014/main" val="1150692135"/>
                    </a:ext>
                  </a:extLst>
                </a:gridCol>
                <a:gridCol w="752266">
                  <a:extLst>
                    <a:ext uri="{9D8B030D-6E8A-4147-A177-3AD203B41FA5}">
                      <a16:colId xmlns:a16="http://schemas.microsoft.com/office/drawing/2014/main" val="323833702"/>
                    </a:ext>
                  </a:extLst>
                </a:gridCol>
              </a:tblGrid>
              <a:tr h="1176006">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6350" marR="6350" marT="6350" marB="0" anchor="ctr">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TOTAL</a:t>
                      </a:r>
                    </a:p>
                  </a:txBody>
                  <a:tcPr marL="6350" marR="6350" marT="6350" marB="0" anchor="ctr">
                    <a:lnL>
                      <a:noFill/>
                    </a:lnL>
                    <a:lnR>
                      <a:noFill/>
                    </a:lnR>
                    <a:lnT>
                      <a:noFill/>
                    </a:lnT>
                    <a:lnB>
                      <a:noFill/>
                    </a:lnB>
                    <a:solidFill>
                      <a:srgbClr val="404040"/>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Tiene buenos precios, ofertas y promociones  </a:t>
                      </a:r>
                    </a:p>
                  </a:txBody>
                  <a:tcPr marL="6350" marR="6350" marT="6350"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Su atención, trato personalizado y experiencia agradable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La calidad de sus productos o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gestión de incidencias y devoluciones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variedad y disponibilidad de productos y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programa de fidelización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Porque comparto sus valores como marca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aplica innovación y tecnología mejorando mi experiencia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Facilidad de acceso e interacción</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Espacio de compra agradable, ordenado y con producto visible  </a:t>
                      </a:r>
                    </a:p>
                  </a:txBody>
                  <a:tcPr marL="6350" marR="6350" marT="6350"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25519931"/>
                  </a:ext>
                </a:extLst>
              </a:tr>
              <a:tr h="228733">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extLst>
                  <a:ext uri="{0D108BD9-81ED-4DB2-BD59-A6C34878D82A}">
                    <a16:rowId xmlns:a16="http://schemas.microsoft.com/office/drawing/2014/main" val="2601017175"/>
                  </a:ext>
                </a:extLst>
              </a:tr>
              <a:tr h="228733">
                <a:tc>
                  <a:txBody>
                    <a:bodyPr/>
                    <a:lstStyle/>
                    <a:p>
                      <a:pPr algn="ctr" fontAlgn="ctr"/>
                      <a:r>
                        <a:rPr lang="es-ES" sz="1000" b="0" i="0" u="none" strike="noStrike">
                          <a:solidFill>
                            <a:srgbClr val="FFFFFF"/>
                          </a:solidFill>
                          <a:effectLst/>
                          <a:latin typeface="Montserrat" panose="00000500000000000000" pitchFamily="50" charset="0"/>
                        </a:rPr>
                        <a:t>Meliá (H)</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18,90</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-12,20</a:t>
                      </a:r>
                    </a:p>
                  </a:txBody>
                  <a:tcPr marL="6350" marR="6350" marT="6350"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16,46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17,68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1,83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6,10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3,66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-12,80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-12,20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-6,10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4,27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3,66</a:t>
                      </a:r>
                    </a:p>
                  </a:txBody>
                  <a:tcPr marL="6350" marR="6350" marT="6350"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615815643"/>
                  </a:ext>
                </a:extLst>
              </a:tr>
              <a:tr h="228733">
                <a:tc>
                  <a:txBody>
                    <a:bodyPr/>
                    <a:lstStyle/>
                    <a:p>
                      <a:pPr algn="ctr" fontAlgn="ctr"/>
                      <a:r>
                        <a:rPr lang="es-ES" sz="1000" b="0" i="0" u="none" strike="noStrike">
                          <a:solidFill>
                            <a:srgbClr val="FFFFFF"/>
                          </a:solidFill>
                          <a:effectLst/>
                          <a:latin typeface="Montserrat" panose="00000500000000000000" pitchFamily="50" charset="0"/>
                        </a:rPr>
                        <a:t>NH Hotels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5,13</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-35,90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-2,56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1,54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-21,03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-4,10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-16,92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-38,97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-31,28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-20,51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-3,59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-8,21</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12073293"/>
                  </a:ext>
                </a:extLst>
              </a:tr>
              <a:tr h="228733">
                <a:tc>
                  <a:txBody>
                    <a:bodyPr/>
                    <a:lstStyle/>
                    <a:p>
                      <a:pPr algn="ctr" fontAlgn="ctr"/>
                      <a:r>
                        <a:rPr lang="es-ES" sz="1000" b="0" i="0" u="none" strike="noStrike">
                          <a:solidFill>
                            <a:srgbClr val="FFFFFF"/>
                          </a:solidFill>
                          <a:effectLst/>
                          <a:latin typeface="Montserrat" panose="00000500000000000000" pitchFamily="50" charset="0"/>
                        </a:rPr>
                        <a:t>Marriott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0,00</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-18,33</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-3,33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-3,33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-20,00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-1,67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-15,00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-25,00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-10,00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-1,67</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348238895"/>
                  </a:ext>
                </a:extLst>
              </a:tr>
              <a:tr h="228733">
                <a:tc>
                  <a:txBody>
                    <a:bodyPr/>
                    <a:lstStyle/>
                    <a:p>
                      <a:pPr algn="ctr" fontAlgn="ctr"/>
                      <a:r>
                        <a:rPr lang="es-ES" sz="1000" b="0" i="0" u="none" strike="noStrike">
                          <a:solidFill>
                            <a:srgbClr val="FFFFFF"/>
                          </a:solidFill>
                          <a:effectLst/>
                          <a:latin typeface="Montserrat" panose="00000500000000000000" pitchFamily="50" charset="0"/>
                        </a:rPr>
                        <a:t>Hilton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0,00</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-19,74</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-5,26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-3,95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-9,21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-10,53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-6,58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-19,74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-14,47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-9,21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-10,53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-1,32</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030552015"/>
                  </a:ext>
                </a:extLst>
              </a:tr>
              <a:tr h="228733">
                <a:tc>
                  <a:txBody>
                    <a:bodyPr/>
                    <a:lstStyle/>
                    <a:p>
                      <a:pPr algn="ctr" fontAlgn="ctr"/>
                      <a:r>
                        <a:rPr lang="es-ES" sz="1000" b="0" i="0" u="none" strike="noStrike">
                          <a:solidFill>
                            <a:srgbClr val="FFFFFF"/>
                          </a:solidFill>
                          <a:effectLst/>
                          <a:latin typeface="Montserrat" panose="00000500000000000000" pitchFamily="50" charset="0"/>
                        </a:rPr>
                        <a:t>Barceló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-1,45</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-28,26</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7,97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0,72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-21,01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-5,80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-15,22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-25,36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-26,81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-25,36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-18,12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-14,49</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89317752"/>
                  </a:ext>
                </a:extLst>
              </a:tr>
              <a:tr h="228733">
                <a:tc>
                  <a:txBody>
                    <a:bodyPr/>
                    <a:lstStyle/>
                    <a:p>
                      <a:pPr algn="ctr" fontAlgn="ctr"/>
                      <a:r>
                        <a:rPr lang="es-ES" sz="1000" b="0" i="0" u="none" strike="noStrike">
                          <a:solidFill>
                            <a:srgbClr val="FFFFFF"/>
                          </a:solidFill>
                          <a:effectLst/>
                          <a:latin typeface="Montserrat" panose="00000500000000000000" pitchFamily="50" charset="0"/>
                        </a:rPr>
                        <a:t>Riu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-5,63</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-26,76</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-9,86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-16,90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-14,08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-15,49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-25,35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-32,39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-28,17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-21,13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-12,86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-26,76</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52401061"/>
                  </a:ext>
                </a:extLst>
              </a:tr>
              <a:tr h="228733">
                <a:tc>
                  <a:txBody>
                    <a:bodyPr/>
                    <a:lstStyle/>
                    <a:p>
                      <a:pPr algn="ctr" fontAlgn="ctr"/>
                      <a:r>
                        <a:rPr lang="es-ES" sz="1000" b="0" i="0" u="none" strike="noStrike">
                          <a:solidFill>
                            <a:srgbClr val="FFFFFF"/>
                          </a:solidFill>
                          <a:effectLst/>
                          <a:latin typeface="Montserrat" panose="00000500000000000000" pitchFamily="50" charset="0"/>
                        </a:rPr>
                        <a:t>H10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-9,68</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-27,42</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-17,74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-22,58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-41,94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-19,35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-29,03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-30,65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-24,19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-40,32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-21,31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-12,90</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571767463"/>
                  </a:ext>
                </a:extLst>
              </a:tr>
              <a:tr h="308799">
                <a:tc>
                  <a:txBody>
                    <a:bodyPr/>
                    <a:lstStyle/>
                    <a:p>
                      <a:pPr algn="ctr" fontAlgn="ctr"/>
                      <a:r>
                        <a:rPr lang="es-ES" sz="1000" b="0" i="0" u="none" strike="noStrike">
                          <a:solidFill>
                            <a:srgbClr val="FFFFFF"/>
                          </a:solidFill>
                          <a:effectLst/>
                          <a:latin typeface="Montserrat" panose="00000500000000000000" pitchFamily="50" charset="0"/>
                        </a:rPr>
                        <a:t>Iberostar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-17,71</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-39,58</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-17,71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-31,25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-31,25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-33,33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-39,58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-34,38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-27,08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-22,92</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368226529"/>
                  </a:ext>
                </a:extLst>
              </a:tr>
              <a:tr h="228733">
                <a:tc>
                  <a:txBody>
                    <a:bodyPr/>
                    <a:lstStyle/>
                    <a:p>
                      <a:pPr algn="ctr" fontAlgn="ctr"/>
                      <a:r>
                        <a:rPr lang="es-ES" sz="1000" b="0" i="0" u="none" strike="noStrike">
                          <a:solidFill>
                            <a:srgbClr val="FFFFFF"/>
                          </a:solidFill>
                          <a:effectLst/>
                          <a:latin typeface="Montserrat" panose="00000500000000000000" pitchFamily="50" charset="0"/>
                        </a:rPr>
                        <a:t>Novotel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-18,75</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-23,75</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-8,75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-25,00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-21,25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-10,00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-23,75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-31,25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-18,75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-18,75</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506787359"/>
                  </a:ext>
                </a:extLst>
              </a:tr>
              <a:tr h="228733">
                <a:tc>
                  <a:txBody>
                    <a:bodyPr/>
                    <a:lstStyle/>
                    <a:p>
                      <a:pPr algn="ctr" fontAlgn="ctr"/>
                      <a:r>
                        <a:rPr lang="es-ES" sz="1000" b="0" i="0" u="none" strike="noStrike">
                          <a:solidFill>
                            <a:srgbClr val="FFFFFF"/>
                          </a:solidFill>
                          <a:effectLst/>
                          <a:latin typeface="Montserrat" panose="00000500000000000000" pitchFamily="50" charset="0"/>
                        </a:rPr>
                        <a:t>Sheraton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-20,45</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-31,82</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-13,64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-31,82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-27,27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-15,91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-29,55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-27,27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-29,55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6100"/>
                          </a:solidFill>
                          <a:effectLst/>
                          <a:latin typeface="Montserrat" panose="00000500000000000000" pitchFamily="50" charset="0"/>
                        </a:rPr>
                        <a:t>-18,18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-22,73</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8432188"/>
                  </a:ext>
                </a:extLst>
              </a:tr>
              <a:tr h="228733">
                <a:tc>
                  <a:txBody>
                    <a:bodyPr/>
                    <a:lstStyle/>
                    <a:p>
                      <a:pPr algn="ctr" fontAlgn="ctr"/>
                      <a:r>
                        <a:rPr lang="es-ES" sz="1000" b="0" i="0" u="none" strike="noStrike">
                          <a:solidFill>
                            <a:srgbClr val="FFFFFF"/>
                          </a:solidFill>
                          <a:effectLst/>
                          <a:latin typeface="Montserrat" panose="00000500000000000000" pitchFamily="50" charset="0"/>
                        </a:rPr>
                        <a:t>Ibis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-22,60</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-35,62</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-23,97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-21,92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-36,99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-21,23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-30,14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-47,26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-31,51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-36,30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0000"/>
                          </a:solidFill>
                          <a:effectLst/>
                          <a:latin typeface="Montserrat" panose="00000500000000000000" pitchFamily="50" charset="0"/>
                        </a:rPr>
                        <a:t>-24,66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-34,25</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1451920"/>
                  </a:ext>
                </a:extLst>
              </a:tr>
              <a:tr h="228733">
                <a:tc>
                  <a:txBody>
                    <a:bodyPr/>
                    <a:lstStyle/>
                    <a:p>
                      <a:pPr algn="ctr" fontAlgn="ctr"/>
                      <a:r>
                        <a:rPr lang="es-ES" sz="1000" b="0" i="0" u="none" strike="noStrike">
                          <a:solidFill>
                            <a:srgbClr val="FFFFFF"/>
                          </a:solidFill>
                          <a:effectLst/>
                          <a:latin typeface="Montserrat" panose="00000500000000000000" pitchFamily="50" charset="0"/>
                        </a:rPr>
                        <a:t>AC (H)</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-29,55</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-53,41</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-29,55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-40,91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-35,23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-44,32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-46,59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-50,00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-45,45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-25,00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-36,36</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18787846"/>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46</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27587" y="1817147"/>
            <a:ext cx="1383315" cy="1170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Cadenas hoteleras </a:t>
            </a:r>
          </a:p>
          <a:p>
            <a:pPr algn="ctr"/>
            <a:r>
              <a:rPr lang="es-ES" sz="1200" dirty="0">
                <a:solidFill>
                  <a:schemeClr val="bg1"/>
                </a:solidFill>
                <a:latin typeface="Montserrat" panose="00000500000000000000" pitchFamily="50" charset="0"/>
                <a:cs typeface="Arial" panose="020B0604020202020204" pitchFamily="34" charset="0"/>
              </a:rPr>
              <a:t>-5,43 </a:t>
            </a:r>
          </a:p>
        </p:txBody>
      </p:sp>
    </p:spTree>
    <p:extLst>
      <p:ext uri="{BB962C8B-B14F-4D97-AF65-F5344CB8AC3E}">
        <p14:creationId xmlns:p14="http://schemas.microsoft.com/office/powerpoint/2010/main" val="868730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6DA7BD3-4925-8E78-241B-C6C9A05F570B}"/>
              </a:ext>
            </a:extLst>
          </p:cNvPr>
          <p:cNvPicPr>
            <a:picLocks noChangeAspect="1"/>
          </p:cNvPicPr>
          <p:nvPr/>
        </p:nvPicPr>
        <p:blipFill rotWithShape="1">
          <a:blip r:embed="rId3"/>
          <a:srcRect t="8201" b="4145"/>
          <a:stretch/>
        </p:blipFill>
        <p:spPr>
          <a:xfrm>
            <a:off x="1374304" y="1890076"/>
            <a:ext cx="6189004" cy="4429138"/>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798005" y="1658063"/>
            <a:ext cx="6882332" cy="4855450"/>
            <a:chOff x="2595721" y="1448233"/>
            <a:chExt cx="8672663" cy="7197845"/>
          </a:xfrm>
        </p:grpSpPr>
        <p:sp>
          <p:nvSpPr>
            <p:cNvPr id="20" name="CuadroTexto 19">
              <a:extLst>
                <a:ext uri="{FF2B5EF4-FFF2-40B4-BE49-F238E27FC236}">
                  <a16:creationId xmlns:a16="http://schemas.microsoft.com/office/drawing/2014/main" id="{747E7834-D9B8-360E-B088-9AE48ECB2FA4}"/>
                </a:ext>
              </a:extLst>
            </p:cNvPr>
            <p:cNvSpPr txBox="1"/>
            <p:nvPr/>
          </p:nvSpPr>
          <p:spPr>
            <a:xfrm>
              <a:off x="7103898" y="1448233"/>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0897770" y="3631229"/>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113517" y="7573214"/>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988393" y="3440338"/>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595721" y="3558342"/>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94254" y="7303100"/>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47</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960225"/>
            <a:ext cx="1928171" cy="461665"/>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Cadenas hoteleras o alojamientos</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902847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ADF38313-47E1-323A-D785-24F5CAA56CCC}"/>
              </a:ext>
            </a:extLst>
          </p:cNvPr>
          <p:cNvGraphicFramePr>
            <a:graphicFrameLocks noGrp="1"/>
          </p:cNvGraphicFramePr>
          <p:nvPr>
            <p:extLst>
              <p:ext uri="{D42A27DB-BD31-4B8C-83A1-F6EECF244321}">
                <p14:modId xmlns:p14="http://schemas.microsoft.com/office/powerpoint/2010/main" val="2814790832"/>
              </p:ext>
            </p:extLst>
          </p:nvPr>
        </p:nvGraphicFramePr>
        <p:xfrm>
          <a:off x="816077" y="1890420"/>
          <a:ext cx="10667974" cy="4021962"/>
        </p:xfrm>
        <a:graphic>
          <a:graphicData uri="http://schemas.openxmlformats.org/drawingml/2006/table">
            <a:tbl>
              <a:tblPr/>
              <a:tblGrid>
                <a:gridCol w="1419776">
                  <a:extLst>
                    <a:ext uri="{9D8B030D-6E8A-4147-A177-3AD203B41FA5}">
                      <a16:colId xmlns:a16="http://schemas.microsoft.com/office/drawing/2014/main" val="217421116"/>
                    </a:ext>
                  </a:extLst>
                </a:gridCol>
                <a:gridCol w="161161">
                  <a:extLst>
                    <a:ext uri="{9D8B030D-6E8A-4147-A177-3AD203B41FA5}">
                      <a16:colId xmlns:a16="http://schemas.microsoft.com/office/drawing/2014/main" val="1304206942"/>
                    </a:ext>
                  </a:extLst>
                </a:gridCol>
                <a:gridCol w="743823">
                  <a:extLst>
                    <a:ext uri="{9D8B030D-6E8A-4147-A177-3AD203B41FA5}">
                      <a16:colId xmlns:a16="http://schemas.microsoft.com/office/drawing/2014/main" val="1544446124"/>
                    </a:ext>
                  </a:extLst>
                </a:gridCol>
                <a:gridCol w="161161">
                  <a:extLst>
                    <a:ext uri="{9D8B030D-6E8A-4147-A177-3AD203B41FA5}">
                      <a16:colId xmlns:a16="http://schemas.microsoft.com/office/drawing/2014/main" val="2051810795"/>
                    </a:ext>
                  </a:extLst>
                </a:gridCol>
                <a:gridCol w="743823">
                  <a:extLst>
                    <a:ext uri="{9D8B030D-6E8A-4147-A177-3AD203B41FA5}">
                      <a16:colId xmlns:a16="http://schemas.microsoft.com/office/drawing/2014/main" val="2383045710"/>
                    </a:ext>
                  </a:extLst>
                </a:gridCol>
                <a:gridCol w="743823">
                  <a:extLst>
                    <a:ext uri="{9D8B030D-6E8A-4147-A177-3AD203B41FA5}">
                      <a16:colId xmlns:a16="http://schemas.microsoft.com/office/drawing/2014/main" val="2093938853"/>
                    </a:ext>
                  </a:extLst>
                </a:gridCol>
                <a:gridCol w="743823">
                  <a:extLst>
                    <a:ext uri="{9D8B030D-6E8A-4147-A177-3AD203B41FA5}">
                      <a16:colId xmlns:a16="http://schemas.microsoft.com/office/drawing/2014/main" val="812264072"/>
                    </a:ext>
                  </a:extLst>
                </a:gridCol>
                <a:gridCol w="743823">
                  <a:extLst>
                    <a:ext uri="{9D8B030D-6E8A-4147-A177-3AD203B41FA5}">
                      <a16:colId xmlns:a16="http://schemas.microsoft.com/office/drawing/2014/main" val="2817849168"/>
                    </a:ext>
                  </a:extLst>
                </a:gridCol>
                <a:gridCol w="743823">
                  <a:extLst>
                    <a:ext uri="{9D8B030D-6E8A-4147-A177-3AD203B41FA5}">
                      <a16:colId xmlns:a16="http://schemas.microsoft.com/office/drawing/2014/main" val="3547358645"/>
                    </a:ext>
                  </a:extLst>
                </a:gridCol>
                <a:gridCol w="743823">
                  <a:extLst>
                    <a:ext uri="{9D8B030D-6E8A-4147-A177-3AD203B41FA5}">
                      <a16:colId xmlns:a16="http://schemas.microsoft.com/office/drawing/2014/main" val="3134187412"/>
                    </a:ext>
                  </a:extLst>
                </a:gridCol>
                <a:gridCol w="743823">
                  <a:extLst>
                    <a:ext uri="{9D8B030D-6E8A-4147-A177-3AD203B41FA5}">
                      <a16:colId xmlns:a16="http://schemas.microsoft.com/office/drawing/2014/main" val="2073269422"/>
                    </a:ext>
                  </a:extLst>
                </a:gridCol>
                <a:gridCol w="743823">
                  <a:extLst>
                    <a:ext uri="{9D8B030D-6E8A-4147-A177-3AD203B41FA5}">
                      <a16:colId xmlns:a16="http://schemas.microsoft.com/office/drawing/2014/main" val="1149309642"/>
                    </a:ext>
                  </a:extLst>
                </a:gridCol>
                <a:gridCol w="743823">
                  <a:extLst>
                    <a:ext uri="{9D8B030D-6E8A-4147-A177-3AD203B41FA5}">
                      <a16:colId xmlns:a16="http://schemas.microsoft.com/office/drawing/2014/main" val="4151990886"/>
                    </a:ext>
                  </a:extLst>
                </a:gridCol>
                <a:gridCol w="743823">
                  <a:extLst>
                    <a:ext uri="{9D8B030D-6E8A-4147-A177-3AD203B41FA5}">
                      <a16:colId xmlns:a16="http://schemas.microsoft.com/office/drawing/2014/main" val="3076659568"/>
                    </a:ext>
                  </a:extLst>
                </a:gridCol>
                <a:gridCol w="743823">
                  <a:extLst>
                    <a:ext uri="{9D8B030D-6E8A-4147-A177-3AD203B41FA5}">
                      <a16:colId xmlns:a16="http://schemas.microsoft.com/office/drawing/2014/main" val="3818467510"/>
                    </a:ext>
                  </a:extLst>
                </a:gridCol>
              </a:tblGrid>
              <a:tr h="1152128">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9525" marR="9525" marT="9525" marB="0" anchor="ctr">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TOTAL</a:t>
                      </a:r>
                    </a:p>
                  </a:txBody>
                  <a:tcPr marL="9525" marR="9525" marT="9525" marB="0" anchor="ctr">
                    <a:lnL>
                      <a:noFill/>
                    </a:lnL>
                    <a:lnR>
                      <a:noFill/>
                    </a:lnR>
                    <a:lnT>
                      <a:noFill/>
                    </a:lnT>
                    <a:lnB>
                      <a:noFill/>
                    </a:lnB>
                    <a:solidFill>
                      <a:srgbClr val="404040"/>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Tiene buenos precios, ofertas y promociones  </a:t>
                      </a:r>
                    </a:p>
                  </a:txBody>
                  <a:tcPr marL="9525" marR="9525" marT="9525"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atención, trato personalizado y experiencia agradable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La calidad de sus productos o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gestión de incidencias y devoluciones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variedad y disponibilidad de productos y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programa de fidelización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comparto sus valores como marca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aplica innovación y tecnología mejorando mi experiencia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Facilidad de acceso e interacción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Espacio de compra agradable, ordenado y con producto visible  </a:t>
                      </a:r>
                    </a:p>
                  </a:txBody>
                  <a:tcPr marL="9525" marR="9525" marT="9525"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2762901448"/>
                  </a:ext>
                </a:extLst>
              </a:tr>
              <a:tr h="260894">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extLst>
                  <a:ext uri="{0D108BD9-81ED-4DB2-BD59-A6C34878D82A}">
                    <a16:rowId xmlns:a16="http://schemas.microsoft.com/office/drawing/2014/main" val="2109990845"/>
                  </a:ext>
                </a:extLst>
              </a:tr>
              <a:tr h="260894">
                <a:tc>
                  <a:txBody>
                    <a:bodyPr/>
                    <a:lstStyle/>
                    <a:p>
                      <a:pPr algn="ctr" fontAlgn="ctr"/>
                      <a:r>
                        <a:rPr lang="es-ES" sz="1000" b="0" i="0" u="none" strike="noStrike">
                          <a:solidFill>
                            <a:srgbClr val="FFFFFF"/>
                          </a:solidFill>
                          <a:effectLst/>
                          <a:latin typeface="Montserrat" panose="00000500000000000000" pitchFamily="50" charset="0"/>
                        </a:rPr>
                        <a:t>Sanitas (SGS)</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1,02</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-38,78</a:t>
                      </a:r>
                    </a:p>
                  </a:txBody>
                  <a:tcPr marL="9525" marR="9525" marT="9525"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2,55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-19,39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-2,55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-14,80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-37,76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-29,08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-19,90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-1,53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-16,84</a:t>
                      </a:r>
                    </a:p>
                  </a:txBody>
                  <a:tcPr marL="9525" marR="9525" marT="9525"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74491994"/>
                  </a:ext>
                </a:extLst>
              </a:tr>
              <a:tr h="260894">
                <a:tc>
                  <a:txBody>
                    <a:bodyPr/>
                    <a:lstStyle/>
                    <a:p>
                      <a:pPr algn="ctr" fontAlgn="ctr"/>
                      <a:r>
                        <a:rPr lang="es-ES" sz="1000" b="0" i="0" u="none" strike="noStrike">
                          <a:solidFill>
                            <a:srgbClr val="FFFFFF"/>
                          </a:solidFill>
                          <a:effectLst/>
                          <a:latin typeface="Montserrat" panose="00000500000000000000" pitchFamily="50" charset="0"/>
                        </a:rPr>
                        <a:t>Mapfre Salud (SGS)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-2,01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-44,30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-17,45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-24,83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-35,57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-15,44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-31,54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-51,01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-47,65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-36,91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-23,49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-45,64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247702088"/>
                  </a:ext>
                </a:extLst>
              </a:tr>
              <a:tr h="260894">
                <a:tc>
                  <a:txBody>
                    <a:bodyPr/>
                    <a:lstStyle/>
                    <a:p>
                      <a:pPr algn="ctr" fontAlgn="ctr"/>
                      <a:r>
                        <a:rPr lang="es-ES" sz="1000" b="0" i="0" u="none" strike="noStrike">
                          <a:solidFill>
                            <a:srgbClr val="FFFFFF"/>
                          </a:solidFill>
                          <a:effectLst/>
                          <a:latin typeface="Montserrat" panose="00000500000000000000" pitchFamily="50" charset="0"/>
                        </a:rPr>
                        <a:t>Adeslas (SGS)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-5,33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-44,00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-15,11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-12,44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-26,22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-29,33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-51,56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-35,11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-34,67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-11,11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-31,11</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26169092"/>
                  </a:ext>
                </a:extLst>
              </a:tr>
              <a:tr h="260894">
                <a:tc>
                  <a:txBody>
                    <a:bodyPr/>
                    <a:lstStyle/>
                    <a:p>
                      <a:pPr algn="ctr" fontAlgn="ctr"/>
                      <a:r>
                        <a:rPr lang="es-ES" sz="1000" b="0" i="0" u="none" strike="noStrike">
                          <a:solidFill>
                            <a:srgbClr val="FFFFFF"/>
                          </a:solidFill>
                          <a:effectLst/>
                          <a:latin typeface="Montserrat" panose="00000500000000000000" pitchFamily="50" charset="0"/>
                        </a:rPr>
                        <a:t>DKV (SGS)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-6,56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-40,16</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-16,39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-14,75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-27,05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-18,03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-22,95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-53,28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0000"/>
                          </a:solidFill>
                          <a:effectLst/>
                          <a:latin typeface="Montserrat" panose="00000500000000000000" pitchFamily="50" charset="0"/>
                        </a:rPr>
                        <a:t>-26,23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-28,69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-17,21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-32,79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3197490917"/>
                  </a:ext>
                </a:extLst>
              </a:tr>
              <a:tr h="260894">
                <a:tc>
                  <a:txBody>
                    <a:bodyPr/>
                    <a:lstStyle/>
                    <a:p>
                      <a:pPr algn="ctr" fontAlgn="ctr"/>
                      <a:r>
                        <a:rPr lang="es-ES" sz="1000" b="0" i="0" u="none" strike="noStrike">
                          <a:solidFill>
                            <a:srgbClr val="FFFFFF"/>
                          </a:solidFill>
                          <a:effectLst/>
                          <a:latin typeface="Montserrat" panose="00000500000000000000" pitchFamily="50" charset="0"/>
                        </a:rPr>
                        <a:t>Asisa (SGS)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-10,83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-51,59</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-26,75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-24,20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-40,76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-25,48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-35,03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-64,33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-59,24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-40,76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-27,39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-39,49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02297165"/>
                  </a:ext>
                </a:extLst>
              </a:tr>
              <a:tr h="260894">
                <a:tc>
                  <a:txBody>
                    <a:bodyPr/>
                    <a:lstStyle/>
                    <a:p>
                      <a:pPr algn="ctr" fontAlgn="ctr"/>
                      <a:r>
                        <a:rPr lang="es-ES" sz="1000" b="0" i="0" u="none" strike="noStrike">
                          <a:solidFill>
                            <a:srgbClr val="FFFFFF"/>
                          </a:solidFill>
                          <a:effectLst/>
                          <a:latin typeface="Montserrat" panose="00000500000000000000" pitchFamily="50" charset="0"/>
                        </a:rPr>
                        <a:t>Caser Salud (SGS)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-16,42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-28,36</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-22,39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-26,87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-28,36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-23,88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-19,40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-40,30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-41,79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-41,79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-17,91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-40,30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3370979606"/>
                  </a:ext>
                </a:extLst>
              </a:tr>
              <a:tr h="260894">
                <a:tc>
                  <a:txBody>
                    <a:bodyPr/>
                    <a:lstStyle/>
                    <a:p>
                      <a:pPr algn="ctr" fontAlgn="ctr"/>
                      <a:r>
                        <a:rPr lang="es-ES" sz="1000" b="0" i="0" u="none" strike="noStrike">
                          <a:solidFill>
                            <a:srgbClr val="FFFFFF"/>
                          </a:solidFill>
                          <a:effectLst/>
                          <a:latin typeface="Montserrat" panose="00000500000000000000" pitchFamily="50" charset="0"/>
                        </a:rPr>
                        <a:t>AXA salud (SGS)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-20,22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-33,71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-19,10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-25,84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-29,21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-19,10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-23,60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-26,97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-35,96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-28,09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-22,47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-30,34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947644522"/>
                  </a:ext>
                </a:extLst>
              </a:tr>
              <a:tr h="260894">
                <a:tc>
                  <a:txBody>
                    <a:bodyPr/>
                    <a:lstStyle/>
                    <a:p>
                      <a:pPr algn="ctr" fontAlgn="ctr"/>
                      <a:r>
                        <a:rPr lang="es-ES" sz="1000" b="0" i="0" u="none" strike="noStrike">
                          <a:solidFill>
                            <a:srgbClr val="FFFFFF"/>
                          </a:solidFill>
                          <a:effectLst/>
                          <a:latin typeface="Montserrat" panose="00000500000000000000" pitchFamily="50" charset="0"/>
                        </a:rPr>
                        <a:t>Cigna (SGS)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-28,95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-28,95</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-26,32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-21,05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-28,95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-31,58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-31,58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-42,11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-36,84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-31,58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-26,32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9C0006"/>
                          </a:solidFill>
                          <a:effectLst/>
                          <a:latin typeface="Montserrat" panose="00000500000000000000" pitchFamily="50" charset="0"/>
                        </a:rPr>
                        <a:t>-44,74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562071616"/>
                  </a:ext>
                </a:extLst>
              </a:tr>
              <a:tr h="260894">
                <a:tc>
                  <a:txBody>
                    <a:bodyPr/>
                    <a:lstStyle/>
                    <a:p>
                      <a:pPr algn="ctr" fontAlgn="ctr"/>
                      <a:r>
                        <a:rPr lang="es-ES" sz="1000" b="0" i="0" u="none" strike="noStrike">
                          <a:solidFill>
                            <a:srgbClr val="FFFFFF"/>
                          </a:solidFill>
                          <a:effectLst/>
                          <a:latin typeface="Montserrat" panose="00000500000000000000" pitchFamily="50" charset="0"/>
                        </a:rPr>
                        <a:t>Néctar (SGS)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-29,41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-47,06</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-35,29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-55,88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-61,76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-44,12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-50,00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-47,06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-64,71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-52,94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-41,18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-47,06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826777092"/>
                  </a:ext>
                </a:extLst>
              </a:tr>
              <a:tr h="260894">
                <a:tc>
                  <a:txBody>
                    <a:bodyPr/>
                    <a:lstStyle/>
                    <a:p>
                      <a:pPr algn="ctr" fontAlgn="ctr"/>
                      <a:r>
                        <a:rPr lang="es-ES" sz="1000" b="0" i="0" u="none" strike="noStrike">
                          <a:solidFill>
                            <a:srgbClr val="FFFFFF"/>
                          </a:solidFill>
                          <a:effectLst/>
                          <a:latin typeface="Montserrat" panose="00000500000000000000" pitchFamily="50" charset="0"/>
                        </a:rPr>
                        <a:t>SegurCaixa (SGS)</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-32,61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-51,09</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-31,52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-31,52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-43,48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-22,83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-40,22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-54,35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-40,22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-41,30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-27,17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-34,78</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950862454"/>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48</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16077" y="1890419"/>
            <a:ext cx="1416196" cy="1134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Seguro Salud Privado</a:t>
            </a:r>
          </a:p>
          <a:p>
            <a:pPr algn="ctr"/>
            <a:r>
              <a:rPr lang="es-ES" sz="1200" dirty="0">
                <a:solidFill>
                  <a:schemeClr val="bg1"/>
                </a:solidFill>
                <a:latin typeface="Montserrat" panose="00000500000000000000" pitchFamily="50" charset="0"/>
                <a:cs typeface="Arial" panose="020B0604020202020204" pitchFamily="34" charset="0"/>
              </a:rPr>
              <a:t>-8,55 </a:t>
            </a:r>
          </a:p>
        </p:txBody>
      </p:sp>
    </p:spTree>
    <p:extLst>
      <p:ext uri="{BB962C8B-B14F-4D97-AF65-F5344CB8AC3E}">
        <p14:creationId xmlns:p14="http://schemas.microsoft.com/office/powerpoint/2010/main" val="3284155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D78EF4B-E0C1-3790-7FE0-10992BCC2ABE}"/>
              </a:ext>
            </a:extLst>
          </p:cNvPr>
          <p:cNvPicPr>
            <a:picLocks noChangeAspect="1"/>
          </p:cNvPicPr>
          <p:nvPr/>
        </p:nvPicPr>
        <p:blipFill rotWithShape="1">
          <a:blip r:embed="rId3"/>
          <a:srcRect t="16083" b="4603"/>
          <a:stretch/>
        </p:blipFill>
        <p:spPr>
          <a:xfrm>
            <a:off x="932945" y="1771162"/>
            <a:ext cx="7011704" cy="4540403"/>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562966" y="1722522"/>
            <a:ext cx="7282555" cy="4666295"/>
            <a:chOff x="2299540" y="1543789"/>
            <a:chExt cx="9176998"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105924" y="3789491"/>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692212" y="3397076"/>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299540" y="3515081"/>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49</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960225"/>
            <a:ext cx="1928171" cy="461665"/>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Compañías de seguro de salud privado</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3154252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a:t>
            </a:fld>
            <a:endParaRPr lang="es-ES" b="1" dirty="0">
              <a:solidFill>
                <a:schemeClr val="bg1"/>
              </a:solidFill>
              <a:latin typeface="Montserrat" panose="00000500000000000000" pitchFamily="50" charset="0"/>
            </a:endParaRP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 Ficha técnica y Metodología</a:t>
            </a:r>
          </a:p>
          <a:p>
            <a:endParaRPr lang="es-ES" sz="1400" dirty="0">
              <a:solidFill>
                <a:schemeClr val="bg1"/>
              </a:solidFill>
              <a:latin typeface="Montserrat" panose="00000500000000000000" pitchFamily="50" charset="0"/>
            </a:endParaRPr>
          </a:p>
        </p:txBody>
      </p:sp>
      <p:grpSp>
        <p:nvGrpSpPr>
          <p:cNvPr id="15" name="Grupo 14">
            <a:extLst>
              <a:ext uri="{FF2B5EF4-FFF2-40B4-BE49-F238E27FC236}">
                <a16:creationId xmlns:a16="http://schemas.microsoft.com/office/drawing/2014/main" id="{FB856815-F3FE-AFEC-EDCD-C8F7C045831E}"/>
              </a:ext>
            </a:extLst>
          </p:cNvPr>
          <p:cNvGrpSpPr/>
          <p:nvPr/>
        </p:nvGrpSpPr>
        <p:grpSpPr>
          <a:xfrm>
            <a:off x="572971" y="2783110"/>
            <a:ext cx="11046058" cy="1830617"/>
            <a:chOff x="717403" y="2783110"/>
            <a:chExt cx="11046058" cy="1830617"/>
          </a:xfrm>
        </p:grpSpPr>
        <p:sp>
          <p:nvSpPr>
            <p:cNvPr id="2" name="Elipse 1">
              <a:extLst>
                <a:ext uri="{FF2B5EF4-FFF2-40B4-BE49-F238E27FC236}">
                  <a16:creationId xmlns:a16="http://schemas.microsoft.com/office/drawing/2014/main" id="{7DDE9834-ECEB-BCA6-EA2C-6B8DF0318ACD}"/>
                </a:ext>
              </a:extLst>
            </p:cNvPr>
            <p:cNvSpPr/>
            <p:nvPr/>
          </p:nvSpPr>
          <p:spPr>
            <a:xfrm>
              <a:off x="717403" y="2783110"/>
              <a:ext cx="1916290" cy="1830617"/>
            </a:xfrm>
            <a:prstGeom prst="ellipse">
              <a:avLst/>
            </a:prstGeom>
            <a:solidFill>
              <a:schemeClr val="bg1"/>
            </a:solidFill>
            <a:ln>
              <a:solidFill>
                <a:srgbClr val="AB18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Montserrat" panose="00000500000000000000" pitchFamily="50" charset="0"/>
                </a:rPr>
                <a:t>NPS de 150 marcas de 15 sectores diferentes</a:t>
              </a:r>
            </a:p>
          </p:txBody>
        </p:sp>
        <p:sp>
          <p:nvSpPr>
            <p:cNvPr id="7" name="Elipse 6">
              <a:extLst>
                <a:ext uri="{FF2B5EF4-FFF2-40B4-BE49-F238E27FC236}">
                  <a16:creationId xmlns:a16="http://schemas.microsoft.com/office/drawing/2014/main" id="{905DDCF4-B339-2EF1-0A5F-D700DC966872}"/>
                </a:ext>
              </a:extLst>
            </p:cNvPr>
            <p:cNvSpPr/>
            <p:nvPr/>
          </p:nvSpPr>
          <p:spPr>
            <a:xfrm>
              <a:off x="2543357" y="2783110"/>
              <a:ext cx="1916290" cy="1830617"/>
            </a:xfrm>
            <a:prstGeom prst="ellipse">
              <a:avLst/>
            </a:prstGeom>
            <a:solidFill>
              <a:schemeClr val="bg1"/>
            </a:solidFill>
            <a:ln>
              <a:solidFill>
                <a:srgbClr val="AB18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Montserrat" panose="00000500000000000000" pitchFamily="50" charset="0"/>
                </a:rPr>
                <a:t>NPS de 15 sectores</a:t>
              </a:r>
            </a:p>
          </p:txBody>
        </p:sp>
        <p:sp>
          <p:nvSpPr>
            <p:cNvPr id="8" name="Elipse 7">
              <a:extLst>
                <a:ext uri="{FF2B5EF4-FFF2-40B4-BE49-F238E27FC236}">
                  <a16:creationId xmlns:a16="http://schemas.microsoft.com/office/drawing/2014/main" id="{432527C9-F27C-41B8-A58A-2EEDEC60381C}"/>
                </a:ext>
              </a:extLst>
            </p:cNvPr>
            <p:cNvSpPr/>
            <p:nvPr/>
          </p:nvSpPr>
          <p:spPr>
            <a:xfrm>
              <a:off x="4369311" y="2783110"/>
              <a:ext cx="1916290" cy="1830617"/>
            </a:xfrm>
            <a:prstGeom prst="ellipse">
              <a:avLst/>
            </a:prstGeom>
            <a:solidFill>
              <a:schemeClr val="bg1"/>
            </a:solidFill>
            <a:ln>
              <a:solidFill>
                <a:srgbClr val="AB18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Montserrat" panose="00000500000000000000" pitchFamily="50" charset="0"/>
                </a:rPr>
                <a:t>NPS de los 11 drivers de compra de 150 marcas</a:t>
              </a:r>
            </a:p>
          </p:txBody>
        </p:sp>
        <p:sp>
          <p:nvSpPr>
            <p:cNvPr id="9" name="Elipse 8">
              <a:extLst>
                <a:ext uri="{FF2B5EF4-FFF2-40B4-BE49-F238E27FC236}">
                  <a16:creationId xmlns:a16="http://schemas.microsoft.com/office/drawing/2014/main" id="{26BA44B5-C437-0823-D907-9B514A2BD2DA}"/>
                </a:ext>
              </a:extLst>
            </p:cNvPr>
            <p:cNvSpPr/>
            <p:nvPr/>
          </p:nvSpPr>
          <p:spPr>
            <a:xfrm>
              <a:off x="6195265" y="2783110"/>
              <a:ext cx="1916290" cy="1830617"/>
            </a:xfrm>
            <a:prstGeom prst="ellipse">
              <a:avLst/>
            </a:prstGeom>
            <a:solidFill>
              <a:schemeClr val="bg1"/>
            </a:solidFill>
            <a:ln>
              <a:solidFill>
                <a:srgbClr val="AB18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Montserrat" panose="00000500000000000000" pitchFamily="50" charset="0"/>
                </a:rPr>
                <a:t>NPS de los 11 drivers de compra de 15 sectores</a:t>
              </a:r>
            </a:p>
          </p:txBody>
        </p:sp>
        <p:sp>
          <p:nvSpPr>
            <p:cNvPr id="11" name="Elipse 10">
              <a:extLst>
                <a:ext uri="{FF2B5EF4-FFF2-40B4-BE49-F238E27FC236}">
                  <a16:creationId xmlns:a16="http://schemas.microsoft.com/office/drawing/2014/main" id="{72E523A0-F191-23B9-97A5-FABAEA6AA418}"/>
                </a:ext>
              </a:extLst>
            </p:cNvPr>
            <p:cNvSpPr/>
            <p:nvPr/>
          </p:nvSpPr>
          <p:spPr>
            <a:xfrm>
              <a:off x="8021219" y="2783110"/>
              <a:ext cx="1916290" cy="1830617"/>
            </a:xfrm>
            <a:prstGeom prst="ellipse">
              <a:avLst/>
            </a:prstGeom>
            <a:solidFill>
              <a:schemeClr val="bg1"/>
            </a:solidFill>
            <a:ln>
              <a:solidFill>
                <a:srgbClr val="AB18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Montserrat" panose="00000500000000000000" pitchFamily="50" charset="0"/>
                </a:rPr>
                <a:t>Grado de importancia que le dan a los 11 drivers medidos</a:t>
              </a:r>
            </a:p>
          </p:txBody>
        </p:sp>
        <p:sp>
          <p:nvSpPr>
            <p:cNvPr id="13" name="Elipse 12">
              <a:extLst>
                <a:ext uri="{FF2B5EF4-FFF2-40B4-BE49-F238E27FC236}">
                  <a16:creationId xmlns:a16="http://schemas.microsoft.com/office/drawing/2014/main" id="{726B47D8-F4B7-19AD-6C46-A82F5F78FC67}"/>
                </a:ext>
              </a:extLst>
            </p:cNvPr>
            <p:cNvSpPr/>
            <p:nvPr/>
          </p:nvSpPr>
          <p:spPr>
            <a:xfrm>
              <a:off x="9847171" y="2783110"/>
              <a:ext cx="1916290" cy="1830617"/>
            </a:xfrm>
            <a:prstGeom prst="ellipse">
              <a:avLst/>
            </a:prstGeom>
            <a:solidFill>
              <a:schemeClr val="bg1"/>
            </a:solidFill>
            <a:ln>
              <a:solidFill>
                <a:srgbClr val="AB182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400" dirty="0">
                  <a:solidFill>
                    <a:schemeClr val="tx1"/>
                  </a:solidFill>
                  <a:latin typeface="Montserrat" panose="00000500000000000000" pitchFamily="50" charset="0"/>
                </a:rPr>
                <a:t>ADN emocional en cuanto a la interacción de compra</a:t>
              </a:r>
            </a:p>
          </p:txBody>
        </p:sp>
      </p:grpSp>
      <p:sp>
        <p:nvSpPr>
          <p:cNvPr id="14" name="21 Rectángulo">
            <a:extLst>
              <a:ext uri="{FF2B5EF4-FFF2-40B4-BE49-F238E27FC236}">
                <a16:creationId xmlns:a16="http://schemas.microsoft.com/office/drawing/2014/main" id="{B1BEABA6-2FC4-91EA-9C5A-493CDEFD2DD6}"/>
              </a:ext>
            </a:extLst>
          </p:cNvPr>
          <p:cNvSpPr/>
          <p:nvPr/>
        </p:nvSpPr>
        <p:spPr>
          <a:xfrm>
            <a:off x="622153" y="2138609"/>
            <a:ext cx="10719366" cy="276999"/>
          </a:xfrm>
          <a:prstGeom prst="rect">
            <a:avLst/>
          </a:prstGeom>
        </p:spPr>
        <p:txBody>
          <a:bodyPr wrap="square">
            <a:spAutoFit/>
          </a:bodyPr>
          <a:lstStyle/>
          <a:p>
            <a:r>
              <a:rPr lang="es-ES" sz="1200" b="1" dirty="0">
                <a:latin typeface="Montserrat" panose="00000500000000000000" pitchFamily="50" charset="0"/>
                <a:ea typeface="Kozuka Gothic Pro EL" panose="020B0200000000000000" pitchFamily="34" charset="-128"/>
                <a:cs typeface="Arial" panose="020B0604020202020204" pitchFamily="34" charset="0"/>
              </a:rPr>
              <a:t>| ¿Qué medimos en este barómetro?</a:t>
            </a:r>
          </a:p>
        </p:txBody>
      </p:sp>
      <p:sp>
        <p:nvSpPr>
          <p:cNvPr id="4" name="Text Box 14">
            <a:extLst>
              <a:ext uri="{FF2B5EF4-FFF2-40B4-BE49-F238E27FC236}">
                <a16:creationId xmlns:a16="http://schemas.microsoft.com/office/drawing/2014/main" id="{1C63FB6F-CF9C-B606-9C57-A58AAECDD19C}"/>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Tree>
    <p:extLst>
      <p:ext uri="{BB962C8B-B14F-4D97-AF65-F5344CB8AC3E}">
        <p14:creationId xmlns:p14="http://schemas.microsoft.com/office/powerpoint/2010/main" val="25367862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F2489413-71B5-4BA3-D553-00CA3D4FCE2B}"/>
              </a:ext>
            </a:extLst>
          </p:cNvPr>
          <p:cNvGraphicFramePr>
            <a:graphicFrameLocks noGrp="1"/>
          </p:cNvGraphicFramePr>
          <p:nvPr>
            <p:extLst>
              <p:ext uri="{D42A27DB-BD31-4B8C-83A1-F6EECF244321}">
                <p14:modId xmlns:p14="http://schemas.microsoft.com/office/powerpoint/2010/main" val="1761470155"/>
              </p:ext>
            </p:extLst>
          </p:nvPr>
        </p:nvGraphicFramePr>
        <p:xfrm>
          <a:off x="707947" y="1740719"/>
          <a:ext cx="10776105" cy="4188589"/>
        </p:xfrm>
        <a:graphic>
          <a:graphicData uri="http://schemas.openxmlformats.org/drawingml/2006/table">
            <a:tbl>
              <a:tblPr/>
              <a:tblGrid>
                <a:gridCol w="1918355">
                  <a:extLst>
                    <a:ext uri="{9D8B030D-6E8A-4147-A177-3AD203B41FA5}">
                      <a16:colId xmlns:a16="http://schemas.microsoft.com/office/drawing/2014/main" val="1157905156"/>
                    </a:ext>
                  </a:extLst>
                </a:gridCol>
                <a:gridCol w="99455">
                  <a:extLst>
                    <a:ext uri="{9D8B030D-6E8A-4147-A177-3AD203B41FA5}">
                      <a16:colId xmlns:a16="http://schemas.microsoft.com/office/drawing/2014/main" val="2710332326"/>
                    </a:ext>
                  </a:extLst>
                </a:gridCol>
                <a:gridCol w="640070">
                  <a:extLst>
                    <a:ext uri="{9D8B030D-6E8A-4147-A177-3AD203B41FA5}">
                      <a16:colId xmlns:a16="http://schemas.microsoft.com/office/drawing/2014/main" val="2969648674"/>
                    </a:ext>
                  </a:extLst>
                </a:gridCol>
                <a:gridCol w="138682">
                  <a:extLst>
                    <a:ext uri="{9D8B030D-6E8A-4147-A177-3AD203B41FA5}">
                      <a16:colId xmlns:a16="http://schemas.microsoft.com/office/drawing/2014/main" val="1438723328"/>
                    </a:ext>
                  </a:extLst>
                </a:gridCol>
                <a:gridCol w="725413">
                  <a:extLst>
                    <a:ext uri="{9D8B030D-6E8A-4147-A177-3AD203B41FA5}">
                      <a16:colId xmlns:a16="http://schemas.microsoft.com/office/drawing/2014/main" val="3581045798"/>
                    </a:ext>
                  </a:extLst>
                </a:gridCol>
                <a:gridCol w="725413">
                  <a:extLst>
                    <a:ext uri="{9D8B030D-6E8A-4147-A177-3AD203B41FA5}">
                      <a16:colId xmlns:a16="http://schemas.microsoft.com/office/drawing/2014/main" val="1079673124"/>
                    </a:ext>
                  </a:extLst>
                </a:gridCol>
                <a:gridCol w="725413">
                  <a:extLst>
                    <a:ext uri="{9D8B030D-6E8A-4147-A177-3AD203B41FA5}">
                      <a16:colId xmlns:a16="http://schemas.microsoft.com/office/drawing/2014/main" val="3298079230"/>
                    </a:ext>
                  </a:extLst>
                </a:gridCol>
                <a:gridCol w="725413">
                  <a:extLst>
                    <a:ext uri="{9D8B030D-6E8A-4147-A177-3AD203B41FA5}">
                      <a16:colId xmlns:a16="http://schemas.microsoft.com/office/drawing/2014/main" val="3805208784"/>
                    </a:ext>
                  </a:extLst>
                </a:gridCol>
                <a:gridCol w="725413">
                  <a:extLst>
                    <a:ext uri="{9D8B030D-6E8A-4147-A177-3AD203B41FA5}">
                      <a16:colId xmlns:a16="http://schemas.microsoft.com/office/drawing/2014/main" val="1403317602"/>
                    </a:ext>
                  </a:extLst>
                </a:gridCol>
                <a:gridCol w="725413">
                  <a:extLst>
                    <a:ext uri="{9D8B030D-6E8A-4147-A177-3AD203B41FA5}">
                      <a16:colId xmlns:a16="http://schemas.microsoft.com/office/drawing/2014/main" val="204296206"/>
                    </a:ext>
                  </a:extLst>
                </a:gridCol>
                <a:gridCol w="725413">
                  <a:extLst>
                    <a:ext uri="{9D8B030D-6E8A-4147-A177-3AD203B41FA5}">
                      <a16:colId xmlns:a16="http://schemas.microsoft.com/office/drawing/2014/main" val="603967266"/>
                    </a:ext>
                  </a:extLst>
                </a:gridCol>
                <a:gridCol w="725413">
                  <a:extLst>
                    <a:ext uri="{9D8B030D-6E8A-4147-A177-3AD203B41FA5}">
                      <a16:colId xmlns:a16="http://schemas.microsoft.com/office/drawing/2014/main" val="3163183140"/>
                    </a:ext>
                  </a:extLst>
                </a:gridCol>
                <a:gridCol w="725413">
                  <a:extLst>
                    <a:ext uri="{9D8B030D-6E8A-4147-A177-3AD203B41FA5}">
                      <a16:colId xmlns:a16="http://schemas.microsoft.com/office/drawing/2014/main" val="678235839"/>
                    </a:ext>
                  </a:extLst>
                </a:gridCol>
                <a:gridCol w="725413">
                  <a:extLst>
                    <a:ext uri="{9D8B030D-6E8A-4147-A177-3AD203B41FA5}">
                      <a16:colId xmlns:a16="http://schemas.microsoft.com/office/drawing/2014/main" val="3172479110"/>
                    </a:ext>
                  </a:extLst>
                </a:gridCol>
                <a:gridCol w="725413">
                  <a:extLst>
                    <a:ext uri="{9D8B030D-6E8A-4147-A177-3AD203B41FA5}">
                      <a16:colId xmlns:a16="http://schemas.microsoft.com/office/drawing/2014/main" val="8143578"/>
                    </a:ext>
                  </a:extLst>
                </a:gridCol>
              </a:tblGrid>
              <a:tr h="1102261">
                <a:tc>
                  <a:txBody>
                    <a:bodyPr/>
                    <a:lstStyle/>
                    <a:p>
                      <a:pPr algn="ctr" fontAlgn="ctr"/>
                      <a:endParaRPr lang="es-ES" sz="1000" b="0" i="0" u="none" strike="noStrike" dirty="0">
                        <a:solidFill>
                          <a:srgbClr val="000000"/>
                        </a:solidFill>
                        <a:effectLst/>
                        <a:latin typeface="Montserrat" panose="00000500000000000000" pitchFamily="50" charset="0"/>
                      </a:endParaRPr>
                    </a:p>
                  </a:txBody>
                  <a:tcPr marL="9525" marR="9525" marT="9525" marB="0" anchor="ctr">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FFFFFF"/>
                          </a:solidFill>
                          <a:effectLst/>
                          <a:latin typeface="Montserrat" panose="00000500000000000000" pitchFamily="50" charset="0"/>
                        </a:rPr>
                        <a:t>TOTAL</a:t>
                      </a:r>
                    </a:p>
                  </a:txBody>
                  <a:tcPr marL="9525" marR="9525" marT="9525" marB="0" anchor="ctr">
                    <a:lnL>
                      <a:noFill/>
                    </a:lnL>
                    <a:lnR>
                      <a:noFill/>
                    </a:lnR>
                    <a:lnT>
                      <a:noFill/>
                    </a:lnT>
                    <a:lnB>
                      <a:noFill/>
                    </a:lnB>
                    <a:solidFill>
                      <a:srgbClr val="404040"/>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700" b="0" i="0" u="none" strike="noStrike">
                          <a:solidFill>
                            <a:srgbClr val="FFFFFF"/>
                          </a:solidFill>
                          <a:effectLst/>
                          <a:latin typeface="Montserrat" panose="00000500000000000000" pitchFamily="50" charset="0"/>
                        </a:rPr>
                        <a:t>Tiene buenos precios, ofertas y promociones  </a:t>
                      </a:r>
                    </a:p>
                  </a:txBody>
                  <a:tcPr marL="9525" marR="9525" marT="9525"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Su atención, trato personalizado y experiencia agradable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La calidad de sus productos o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gestión de incidencias y devoluciones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Porque genera confianza, seguridad y garantía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variedad y disponibilidad de productos y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programa de fidelización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Porque comparto sus valores como marca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Porque aplica innovación y tecnología mejorando mi experiencia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Facilidad de acceso e interacción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Espacio de compra agradable, ordenado y con producto visible  </a:t>
                      </a:r>
                    </a:p>
                  </a:txBody>
                  <a:tcPr marL="9525" marR="9525" marT="9525"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3630170418"/>
                  </a:ext>
                </a:extLst>
              </a:tr>
              <a:tr h="220452">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extLst>
                  <a:ext uri="{0D108BD9-81ED-4DB2-BD59-A6C34878D82A}">
                    <a16:rowId xmlns:a16="http://schemas.microsoft.com/office/drawing/2014/main" val="1602483714"/>
                  </a:ext>
                </a:extLst>
              </a:tr>
              <a:tr h="220452">
                <a:tc>
                  <a:txBody>
                    <a:bodyPr/>
                    <a:lstStyle/>
                    <a:p>
                      <a:pPr algn="ctr" fontAlgn="ctr"/>
                      <a:r>
                        <a:rPr lang="es-ES" sz="1100" b="0" i="0" u="none" strike="noStrike" dirty="0" err="1">
                          <a:solidFill>
                            <a:srgbClr val="FFFFFF"/>
                          </a:solidFill>
                          <a:effectLst/>
                          <a:latin typeface="Montserrat" panose="00000500000000000000" pitchFamily="50" charset="0"/>
                        </a:rPr>
                        <a:t>Tagliatela</a:t>
                      </a:r>
                      <a:r>
                        <a:rPr lang="es-ES" sz="1100" b="0" i="0" u="none" strike="noStrike" dirty="0">
                          <a:solidFill>
                            <a:srgbClr val="FFFFFF"/>
                          </a:solidFill>
                          <a:effectLst/>
                          <a:latin typeface="Montserrat" panose="00000500000000000000" pitchFamily="50" charset="0"/>
                        </a:rPr>
                        <a:t> (RT)</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dirty="0">
                          <a:solidFill>
                            <a:srgbClr val="000000"/>
                          </a:solidFill>
                          <a:effectLst/>
                          <a:latin typeface="Montserrat" panose="00000500000000000000" pitchFamily="50" charset="0"/>
                        </a:rPr>
                        <a:t>12,28</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dirty="0">
                          <a:solidFill>
                            <a:srgbClr val="9C0006"/>
                          </a:solidFill>
                          <a:effectLst/>
                          <a:latin typeface="Montserrat" panose="00000500000000000000" pitchFamily="50" charset="0"/>
                        </a:rPr>
                        <a:t>-39,18</a:t>
                      </a:r>
                    </a:p>
                  </a:txBody>
                  <a:tcPr marL="9525" marR="9525" marT="9525"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006100"/>
                          </a:solidFill>
                          <a:effectLst/>
                          <a:latin typeface="Montserrat" panose="00000500000000000000" pitchFamily="50" charset="0"/>
                        </a:rPr>
                        <a:t>3,51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dirty="0">
                          <a:solidFill>
                            <a:srgbClr val="006100"/>
                          </a:solidFill>
                          <a:effectLst/>
                          <a:latin typeface="Montserrat" panose="00000500000000000000" pitchFamily="50" charset="0"/>
                        </a:rPr>
                        <a:t>-1,75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dirty="0">
                          <a:solidFill>
                            <a:srgbClr val="000000"/>
                          </a:solidFill>
                          <a:effectLst/>
                          <a:latin typeface="Montserrat" panose="00000500000000000000" pitchFamily="50" charset="0"/>
                        </a:rPr>
                        <a:t>-33,33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-3,51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dirty="0">
                          <a:solidFill>
                            <a:srgbClr val="000000"/>
                          </a:solidFill>
                          <a:effectLst/>
                          <a:latin typeface="Montserrat" panose="00000500000000000000" pitchFamily="50" charset="0"/>
                        </a:rPr>
                        <a:t>-14,04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dirty="0">
                          <a:solidFill>
                            <a:srgbClr val="9C0006"/>
                          </a:solidFill>
                          <a:effectLst/>
                          <a:latin typeface="Montserrat" panose="00000500000000000000" pitchFamily="50" charset="0"/>
                        </a:rPr>
                        <a:t>-48,54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9C0006"/>
                          </a:solidFill>
                          <a:effectLst/>
                          <a:latin typeface="Montserrat" panose="00000500000000000000" pitchFamily="50" charset="0"/>
                        </a:rPr>
                        <a:t>-45,03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000000"/>
                          </a:solidFill>
                          <a:effectLst/>
                          <a:latin typeface="Montserrat" panose="00000500000000000000" pitchFamily="50" charset="0"/>
                        </a:rPr>
                        <a:t>-37,43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dirty="0">
                          <a:solidFill>
                            <a:srgbClr val="000000"/>
                          </a:solidFill>
                          <a:effectLst/>
                          <a:latin typeface="Montserrat" panose="00000500000000000000" pitchFamily="50" charset="0"/>
                        </a:rPr>
                        <a:t>-25,73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dirty="0">
                          <a:solidFill>
                            <a:srgbClr val="000000"/>
                          </a:solidFill>
                          <a:effectLst/>
                          <a:latin typeface="Montserrat" panose="00000500000000000000" pitchFamily="50" charset="0"/>
                        </a:rPr>
                        <a:t>-10,53</a:t>
                      </a:r>
                    </a:p>
                  </a:txBody>
                  <a:tcPr marL="9525" marR="9525" marT="9525"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005428861"/>
                  </a:ext>
                </a:extLst>
              </a:tr>
              <a:tr h="220452">
                <a:tc>
                  <a:txBody>
                    <a:bodyPr/>
                    <a:lstStyle/>
                    <a:p>
                      <a:pPr algn="ctr" fontAlgn="ctr"/>
                      <a:r>
                        <a:rPr lang="es-ES" sz="1100" b="0" i="0" u="none" strike="noStrike" dirty="0">
                          <a:solidFill>
                            <a:srgbClr val="FFFFFF"/>
                          </a:solidFill>
                          <a:effectLst/>
                          <a:latin typeface="Montserrat" panose="00000500000000000000" pitchFamily="50" charset="0"/>
                        </a:rPr>
                        <a:t>Foster Hollywood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dirty="0">
                          <a:solidFill>
                            <a:srgbClr val="000000"/>
                          </a:solidFill>
                          <a:effectLst/>
                          <a:latin typeface="Montserrat" panose="00000500000000000000" pitchFamily="50" charset="0"/>
                        </a:rPr>
                        <a:t>6,93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-29,21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-5,94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6100"/>
                          </a:solidFill>
                          <a:effectLst/>
                          <a:latin typeface="Montserrat" panose="00000500000000000000" pitchFamily="50" charset="0"/>
                        </a:rPr>
                        <a:t>-9,41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-29,70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-14,36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-10,40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dirty="0">
                          <a:solidFill>
                            <a:srgbClr val="9C0006"/>
                          </a:solidFill>
                          <a:effectLst/>
                          <a:latin typeface="Montserrat" panose="00000500000000000000" pitchFamily="50" charset="0"/>
                        </a:rPr>
                        <a:t>-35,64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-38,12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-35,15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0000"/>
                          </a:solidFill>
                          <a:effectLst/>
                          <a:latin typeface="Montserrat" panose="00000500000000000000" pitchFamily="50" charset="0"/>
                        </a:rPr>
                        <a:t>-19,31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dirty="0">
                          <a:solidFill>
                            <a:srgbClr val="000000"/>
                          </a:solidFill>
                          <a:effectLst/>
                          <a:latin typeface="Montserrat" panose="00000500000000000000" pitchFamily="50" charset="0"/>
                        </a:rPr>
                        <a:t>-10,89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10794142"/>
                  </a:ext>
                </a:extLst>
              </a:tr>
              <a:tr h="220452">
                <a:tc>
                  <a:txBody>
                    <a:bodyPr/>
                    <a:lstStyle/>
                    <a:p>
                      <a:pPr algn="ctr" fontAlgn="ctr"/>
                      <a:r>
                        <a:rPr lang="es-ES" sz="1100" b="0" i="0" u="none" strike="noStrike" dirty="0">
                          <a:solidFill>
                            <a:srgbClr val="FFFFFF"/>
                          </a:solidFill>
                          <a:effectLst/>
                          <a:latin typeface="Montserrat" panose="00000500000000000000" pitchFamily="50" charset="0"/>
                        </a:rPr>
                        <a:t>Starbucks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2,81</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9C0006"/>
                          </a:solidFill>
                          <a:effectLst/>
                          <a:latin typeface="Montserrat" panose="00000500000000000000" pitchFamily="50" charset="0"/>
                        </a:rPr>
                        <a:t>-30,90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6100"/>
                          </a:solidFill>
                          <a:effectLst/>
                          <a:latin typeface="Montserrat" panose="00000500000000000000" pitchFamily="50" charset="0"/>
                        </a:rPr>
                        <a:t>0,56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6100"/>
                          </a:solidFill>
                          <a:effectLst/>
                          <a:latin typeface="Montserrat" panose="00000500000000000000" pitchFamily="50" charset="0"/>
                        </a:rPr>
                        <a:t>0,56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-25,28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-8,99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-6,74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-38,76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0000"/>
                          </a:solidFill>
                          <a:effectLst/>
                          <a:latin typeface="Montserrat" panose="00000500000000000000" pitchFamily="50" charset="0"/>
                        </a:rPr>
                        <a:t>-26,97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-29,21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0000"/>
                          </a:solidFill>
                          <a:effectLst/>
                          <a:latin typeface="Montserrat" panose="00000500000000000000" pitchFamily="50" charset="0"/>
                        </a:rPr>
                        <a:t>-14,04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dirty="0">
                          <a:solidFill>
                            <a:srgbClr val="006100"/>
                          </a:solidFill>
                          <a:effectLst/>
                          <a:latin typeface="Montserrat" panose="00000500000000000000" pitchFamily="50" charset="0"/>
                        </a:rPr>
                        <a:t>-5,62</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4153612858"/>
                  </a:ext>
                </a:extLst>
              </a:tr>
              <a:tr h="220452">
                <a:tc>
                  <a:txBody>
                    <a:bodyPr/>
                    <a:lstStyle/>
                    <a:p>
                      <a:pPr algn="ctr" fontAlgn="ctr"/>
                      <a:r>
                        <a:rPr lang="es-ES" sz="1100" b="0" i="0" u="none" strike="noStrike">
                          <a:solidFill>
                            <a:srgbClr val="FFFFFF"/>
                          </a:solidFill>
                          <a:effectLst/>
                          <a:latin typeface="Montserrat" panose="00000500000000000000" pitchFamily="50" charset="0"/>
                        </a:rPr>
                        <a:t>KFC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dirty="0">
                          <a:solidFill>
                            <a:srgbClr val="000000"/>
                          </a:solidFill>
                          <a:effectLst/>
                          <a:latin typeface="Montserrat" panose="00000500000000000000" pitchFamily="50" charset="0"/>
                        </a:rPr>
                        <a:t>0,38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6100"/>
                          </a:solidFill>
                          <a:effectLst/>
                          <a:latin typeface="Montserrat" panose="00000500000000000000" pitchFamily="50" charset="0"/>
                        </a:rPr>
                        <a:t>-17,42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-18,94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-12,88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-26,52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-19,32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-19,70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-44,32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-38,26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-35,98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6100"/>
                          </a:solidFill>
                          <a:effectLst/>
                          <a:latin typeface="Montserrat" panose="00000500000000000000" pitchFamily="50" charset="0"/>
                        </a:rPr>
                        <a:t>-17,80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dirty="0">
                          <a:solidFill>
                            <a:srgbClr val="000000"/>
                          </a:solidFill>
                          <a:effectLst/>
                          <a:latin typeface="Montserrat" panose="00000500000000000000" pitchFamily="50" charset="0"/>
                        </a:rPr>
                        <a:t>-25,00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37204136"/>
                  </a:ext>
                </a:extLst>
              </a:tr>
              <a:tr h="220452">
                <a:tc>
                  <a:txBody>
                    <a:bodyPr/>
                    <a:lstStyle/>
                    <a:p>
                      <a:pPr algn="ctr" fontAlgn="ctr"/>
                      <a:r>
                        <a:rPr lang="es-ES" sz="1100" b="0" i="0" u="none" strike="noStrike">
                          <a:solidFill>
                            <a:srgbClr val="FFFFFF"/>
                          </a:solidFill>
                          <a:effectLst/>
                          <a:latin typeface="Montserrat" panose="00000500000000000000" pitchFamily="50" charset="0"/>
                        </a:rPr>
                        <a:t>Telepizza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-2,83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-17,31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-15,55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6100"/>
                          </a:solidFill>
                          <a:effectLst/>
                          <a:latin typeface="Montserrat" panose="00000500000000000000" pitchFamily="50" charset="0"/>
                        </a:rPr>
                        <a:t>-12,72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-34,63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-20,49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-16,25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-40,64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9C0006"/>
                          </a:solidFill>
                          <a:effectLst/>
                          <a:latin typeface="Montserrat" panose="00000500000000000000" pitchFamily="50" charset="0"/>
                        </a:rPr>
                        <a:t>-36,40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-34,98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006100"/>
                          </a:solidFill>
                          <a:effectLst/>
                          <a:latin typeface="Montserrat" panose="00000500000000000000" pitchFamily="50" charset="0"/>
                        </a:rPr>
                        <a:t>-5,30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dirty="0">
                          <a:solidFill>
                            <a:srgbClr val="000000"/>
                          </a:solidFill>
                          <a:effectLst/>
                          <a:latin typeface="Montserrat" panose="00000500000000000000" pitchFamily="50" charset="0"/>
                        </a:rPr>
                        <a:t>-18,37</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308680378"/>
                  </a:ext>
                </a:extLst>
              </a:tr>
              <a:tr h="220452">
                <a:tc>
                  <a:txBody>
                    <a:bodyPr/>
                    <a:lstStyle/>
                    <a:p>
                      <a:pPr algn="ctr" fontAlgn="ctr"/>
                      <a:r>
                        <a:rPr lang="es-ES" sz="1100" b="0" i="0" u="none" strike="noStrike">
                          <a:solidFill>
                            <a:srgbClr val="FFFFFF"/>
                          </a:solidFill>
                          <a:effectLst/>
                          <a:latin typeface="Montserrat" panose="00000500000000000000" pitchFamily="50" charset="0"/>
                        </a:rPr>
                        <a:t>Rodilla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-4,26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9C0006"/>
                          </a:solidFill>
                          <a:effectLst/>
                          <a:latin typeface="Montserrat" panose="00000500000000000000" pitchFamily="50" charset="0"/>
                        </a:rPr>
                        <a:t>-51,77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6100"/>
                          </a:solidFill>
                          <a:effectLst/>
                          <a:latin typeface="Montserrat" panose="00000500000000000000" pitchFamily="50" charset="0"/>
                        </a:rPr>
                        <a:t>-17,02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6100"/>
                          </a:solidFill>
                          <a:effectLst/>
                          <a:latin typeface="Montserrat" panose="00000500000000000000" pitchFamily="50" charset="0"/>
                        </a:rPr>
                        <a:t>-14,18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-43,26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-17,73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-18,44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-64,54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000000"/>
                          </a:solidFill>
                          <a:effectLst/>
                          <a:latin typeface="Montserrat" panose="00000500000000000000" pitchFamily="50" charset="0"/>
                        </a:rPr>
                        <a:t>-42,55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-46,81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000000"/>
                          </a:solidFill>
                          <a:effectLst/>
                          <a:latin typeface="Montserrat" panose="00000500000000000000" pitchFamily="50" charset="0"/>
                        </a:rPr>
                        <a:t>-39,72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-16,31</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936937211"/>
                  </a:ext>
                </a:extLst>
              </a:tr>
              <a:tr h="220452">
                <a:tc>
                  <a:txBody>
                    <a:bodyPr/>
                    <a:lstStyle/>
                    <a:p>
                      <a:pPr algn="ctr" fontAlgn="ctr"/>
                      <a:r>
                        <a:rPr lang="es-ES" sz="1100" b="0" i="0" u="none" strike="noStrike">
                          <a:solidFill>
                            <a:srgbClr val="FFFFFF"/>
                          </a:solidFill>
                          <a:effectLst/>
                          <a:latin typeface="Montserrat" panose="00000500000000000000" pitchFamily="50" charset="0"/>
                        </a:rPr>
                        <a:t>100 Montaditos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dirty="0">
                          <a:solidFill>
                            <a:srgbClr val="000000"/>
                          </a:solidFill>
                          <a:effectLst/>
                          <a:latin typeface="Montserrat" panose="00000500000000000000" pitchFamily="50" charset="0"/>
                        </a:rPr>
                        <a:t>-4,59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6100"/>
                          </a:solidFill>
                          <a:effectLst/>
                          <a:latin typeface="Montserrat" panose="00000500000000000000" pitchFamily="50" charset="0"/>
                        </a:rPr>
                        <a:t>-13,07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6100"/>
                          </a:solidFill>
                          <a:effectLst/>
                          <a:latin typeface="Montserrat" panose="00000500000000000000" pitchFamily="50" charset="0"/>
                        </a:rPr>
                        <a:t>-23,32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-25,80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-44,88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-27,21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-19,79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9C0006"/>
                          </a:solidFill>
                          <a:effectLst/>
                          <a:latin typeface="Montserrat" panose="00000500000000000000" pitchFamily="50" charset="0"/>
                        </a:rPr>
                        <a:t>-58,30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-46,64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-47,35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0000"/>
                          </a:solidFill>
                          <a:effectLst/>
                          <a:latin typeface="Montserrat" panose="00000500000000000000" pitchFamily="50" charset="0"/>
                        </a:rPr>
                        <a:t>-37,10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-26,15</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654316342"/>
                  </a:ext>
                </a:extLst>
              </a:tr>
              <a:tr h="220452">
                <a:tc>
                  <a:txBody>
                    <a:bodyPr/>
                    <a:lstStyle/>
                    <a:p>
                      <a:pPr algn="ctr" fontAlgn="ctr"/>
                      <a:r>
                        <a:rPr lang="es-ES" sz="1100" b="0" i="0" u="none" strike="noStrike">
                          <a:solidFill>
                            <a:srgbClr val="FFFFFF"/>
                          </a:solidFill>
                          <a:effectLst/>
                          <a:latin typeface="Montserrat" panose="00000500000000000000" pitchFamily="50" charset="0"/>
                        </a:rPr>
                        <a:t>VIPs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-6,70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dirty="0">
                          <a:solidFill>
                            <a:srgbClr val="9C0006"/>
                          </a:solidFill>
                          <a:effectLst/>
                          <a:latin typeface="Montserrat" panose="00000500000000000000" pitchFamily="50" charset="0"/>
                        </a:rPr>
                        <a:t>-40,67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6100"/>
                          </a:solidFill>
                          <a:effectLst/>
                          <a:latin typeface="Montserrat" panose="00000500000000000000" pitchFamily="50" charset="0"/>
                        </a:rPr>
                        <a:t>-14,35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-19,14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-39,23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-18,66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-20,10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-39,71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-44,98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9C0006"/>
                          </a:solidFill>
                          <a:effectLst/>
                          <a:latin typeface="Montserrat" panose="00000500000000000000" pitchFamily="50" charset="0"/>
                        </a:rPr>
                        <a:t>-46,41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0000"/>
                          </a:solidFill>
                          <a:effectLst/>
                          <a:latin typeface="Montserrat" panose="00000500000000000000" pitchFamily="50" charset="0"/>
                        </a:rPr>
                        <a:t>-30,62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-15,79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515270147"/>
                  </a:ext>
                </a:extLst>
              </a:tr>
              <a:tr h="220452">
                <a:tc>
                  <a:txBody>
                    <a:bodyPr/>
                    <a:lstStyle/>
                    <a:p>
                      <a:pPr algn="ctr" fontAlgn="ctr"/>
                      <a:r>
                        <a:rPr lang="es-ES" sz="1100" b="0" i="0" u="none" strike="noStrike">
                          <a:solidFill>
                            <a:srgbClr val="FFFFFF"/>
                          </a:solidFill>
                          <a:effectLst/>
                          <a:latin typeface="Montserrat" panose="00000500000000000000" pitchFamily="50" charset="0"/>
                        </a:rPr>
                        <a:t>Ginos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dirty="0">
                          <a:solidFill>
                            <a:srgbClr val="000000"/>
                          </a:solidFill>
                          <a:effectLst/>
                          <a:latin typeface="Montserrat" panose="00000500000000000000" pitchFamily="50" charset="0"/>
                        </a:rPr>
                        <a:t>-7,14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-28,57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-10,71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6100"/>
                          </a:solidFill>
                          <a:effectLst/>
                          <a:latin typeface="Montserrat" panose="00000500000000000000" pitchFamily="50" charset="0"/>
                        </a:rPr>
                        <a:t>-14,29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9C0006"/>
                          </a:solidFill>
                          <a:effectLst/>
                          <a:latin typeface="Montserrat" panose="00000500000000000000" pitchFamily="50" charset="0"/>
                        </a:rPr>
                        <a:t>-43,75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6100"/>
                          </a:solidFill>
                          <a:effectLst/>
                          <a:latin typeface="Montserrat" panose="00000500000000000000" pitchFamily="50" charset="0"/>
                        </a:rPr>
                        <a:t>-15,18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-18,75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-40,18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-44,64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000000"/>
                          </a:solidFill>
                          <a:effectLst/>
                          <a:latin typeface="Montserrat" panose="00000500000000000000" pitchFamily="50" charset="0"/>
                        </a:rPr>
                        <a:t>-33,93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-27,03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-27,68</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726215739"/>
                  </a:ext>
                </a:extLst>
              </a:tr>
              <a:tr h="220452">
                <a:tc>
                  <a:txBody>
                    <a:bodyPr/>
                    <a:lstStyle/>
                    <a:p>
                      <a:pPr algn="ctr" fontAlgn="ctr"/>
                      <a:r>
                        <a:rPr lang="es-ES" sz="1100" b="0" i="0" u="none" strike="noStrike">
                          <a:solidFill>
                            <a:srgbClr val="FFFFFF"/>
                          </a:solidFill>
                          <a:effectLst/>
                          <a:latin typeface="Montserrat" panose="00000500000000000000" pitchFamily="50" charset="0"/>
                        </a:rPr>
                        <a:t>McDonald's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-12,18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6100"/>
                          </a:solidFill>
                          <a:effectLst/>
                          <a:latin typeface="Montserrat" panose="00000500000000000000" pitchFamily="50" charset="0"/>
                        </a:rPr>
                        <a:t>-17,95</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-24,68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-31,41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-37,82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0000"/>
                          </a:solidFill>
                          <a:effectLst/>
                          <a:latin typeface="Montserrat" panose="00000500000000000000" pitchFamily="50" charset="0"/>
                        </a:rPr>
                        <a:t>-30,45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-22,76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9C0006"/>
                          </a:solidFill>
                          <a:effectLst/>
                          <a:latin typeface="Montserrat" panose="00000500000000000000" pitchFamily="50" charset="0"/>
                        </a:rPr>
                        <a:t>-39,42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-47,44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000000"/>
                          </a:solidFill>
                          <a:effectLst/>
                          <a:latin typeface="Montserrat" panose="00000500000000000000" pitchFamily="50" charset="0"/>
                        </a:rPr>
                        <a:t>-35,90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-18,91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-25,64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3502415"/>
                  </a:ext>
                </a:extLst>
              </a:tr>
              <a:tr h="220452">
                <a:tc>
                  <a:txBody>
                    <a:bodyPr/>
                    <a:lstStyle/>
                    <a:p>
                      <a:pPr algn="ctr" fontAlgn="ctr"/>
                      <a:r>
                        <a:rPr lang="es-ES" sz="1100" b="0" i="0" u="none" strike="noStrike">
                          <a:solidFill>
                            <a:srgbClr val="FFFFFF"/>
                          </a:solidFill>
                          <a:effectLst/>
                          <a:latin typeface="Montserrat" panose="00000500000000000000" pitchFamily="50" charset="0"/>
                        </a:rPr>
                        <a:t>Burger King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dirty="0">
                          <a:solidFill>
                            <a:srgbClr val="000000"/>
                          </a:solidFill>
                          <a:effectLst/>
                          <a:latin typeface="Montserrat" panose="00000500000000000000" pitchFamily="50" charset="0"/>
                        </a:rPr>
                        <a:t>-15,94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6100"/>
                          </a:solidFill>
                          <a:effectLst/>
                          <a:latin typeface="Montserrat" panose="00000500000000000000" pitchFamily="50" charset="0"/>
                        </a:rPr>
                        <a:t>-20,00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-34,69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-33,75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-43,44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0000"/>
                          </a:solidFill>
                          <a:effectLst/>
                          <a:latin typeface="Montserrat" panose="00000500000000000000" pitchFamily="50" charset="0"/>
                        </a:rPr>
                        <a:t>-31,88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-30,94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9C0006"/>
                          </a:solidFill>
                          <a:effectLst/>
                          <a:latin typeface="Montserrat" panose="00000500000000000000" pitchFamily="50" charset="0"/>
                        </a:rPr>
                        <a:t>-43,44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-52,19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-43,75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6100"/>
                          </a:solidFill>
                          <a:effectLst/>
                          <a:latin typeface="Montserrat" panose="00000500000000000000" pitchFamily="50" charset="0"/>
                        </a:rPr>
                        <a:t>-24,06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6100"/>
                          </a:solidFill>
                          <a:effectLst/>
                          <a:latin typeface="Montserrat" panose="00000500000000000000" pitchFamily="50" charset="0"/>
                        </a:rPr>
                        <a:t>-28,75</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939263117"/>
                  </a:ext>
                </a:extLst>
              </a:tr>
              <a:tr h="220452">
                <a:tc>
                  <a:txBody>
                    <a:bodyPr/>
                    <a:lstStyle/>
                    <a:p>
                      <a:pPr algn="ctr" fontAlgn="ctr"/>
                      <a:r>
                        <a:rPr lang="es-ES" sz="1100" b="0" i="0" u="none" strike="noStrike">
                          <a:solidFill>
                            <a:srgbClr val="FFFFFF"/>
                          </a:solidFill>
                          <a:effectLst/>
                          <a:latin typeface="Montserrat" panose="00000500000000000000" pitchFamily="50" charset="0"/>
                        </a:rPr>
                        <a:t>Lizarrán (RT)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-31,63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000000"/>
                          </a:solidFill>
                          <a:effectLst/>
                          <a:latin typeface="Montserrat" panose="00000500000000000000" pitchFamily="50" charset="0"/>
                        </a:rPr>
                        <a:t>-42,86</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0000"/>
                          </a:solidFill>
                          <a:effectLst/>
                          <a:latin typeface="Montserrat" panose="00000500000000000000" pitchFamily="50" charset="0"/>
                        </a:rPr>
                        <a:t>-40,82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a:solidFill>
                            <a:srgbClr val="006100"/>
                          </a:solidFill>
                          <a:effectLst/>
                          <a:latin typeface="Montserrat" panose="00000500000000000000" pitchFamily="50" charset="0"/>
                        </a:rPr>
                        <a:t>-26,53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9C0006"/>
                          </a:solidFill>
                          <a:effectLst/>
                          <a:latin typeface="Montserrat" panose="00000500000000000000" pitchFamily="50" charset="0"/>
                        </a:rPr>
                        <a:t>-46,94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006100"/>
                          </a:solidFill>
                          <a:effectLst/>
                          <a:latin typeface="Montserrat" panose="00000500000000000000" pitchFamily="50" charset="0"/>
                        </a:rPr>
                        <a:t>-28,57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006100"/>
                          </a:solidFill>
                          <a:effectLst/>
                          <a:latin typeface="Montserrat" panose="00000500000000000000" pitchFamily="50" charset="0"/>
                        </a:rPr>
                        <a:t>-34,69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100" b="0" i="0" u="none" strike="noStrike">
                          <a:solidFill>
                            <a:srgbClr val="9C0006"/>
                          </a:solidFill>
                          <a:effectLst/>
                          <a:latin typeface="Montserrat" panose="00000500000000000000" pitchFamily="50" charset="0"/>
                        </a:rPr>
                        <a:t>-62,24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-44,90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a:solidFill>
                            <a:srgbClr val="9C0006"/>
                          </a:solidFill>
                          <a:effectLst/>
                          <a:latin typeface="Montserrat" panose="00000500000000000000" pitchFamily="50" charset="0"/>
                        </a:rPr>
                        <a:t>-44,90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100" b="0" i="0" u="none" strike="noStrike" dirty="0">
                          <a:solidFill>
                            <a:srgbClr val="000000"/>
                          </a:solidFill>
                          <a:effectLst/>
                          <a:latin typeface="Montserrat" panose="00000500000000000000" pitchFamily="50" charset="0"/>
                        </a:rPr>
                        <a:t>-43,88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100" b="0" i="0" u="none" strike="noStrike" dirty="0">
                          <a:solidFill>
                            <a:srgbClr val="006100"/>
                          </a:solidFill>
                          <a:effectLst/>
                          <a:latin typeface="Montserrat" panose="00000500000000000000" pitchFamily="50" charset="0"/>
                        </a:rPr>
                        <a:t>-34,69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78923251"/>
                  </a:ext>
                </a:extLst>
              </a:tr>
              <a:tr h="220452">
                <a:tc>
                  <a:txBody>
                    <a:bodyPr/>
                    <a:lstStyle/>
                    <a:p>
                      <a:pPr algn="ctr" fontAlgn="ctr"/>
                      <a:r>
                        <a:rPr lang="es-ES" sz="1100" b="0" i="0" u="none" strike="noStrike">
                          <a:solidFill>
                            <a:srgbClr val="FFFFFF"/>
                          </a:solidFill>
                          <a:effectLst/>
                          <a:latin typeface="Montserrat" panose="00000500000000000000" pitchFamily="50" charset="0"/>
                        </a:rPr>
                        <a:t>Cañas y Tapas (RT)</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rgbClr val="AB182D"/>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dirty="0">
                          <a:solidFill>
                            <a:srgbClr val="000000"/>
                          </a:solidFill>
                          <a:effectLst/>
                          <a:latin typeface="Montserrat" panose="00000500000000000000" pitchFamily="50" charset="0"/>
                        </a:rPr>
                        <a:t>-34,00</a:t>
                      </a:r>
                    </a:p>
                  </a:txBody>
                  <a:tcPr marL="9525" marR="9525" marT="9525" marB="0" anchor="ctr">
                    <a:lnL>
                      <a:noFill/>
                    </a:lnL>
                    <a:lnR>
                      <a:noFill/>
                    </a:lnR>
                    <a:lnT w="6350" cap="flat" cmpd="sng" algn="ctr">
                      <a:solidFill>
                        <a:srgbClr val="000000"/>
                      </a:solidFill>
                      <a:prstDash val="dot"/>
                      <a:round/>
                      <a:headEnd type="none" w="med" len="med"/>
                      <a:tailEnd type="none" w="med" len="med"/>
                    </a:lnT>
                    <a:lnB>
                      <a:noFill/>
                    </a:lnB>
                    <a:solidFill>
                      <a:schemeClr val="bg1">
                        <a:lumMod val="85000"/>
                      </a:schemeClr>
                    </a:solidFill>
                  </a:tcPr>
                </a:tc>
                <a:tc>
                  <a:txBody>
                    <a:bodyPr/>
                    <a:lstStyle/>
                    <a:p>
                      <a:pPr algn="l" fontAlgn="b"/>
                      <a:endParaRPr lang="es-ES" sz="11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100" b="0" i="0" u="none" strike="noStrike">
                          <a:solidFill>
                            <a:srgbClr val="9C0006"/>
                          </a:solidFill>
                          <a:effectLst/>
                          <a:latin typeface="Montserrat" panose="00000500000000000000" pitchFamily="50" charset="0"/>
                        </a:rPr>
                        <a:t>-45,00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C7CE"/>
                    </a:solidFill>
                  </a:tcPr>
                </a:tc>
                <a:tc>
                  <a:txBody>
                    <a:bodyPr/>
                    <a:lstStyle/>
                    <a:p>
                      <a:pPr algn="ctr" fontAlgn="ctr"/>
                      <a:r>
                        <a:rPr lang="es-ES" sz="1100" b="0" i="0" u="none" strike="noStrike">
                          <a:solidFill>
                            <a:srgbClr val="006100"/>
                          </a:solidFill>
                          <a:effectLst/>
                          <a:latin typeface="Montserrat" panose="00000500000000000000" pitchFamily="50" charset="0"/>
                        </a:rPr>
                        <a:t>-37,00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C6EFCE"/>
                    </a:solidFill>
                  </a:tcPr>
                </a:tc>
                <a:tc>
                  <a:txBody>
                    <a:bodyPr/>
                    <a:lstStyle/>
                    <a:p>
                      <a:pPr algn="ctr" fontAlgn="ctr"/>
                      <a:r>
                        <a:rPr lang="es-ES" sz="1100" b="0" i="0" u="none" strike="noStrike">
                          <a:solidFill>
                            <a:srgbClr val="000000"/>
                          </a:solidFill>
                          <a:effectLst/>
                          <a:latin typeface="Montserrat" panose="00000500000000000000" pitchFamily="50" charset="0"/>
                        </a:rPr>
                        <a:t>-43,00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ctr"/>
                      <a:r>
                        <a:rPr lang="es-ES" sz="1100" b="0" i="0" u="none" strike="noStrike">
                          <a:solidFill>
                            <a:srgbClr val="9C0006"/>
                          </a:solidFill>
                          <a:effectLst/>
                          <a:latin typeface="Montserrat" panose="00000500000000000000" pitchFamily="50" charset="0"/>
                        </a:rPr>
                        <a:t>-52,00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C7CE"/>
                    </a:solidFill>
                  </a:tcPr>
                </a:tc>
                <a:tc>
                  <a:txBody>
                    <a:bodyPr/>
                    <a:lstStyle/>
                    <a:p>
                      <a:pPr algn="ctr" fontAlgn="ctr"/>
                      <a:r>
                        <a:rPr lang="es-ES" sz="1100" b="0" i="0" u="none" strike="noStrike">
                          <a:solidFill>
                            <a:srgbClr val="006100"/>
                          </a:solidFill>
                          <a:effectLst/>
                          <a:latin typeface="Montserrat" panose="00000500000000000000" pitchFamily="50" charset="0"/>
                        </a:rPr>
                        <a:t>-36,00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C6EFCE"/>
                    </a:solidFill>
                  </a:tcPr>
                </a:tc>
                <a:tc>
                  <a:txBody>
                    <a:bodyPr/>
                    <a:lstStyle/>
                    <a:p>
                      <a:pPr algn="ctr" fontAlgn="ctr"/>
                      <a:r>
                        <a:rPr lang="es-ES" sz="1100" b="0" i="0" u="none" strike="noStrike">
                          <a:solidFill>
                            <a:srgbClr val="006100"/>
                          </a:solidFill>
                          <a:effectLst/>
                          <a:latin typeface="Montserrat" panose="00000500000000000000" pitchFamily="50" charset="0"/>
                        </a:rPr>
                        <a:t>-35,00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C6EFCE"/>
                    </a:solidFill>
                  </a:tcPr>
                </a:tc>
                <a:tc>
                  <a:txBody>
                    <a:bodyPr/>
                    <a:lstStyle/>
                    <a:p>
                      <a:pPr algn="ctr" fontAlgn="ctr"/>
                      <a:r>
                        <a:rPr lang="es-ES" sz="1100" b="0" i="0" u="none" strike="noStrike">
                          <a:solidFill>
                            <a:srgbClr val="9C0006"/>
                          </a:solidFill>
                          <a:effectLst/>
                          <a:latin typeface="Montserrat" panose="00000500000000000000" pitchFamily="50" charset="0"/>
                        </a:rPr>
                        <a:t>-58,00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solidFill>
                      <a:srgbClr val="FFC7CE"/>
                    </a:solidFill>
                  </a:tcPr>
                </a:tc>
                <a:tc>
                  <a:txBody>
                    <a:bodyPr/>
                    <a:lstStyle/>
                    <a:p>
                      <a:pPr algn="ctr" fontAlgn="ctr"/>
                      <a:r>
                        <a:rPr lang="es-ES" sz="1100" b="0" i="0" u="none" strike="noStrike">
                          <a:solidFill>
                            <a:srgbClr val="000000"/>
                          </a:solidFill>
                          <a:effectLst/>
                          <a:latin typeface="Montserrat" panose="00000500000000000000" pitchFamily="50" charset="0"/>
                        </a:rPr>
                        <a:t>-44,00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ctr"/>
                      <a:r>
                        <a:rPr lang="es-ES" sz="1100" b="0" i="0" u="none" strike="noStrike">
                          <a:solidFill>
                            <a:srgbClr val="000000"/>
                          </a:solidFill>
                          <a:effectLst/>
                          <a:latin typeface="Montserrat" panose="00000500000000000000" pitchFamily="50" charset="0"/>
                        </a:rPr>
                        <a:t>-42,00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ctr"/>
                      <a:r>
                        <a:rPr lang="es-ES" sz="1100" b="0" i="0" u="none" strike="noStrike" dirty="0">
                          <a:solidFill>
                            <a:srgbClr val="000000"/>
                          </a:solidFill>
                          <a:effectLst/>
                          <a:latin typeface="Montserrat" panose="00000500000000000000" pitchFamily="50" charset="0"/>
                        </a:rPr>
                        <a:t>-39,00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a:noFill/>
                    </a:lnB>
                  </a:tcPr>
                </a:tc>
                <a:tc>
                  <a:txBody>
                    <a:bodyPr/>
                    <a:lstStyle/>
                    <a:p>
                      <a:pPr algn="ctr" fontAlgn="ctr"/>
                      <a:r>
                        <a:rPr lang="es-ES" sz="1100" b="0" i="0" u="none" strike="noStrike" dirty="0">
                          <a:solidFill>
                            <a:srgbClr val="000000"/>
                          </a:solidFill>
                          <a:effectLst/>
                          <a:latin typeface="Montserrat" panose="00000500000000000000" pitchFamily="50" charset="0"/>
                        </a:rPr>
                        <a:t>-39,00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3886865985"/>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50</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17403" y="1740719"/>
            <a:ext cx="1928171" cy="1098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Restaurantes</a:t>
            </a:r>
          </a:p>
          <a:p>
            <a:pPr algn="ctr"/>
            <a:r>
              <a:rPr lang="es-ES" sz="1400" i="0" u="none" strike="noStrike" dirty="0">
                <a:solidFill>
                  <a:schemeClr val="bg1"/>
                </a:solidFill>
                <a:effectLst/>
                <a:latin typeface="Montserrat" panose="00000500000000000000" pitchFamily="50" charset="0"/>
              </a:rPr>
              <a:t>-8,98</a:t>
            </a:r>
            <a:r>
              <a:rPr lang="es-ES" sz="900" dirty="0">
                <a:solidFill>
                  <a:schemeClr val="bg1"/>
                </a:solidFill>
                <a:latin typeface="Montserrat" panose="00000500000000000000" pitchFamily="50" charset="0"/>
              </a:rPr>
              <a:t> </a:t>
            </a:r>
            <a:endParaRPr lang="es-ES" sz="1200" dirty="0">
              <a:solidFill>
                <a:schemeClr val="bg1"/>
              </a:solidFill>
              <a:latin typeface="Montserrat" panose="00000500000000000000" pitchFamily="50" charset="0"/>
              <a:cs typeface="Arial" panose="020B0604020202020204" pitchFamily="34" charset="0"/>
            </a:endParaRPr>
          </a:p>
        </p:txBody>
      </p:sp>
    </p:spTree>
    <p:extLst>
      <p:ext uri="{BB962C8B-B14F-4D97-AF65-F5344CB8AC3E}">
        <p14:creationId xmlns:p14="http://schemas.microsoft.com/office/powerpoint/2010/main" val="898805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12DC87B4-C4C2-DEEF-6BFE-D3F27F26040D}"/>
              </a:ext>
            </a:extLst>
          </p:cNvPr>
          <p:cNvGrpSpPr/>
          <p:nvPr/>
        </p:nvGrpSpPr>
        <p:grpSpPr>
          <a:xfrm>
            <a:off x="689426" y="1871395"/>
            <a:ext cx="7187714" cy="4517422"/>
            <a:chOff x="2458897" y="1764482"/>
            <a:chExt cx="9057485" cy="6696744"/>
          </a:xfrm>
        </p:grpSpPr>
        <p:pic>
          <p:nvPicPr>
            <p:cNvPr id="19" name="Imagen 18">
              <a:extLst>
                <a:ext uri="{FF2B5EF4-FFF2-40B4-BE49-F238E27FC236}">
                  <a16:creationId xmlns:a16="http://schemas.microsoft.com/office/drawing/2014/main" id="{CFDAC57E-F2E7-2FFA-AE0C-3DA5B9F7A229}"/>
                </a:ext>
              </a:extLst>
            </p:cNvPr>
            <p:cNvPicPr>
              <a:picLocks noChangeAspect="1"/>
            </p:cNvPicPr>
            <p:nvPr/>
          </p:nvPicPr>
          <p:blipFill rotWithShape="1">
            <a:blip r:embed="rId3"/>
            <a:srcRect t="13384" b="3011"/>
            <a:stretch/>
          </p:blipFill>
          <p:spPr>
            <a:xfrm>
              <a:off x="2728987" y="2175025"/>
              <a:ext cx="8787395" cy="5998169"/>
            </a:xfrm>
            <a:prstGeom prst="rect">
              <a:avLst/>
            </a:prstGeom>
          </p:spPr>
        </p:pic>
        <p:sp>
          <p:nvSpPr>
            <p:cNvPr id="20" name="CuadroTexto 19">
              <a:extLst>
                <a:ext uri="{FF2B5EF4-FFF2-40B4-BE49-F238E27FC236}">
                  <a16:creationId xmlns:a16="http://schemas.microsoft.com/office/drawing/2014/main" id="{747E7834-D9B8-360E-B088-9AE48ECB2FA4}"/>
                </a:ext>
              </a:extLst>
            </p:cNvPr>
            <p:cNvSpPr txBox="1"/>
            <p:nvPr/>
          </p:nvSpPr>
          <p:spPr>
            <a:xfrm>
              <a:off x="6894877" y="1764482"/>
              <a:ext cx="370614" cy="538609"/>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145768" y="4500783"/>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851569" y="4377673"/>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458897" y="4495677"/>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51</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36307" y="1933041"/>
            <a:ext cx="1928171" cy="276999"/>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Restaurantes</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26805709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636EEB18-1BCF-534A-FD94-94D9FCA7FCA2}"/>
              </a:ext>
            </a:extLst>
          </p:cNvPr>
          <p:cNvGraphicFramePr>
            <a:graphicFrameLocks noGrp="1"/>
          </p:cNvGraphicFramePr>
          <p:nvPr>
            <p:extLst>
              <p:ext uri="{D42A27DB-BD31-4B8C-83A1-F6EECF244321}">
                <p14:modId xmlns:p14="http://schemas.microsoft.com/office/powerpoint/2010/main" val="2329504665"/>
              </p:ext>
            </p:extLst>
          </p:nvPr>
        </p:nvGraphicFramePr>
        <p:xfrm>
          <a:off x="835742" y="1932845"/>
          <a:ext cx="10648318" cy="3955690"/>
        </p:xfrm>
        <a:graphic>
          <a:graphicData uri="http://schemas.openxmlformats.org/drawingml/2006/table">
            <a:tbl>
              <a:tblPr/>
              <a:tblGrid>
                <a:gridCol w="1206768">
                  <a:extLst>
                    <a:ext uri="{9D8B030D-6E8A-4147-A177-3AD203B41FA5}">
                      <a16:colId xmlns:a16="http://schemas.microsoft.com/office/drawing/2014/main" val="2482264739"/>
                    </a:ext>
                  </a:extLst>
                </a:gridCol>
                <a:gridCol w="164531">
                  <a:extLst>
                    <a:ext uri="{9D8B030D-6E8A-4147-A177-3AD203B41FA5}">
                      <a16:colId xmlns:a16="http://schemas.microsoft.com/office/drawing/2014/main" val="716665110"/>
                    </a:ext>
                  </a:extLst>
                </a:gridCol>
                <a:gridCol w="759374">
                  <a:extLst>
                    <a:ext uri="{9D8B030D-6E8A-4147-A177-3AD203B41FA5}">
                      <a16:colId xmlns:a16="http://schemas.microsoft.com/office/drawing/2014/main" val="833304865"/>
                    </a:ext>
                  </a:extLst>
                </a:gridCol>
                <a:gridCol w="164531">
                  <a:extLst>
                    <a:ext uri="{9D8B030D-6E8A-4147-A177-3AD203B41FA5}">
                      <a16:colId xmlns:a16="http://schemas.microsoft.com/office/drawing/2014/main" val="2031841359"/>
                    </a:ext>
                  </a:extLst>
                </a:gridCol>
                <a:gridCol w="759374">
                  <a:extLst>
                    <a:ext uri="{9D8B030D-6E8A-4147-A177-3AD203B41FA5}">
                      <a16:colId xmlns:a16="http://schemas.microsoft.com/office/drawing/2014/main" val="3577217312"/>
                    </a:ext>
                  </a:extLst>
                </a:gridCol>
                <a:gridCol w="759374">
                  <a:extLst>
                    <a:ext uri="{9D8B030D-6E8A-4147-A177-3AD203B41FA5}">
                      <a16:colId xmlns:a16="http://schemas.microsoft.com/office/drawing/2014/main" val="859835119"/>
                    </a:ext>
                  </a:extLst>
                </a:gridCol>
                <a:gridCol w="759374">
                  <a:extLst>
                    <a:ext uri="{9D8B030D-6E8A-4147-A177-3AD203B41FA5}">
                      <a16:colId xmlns:a16="http://schemas.microsoft.com/office/drawing/2014/main" val="4224776967"/>
                    </a:ext>
                  </a:extLst>
                </a:gridCol>
                <a:gridCol w="759374">
                  <a:extLst>
                    <a:ext uri="{9D8B030D-6E8A-4147-A177-3AD203B41FA5}">
                      <a16:colId xmlns:a16="http://schemas.microsoft.com/office/drawing/2014/main" val="439266846"/>
                    </a:ext>
                  </a:extLst>
                </a:gridCol>
                <a:gridCol w="759374">
                  <a:extLst>
                    <a:ext uri="{9D8B030D-6E8A-4147-A177-3AD203B41FA5}">
                      <a16:colId xmlns:a16="http://schemas.microsoft.com/office/drawing/2014/main" val="1671908410"/>
                    </a:ext>
                  </a:extLst>
                </a:gridCol>
                <a:gridCol w="759374">
                  <a:extLst>
                    <a:ext uri="{9D8B030D-6E8A-4147-A177-3AD203B41FA5}">
                      <a16:colId xmlns:a16="http://schemas.microsoft.com/office/drawing/2014/main" val="2362550614"/>
                    </a:ext>
                  </a:extLst>
                </a:gridCol>
                <a:gridCol w="759374">
                  <a:extLst>
                    <a:ext uri="{9D8B030D-6E8A-4147-A177-3AD203B41FA5}">
                      <a16:colId xmlns:a16="http://schemas.microsoft.com/office/drawing/2014/main" val="3534900515"/>
                    </a:ext>
                  </a:extLst>
                </a:gridCol>
                <a:gridCol w="759374">
                  <a:extLst>
                    <a:ext uri="{9D8B030D-6E8A-4147-A177-3AD203B41FA5}">
                      <a16:colId xmlns:a16="http://schemas.microsoft.com/office/drawing/2014/main" val="1503880541"/>
                    </a:ext>
                  </a:extLst>
                </a:gridCol>
                <a:gridCol w="759374">
                  <a:extLst>
                    <a:ext uri="{9D8B030D-6E8A-4147-A177-3AD203B41FA5}">
                      <a16:colId xmlns:a16="http://schemas.microsoft.com/office/drawing/2014/main" val="72595962"/>
                    </a:ext>
                  </a:extLst>
                </a:gridCol>
                <a:gridCol w="759374">
                  <a:extLst>
                    <a:ext uri="{9D8B030D-6E8A-4147-A177-3AD203B41FA5}">
                      <a16:colId xmlns:a16="http://schemas.microsoft.com/office/drawing/2014/main" val="2038355216"/>
                    </a:ext>
                  </a:extLst>
                </a:gridCol>
                <a:gridCol w="759374">
                  <a:extLst>
                    <a:ext uri="{9D8B030D-6E8A-4147-A177-3AD203B41FA5}">
                      <a16:colId xmlns:a16="http://schemas.microsoft.com/office/drawing/2014/main" val="2417498009"/>
                    </a:ext>
                  </a:extLst>
                </a:gridCol>
              </a:tblGrid>
              <a:tr h="1152128">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9525" marR="9525" marT="9525" marB="0" anchor="ctr">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TOTAL</a:t>
                      </a:r>
                    </a:p>
                  </a:txBody>
                  <a:tcPr marL="9525" marR="9525" marT="9525" marB="0" anchor="ctr">
                    <a:lnL>
                      <a:noFill/>
                    </a:lnL>
                    <a:lnR>
                      <a:noFill/>
                    </a:lnR>
                    <a:lnT>
                      <a:noFill/>
                    </a:lnT>
                    <a:lnB>
                      <a:noFill/>
                    </a:lnB>
                    <a:solidFill>
                      <a:srgbClr val="404040"/>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Tiene buenos precios, ofertas y promociones  </a:t>
                      </a:r>
                    </a:p>
                  </a:txBody>
                  <a:tcPr marL="9525" marR="9525" marT="9525"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atención, trato personalizado y experiencia agradable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La calidad de sus productos o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gestión de incidencias y devoluciones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variedad y disponibilidad de productos y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programa de fidelización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Porque comparto sus valores como marca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aplica innovación y tecnología mejorando mi experiencia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Facilidad de acceso e interacción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Espacio de compra agradable, ordenado y con producto visible  </a:t>
                      </a:r>
                    </a:p>
                  </a:txBody>
                  <a:tcPr marL="9525" marR="9525" marT="9525"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2699847223"/>
                  </a:ext>
                </a:extLst>
              </a:tr>
              <a:tr h="271864">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extLst>
                  <a:ext uri="{0D108BD9-81ED-4DB2-BD59-A6C34878D82A}">
                    <a16:rowId xmlns:a16="http://schemas.microsoft.com/office/drawing/2014/main" val="807286034"/>
                  </a:ext>
                </a:extLst>
              </a:tr>
              <a:tr h="271864">
                <a:tc>
                  <a:txBody>
                    <a:bodyPr/>
                    <a:lstStyle/>
                    <a:p>
                      <a:pPr algn="ctr" fontAlgn="ctr"/>
                      <a:r>
                        <a:rPr lang="es-ES" sz="1000" b="0" i="0" u="none" strike="noStrike">
                          <a:solidFill>
                            <a:srgbClr val="FFFFFF"/>
                          </a:solidFill>
                          <a:effectLst/>
                          <a:latin typeface="Montserrat" panose="00000500000000000000" pitchFamily="50" charset="0"/>
                        </a:rPr>
                        <a:t>ING (EF)</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29,81</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-16,46</a:t>
                      </a:r>
                    </a:p>
                  </a:txBody>
                  <a:tcPr marL="9525" marR="9525" marT="9525"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-2,17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6,52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-14,91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-11,80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-48,45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-39,44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-15,84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12,11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-22,98</a:t>
                      </a:r>
                    </a:p>
                  </a:txBody>
                  <a:tcPr marL="9525" marR="9525" marT="9525"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274698975"/>
                  </a:ext>
                </a:extLst>
              </a:tr>
              <a:tr h="271864">
                <a:tc>
                  <a:txBody>
                    <a:bodyPr/>
                    <a:lstStyle/>
                    <a:p>
                      <a:pPr algn="ctr" fontAlgn="ctr"/>
                      <a:r>
                        <a:rPr lang="es-ES" sz="1000" b="0" i="0" u="none" strike="noStrike">
                          <a:solidFill>
                            <a:srgbClr val="FFFFFF"/>
                          </a:solidFill>
                          <a:effectLst/>
                          <a:latin typeface="Montserrat" panose="00000500000000000000" pitchFamily="50" charset="0"/>
                        </a:rPr>
                        <a:t>OpenBank (EF)</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10,75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-28,97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-16,82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-5,14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-25,23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-9,35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-31,78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-57,94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-42,99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-17,76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-7,01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-35,51</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43132503"/>
                  </a:ext>
                </a:extLst>
              </a:tr>
              <a:tr h="271864">
                <a:tc>
                  <a:txBody>
                    <a:bodyPr/>
                    <a:lstStyle/>
                    <a:p>
                      <a:pPr algn="ctr" fontAlgn="ctr"/>
                      <a:r>
                        <a:rPr lang="es-ES" sz="1000" b="0" i="0" u="none" strike="noStrike">
                          <a:solidFill>
                            <a:srgbClr val="FFFFFF"/>
                          </a:solidFill>
                          <a:effectLst/>
                          <a:latin typeface="Montserrat" panose="00000500000000000000" pitchFamily="50" charset="0"/>
                        </a:rPr>
                        <a:t>Bankinter (EF)</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-2,99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-40,72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-13,17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-10,78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-28,74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-17,96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-28,74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-55,69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-46,71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-25,15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-21,56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-31,74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37868255"/>
                  </a:ext>
                </a:extLst>
              </a:tr>
              <a:tr h="271864">
                <a:tc>
                  <a:txBody>
                    <a:bodyPr/>
                    <a:lstStyle/>
                    <a:p>
                      <a:pPr algn="ctr" fontAlgn="ctr"/>
                      <a:r>
                        <a:rPr lang="es-ES" sz="1000" b="0" i="0" u="none" strike="noStrike">
                          <a:solidFill>
                            <a:srgbClr val="FFFFFF"/>
                          </a:solidFill>
                          <a:effectLst/>
                          <a:latin typeface="Montserrat" panose="00000500000000000000" pitchFamily="50" charset="0"/>
                        </a:rPr>
                        <a:t>Evo Banco (EF)</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-7,29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-29,17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-27,08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-29,17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-37,50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-17,71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-40,63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-52,08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-38,54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-22,92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-16,84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-36,46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890457624"/>
                  </a:ext>
                </a:extLst>
              </a:tr>
              <a:tr h="271864">
                <a:tc>
                  <a:txBody>
                    <a:bodyPr/>
                    <a:lstStyle/>
                    <a:p>
                      <a:pPr algn="ctr" fontAlgn="ctr"/>
                      <a:r>
                        <a:rPr lang="es-ES" sz="1000" b="0" i="0" u="none" strike="noStrike">
                          <a:solidFill>
                            <a:srgbClr val="FFFFFF"/>
                          </a:solidFill>
                          <a:effectLst/>
                          <a:latin typeface="Montserrat" panose="00000500000000000000" pitchFamily="50" charset="0"/>
                        </a:rPr>
                        <a:t>Abanca (EF)</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-17,86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-47,86</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-26,43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-33,57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-40,71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-33,57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-61,43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-56,43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-45,71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-21,43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-37,14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230159290"/>
                  </a:ext>
                </a:extLst>
              </a:tr>
              <a:tr h="271864">
                <a:tc>
                  <a:txBody>
                    <a:bodyPr/>
                    <a:lstStyle/>
                    <a:p>
                      <a:pPr algn="ctr" fontAlgn="ctr"/>
                      <a:r>
                        <a:rPr lang="es-ES" sz="1000" b="0" i="0" u="none" strike="noStrike">
                          <a:solidFill>
                            <a:srgbClr val="FFFFFF"/>
                          </a:solidFill>
                          <a:effectLst/>
                          <a:latin typeface="Montserrat" panose="00000500000000000000" pitchFamily="50" charset="0"/>
                        </a:rPr>
                        <a:t>Banco Santander (EF)</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-22,26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-55,12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-32,86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-32,51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-47,70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-33,22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-43,46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-64,31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-52,65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-38,52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-29,68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-45,58</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32433775"/>
                  </a:ext>
                </a:extLst>
              </a:tr>
              <a:tr h="271864">
                <a:tc>
                  <a:txBody>
                    <a:bodyPr/>
                    <a:lstStyle/>
                    <a:p>
                      <a:pPr algn="ctr" fontAlgn="ctr"/>
                      <a:r>
                        <a:rPr lang="es-ES" sz="1000" b="0" i="0" u="none" strike="noStrike">
                          <a:solidFill>
                            <a:srgbClr val="FFFFFF"/>
                          </a:solidFill>
                          <a:effectLst/>
                          <a:latin typeface="Montserrat" panose="00000500000000000000" pitchFamily="50" charset="0"/>
                        </a:rPr>
                        <a:t>BBVA (EF)</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-22,74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-61,99</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-35,20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-33,64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-56,07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-35,51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-40,19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-64,80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-57,01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-30,84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-24,30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-46,42</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181532284"/>
                  </a:ext>
                </a:extLst>
              </a:tr>
              <a:tr h="271864">
                <a:tc>
                  <a:txBody>
                    <a:bodyPr/>
                    <a:lstStyle/>
                    <a:p>
                      <a:pPr algn="ctr" fontAlgn="ctr"/>
                      <a:r>
                        <a:rPr lang="es-ES" sz="1000" b="0" i="0" u="none" strike="noStrike">
                          <a:solidFill>
                            <a:srgbClr val="FFFFFF"/>
                          </a:solidFill>
                          <a:effectLst/>
                          <a:latin typeface="Montserrat" panose="00000500000000000000" pitchFamily="50" charset="0"/>
                        </a:rPr>
                        <a:t>CaixaBank (EF)</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-30,40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-62,61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-36,17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-36,47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-46,20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-34,95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-41,64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-62,92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-51,98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-40,12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-28,57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-38,30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195821090"/>
                  </a:ext>
                </a:extLst>
              </a:tr>
              <a:tr h="271864">
                <a:tc>
                  <a:txBody>
                    <a:bodyPr/>
                    <a:lstStyle/>
                    <a:p>
                      <a:pPr algn="ctr" fontAlgn="ctr"/>
                      <a:r>
                        <a:rPr lang="es-ES" sz="1000" b="0" i="0" u="none" strike="noStrike" dirty="0">
                          <a:solidFill>
                            <a:srgbClr val="FFFFFF"/>
                          </a:solidFill>
                          <a:effectLst/>
                          <a:latin typeface="Montserrat" panose="00000500000000000000" pitchFamily="50" charset="0"/>
                        </a:rPr>
                        <a:t>Banco Sabadell (EF)</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-35,56</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-56,49</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-41,00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-43,51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-49,37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-36,40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-45,61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-65,69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-56,07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-41,84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-31,80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-46,03</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484879611"/>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52</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35742" y="2183107"/>
            <a:ext cx="1226625" cy="646331"/>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Entidades Financieras</a:t>
            </a:r>
          </a:p>
          <a:p>
            <a:pPr algn="ctr"/>
            <a:r>
              <a:rPr lang="es-ES" sz="1200" dirty="0">
                <a:solidFill>
                  <a:schemeClr val="bg1"/>
                </a:solidFill>
                <a:latin typeface="Montserrat" panose="00000500000000000000" pitchFamily="50" charset="0"/>
                <a:cs typeface="Arial" panose="020B0604020202020204" pitchFamily="34" charset="0"/>
              </a:rPr>
              <a:t>-10,03 </a:t>
            </a:r>
          </a:p>
        </p:txBody>
      </p:sp>
    </p:spTree>
    <p:extLst>
      <p:ext uri="{BB962C8B-B14F-4D97-AF65-F5344CB8AC3E}">
        <p14:creationId xmlns:p14="http://schemas.microsoft.com/office/powerpoint/2010/main" val="2878150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3063945-7FF7-DF78-7480-C1BB0CA16649}"/>
              </a:ext>
            </a:extLst>
          </p:cNvPr>
          <p:cNvPicPr>
            <a:picLocks noChangeAspect="1"/>
          </p:cNvPicPr>
          <p:nvPr/>
        </p:nvPicPr>
        <p:blipFill rotWithShape="1">
          <a:blip r:embed="rId3"/>
          <a:srcRect t="13906"/>
          <a:stretch/>
        </p:blipFill>
        <p:spPr>
          <a:xfrm>
            <a:off x="1017814" y="1749332"/>
            <a:ext cx="6753409" cy="4747087"/>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562966" y="1722522"/>
            <a:ext cx="7135501" cy="4666295"/>
            <a:chOff x="2299540" y="1543789"/>
            <a:chExt cx="8991690"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0920616" y="3981169"/>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692212" y="3543269"/>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299540" y="3661273"/>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53</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2052558"/>
            <a:ext cx="1928171" cy="276999"/>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Entidades Financieras</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24063509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309C6281-CA56-9378-2D3C-25538213DF02}"/>
              </a:ext>
            </a:extLst>
          </p:cNvPr>
          <p:cNvGraphicFramePr>
            <a:graphicFrameLocks noGrp="1"/>
          </p:cNvGraphicFramePr>
          <p:nvPr>
            <p:extLst>
              <p:ext uri="{D42A27DB-BD31-4B8C-83A1-F6EECF244321}">
                <p14:modId xmlns:p14="http://schemas.microsoft.com/office/powerpoint/2010/main" val="2652760123"/>
              </p:ext>
            </p:extLst>
          </p:nvPr>
        </p:nvGraphicFramePr>
        <p:xfrm>
          <a:off x="825911" y="1836660"/>
          <a:ext cx="10658149" cy="4145077"/>
        </p:xfrm>
        <a:graphic>
          <a:graphicData uri="http://schemas.openxmlformats.org/drawingml/2006/table">
            <a:tbl>
              <a:tblPr/>
              <a:tblGrid>
                <a:gridCol w="1262651">
                  <a:extLst>
                    <a:ext uri="{9D8B030D-6E8A-4147-A177-3AD203B41FA5}">
                      <a16:colId xmlns:a16="http://schemas.microsoft.com/office/drawing/2014/main" val="1931230703"/>
                    </a:ext>
                  </a:extLst>
                </a:gridCol>
                <a:gridCol w="163729">
                  <a:extLst>
                    <a:ext uri="{9D8B030D-6E8A-4147-A177-3AD203B41FA5}">
                      <a16:colId xmlns:a16="http://schemas.microsoft.com/office/drawing/2014/main" val="3033806980"/>
                    </a:ext>
                  </a:extLst>
                </a:gridCol>
                <a:gridCol w="755670">
                  <a:extLst>
                    <a:ext uri="{9D8B030D-6E8A-4147-A177-3AD203B41FA5}">
                      <a16:colId xmlns:a16="http://schemas.microsoft.com/office/drawing/2014/main" val="2493597153"/>
                    </a:ext>
                  </a:extLst>
                </a:gridCol>
                <a:gridCol w="163729">
                  <a:extLst>
                    <a:ext uri="{9D8B030D-6E8A-4147-A177-3AD203B41FA5}">
                      <a16:colId xmlns:a16="http://schemas.microsoft.com/office/drawing/2014/main" val="2558166812"/>
                    </a:ext>
                  </a:extLst>
                </a:gridCol>
                <a:gridCol w="755670">
                  <a:extLst>
                    <a:ext uri="{9D8B030D-6E8A-4147-A177-3AD203B41FA5}">
                      <a16:colId xmlns:a16="http://schemas.microsoft.com/office/drawing/2014/main" val="2569946144"/>
                    </a:ext>
                  </a:extLst>
                </a:gridCol>
                <a:gridCol w="755670">
                  <a:extLst>
                    <a:ext uri="{9D8B030D-6E8A-4147-A177-3AD203B41FA5}">
                      <a16:colId xmlns:a16="http://schemas.microsoft.com/office/drawing/2014/main" val="4146948488"/>
                    </a:ext>
                  </a:extLst>
                </a:gridCol>
                <a:gridCol w="755670">
                  <a:extLst>
                    <a:ext uri="{9D8B030D-6E8A-4147-A177-3AD203B41FA5}">
                      <a16:colId xmlns:a16="http://schemas.microsoft.com/office/drawing/2014/main" val="4981000"/>
                    </a:ext>
                  </a:extLst>
                </a:gridCol>
                <a:gridCol w="755670">
                  <a:extLst>
                    <a:ext uri="{9D8B030D-6E8A-4147-A177-3AD203B41FA5}">
                      <a16:colId xmlns:a16="http://schemas.microsoft.com/office/drawing/2014/main" val="2893095655"/>
                    </a:ext>
                  </a:extLst>
                </a:gridCol>
                <a:gridCol w="755670">
                  <a:extLst>
                    <a:ext uri="{9D8B030D-6E8A-4147-A177-3AD203B41FA5}">
                      <a16:colId xmlns:a16="http://schemas.microsoft.com/office/drawing/2014/main" val="4095502188"/>
                    </a:ext>
                  </a:extLst>
                </a:gridCol>
                <a:gridCol w="755670">
                  <a:extLst>
                    <a:ext uri="{9D8B030D-6E8A-4147-A177-3AD203B41FA5}">
                      <a16:colId xmlns:a16="http://schemas.microsoft.com/office/drawing/2014/main" val="3600097259"/>
                    </a:ext>
                  </a:extLst>
                </a:gridCol>
                <a:gridCol w="755670">
                  <a:extLst>
                    <a:ext uri="{9D8B030D-6E8A-4147-A177-3AD203B41FA5}">
                      <a16:colId xmlns:a16="http://schemas.microsoft.com/office/drawing/2014/main" val="2401637304"/>
                    </a:ext>
                  </a:extLst>
                </a:gridCol>
                <a:gridCol w="755670">
                  <a:extLst>
                    <a:ext uri="{9D8B030D-6E8A-4147-A177-3AD203B41FA5}">
                      <a16:colId xmlns:a16="http://schemas.microsoft.com/office/drawing/2014/main" val="2531095557"/>
                    </a:ext>
                  </a:extLst>
                </a:gridCol>
                <a:gridCol w="755670">
                  <a:extLst>
                    <a:ext uri="{9D8B030D-6E8A-4147-A177-3AD203B41FA5}">
                      <a16:colId xmlns:a16="http://schemas.microsoft.com/office/drawing/2014/main" val="1787262722"/>
                    </a:ext>
                  </a:extLst>
                </a:gridCol>
                <a:gridCol w="755670">
                  <a:extLst>
                    <a:ext uri="{9D8B030D-6E8A-4147-A177-3AD203B41FA5}">
                      <a16:colId xmlns:a16="http://schemas.microsoft.com/office/drawing/2014/main" val="3542827591"/>
                    </a:ext>
                  </a:extLst>
                </a:gridCol>
                <a:gridCol w="755670">
                  <a:extLst>
                    <a:ext uri="{9D8B030D-6E8A-4147-A177-3AD203B41FA5}">
                      <a16:colId xmlns:a16="http://schemas.microsoft.com/office/drawing/2014/main" val="1527287609"/>
                    </a:ext>
                  </a:extLst>
                </a:gridCol>
              </a:tblGrid>
              <a:tr h="1152128">
                <a:tc>
                  <a:txBody>
                    <a:bodyPr/>
                    <a:lstStyle/>
                    <a:p>
                      <a:pPr algn="ctr" fontAlgn="ctr"/>
                      <a:endParaRPr lang="es-ES" sz="700" b="0" i="0" u="none" strike="noStrike" dirty="0">
                        <a:solidFill>
                          <a:srgbClr val="000000"/>
                        </a:solidFill>
                        <a:effectLst/>
                        <a:latin typeface="Montserrat" panose="00000500000000000000" pitchFamily="50" charset="0"/>
                      </a:endParaRPr>
                    </a:p>
                  </a:txBody>
                  <a:tcPr marL="9525" marR="9525" marT="9525" marB="0" anchor="ctr">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700" b="0" i="0" u="none" strike="noStrike" dirty="0">
                          <a:solidFill>
                            <a:srgbClr val="FFFFFF"/>
                          </a:solidFill>
                          <a:effectLst/>
                          <a:latin typeface="Montserrat" panose="00000500000000000000" pitchFamily="50" charset="0"/>
                        </a:rPr>
                        <a:t>TOTAL</a:t>
                      </a:r>
                    </a:p>
                  </a:txBody>
                  <a:tcPr marL="9525" marR="9525" marT="9525" marB="0" anchor="ctr">
                    <a:lnL>
                      <a:noFill/>
                    </a:lnL>
                    <a:lnR>
                      <a:noFill/>
                    </a:lnR>
                    <a:lnT>
                      <a:noFill/>
                    </a:lnT>
                    <a:lnB>
                      <a:noFill/>
                    </a:lnB>
                    <a:solidFill>
                      <a:srgbClr val="404040"/>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700" b="0" i="0" u="none" strike="noStrike">
                          <a:solidFill>
                            <a:srgbClr val="FFFFFF"/>
                          </a:solidFill>
                          <a:effectLst/>
                          <a:latin typeface="Montserrat" panose="00000500000000000000" pitchFamily="50" charset="0"/>
                        </a:rPr>
                        <a:t>Tiene buenos precios, ofertas y promociones  </a:t>
                      </a:r>
                    </a:p>
                  </a:txBody>
                  <a:tcPr marL="9525" marR="9525" marT="9525"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dirty="0">
                          <a:solidFill>
                            <a:srgbClr val="FFFFFF"/>
                          </a:solidFill>
                          <a:effectLst/>
                          <a:latin typeface="Montserrat" panose="00000500000000000000" pitchFamily="50" charset="0"/>
                        </a:rPr>
                        <a:t>Su atención, trato personalizado y experiencia agradable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La calidad de sus productos o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gestión de incidencias y devoluciones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Porque genera confianza, seguridad y garantía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variedad y disponibilidad de productos y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Su programa de fidelización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Porque comparto sus valores como marca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Porque aplica innovación y tecnología mejorando mi experiencia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Facilidad de acceso e interacción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700" b="0" i="0" u="none" strike="noStrike">
                          <a:solidFill>
                            <a:srgbClr val="FFFFFF"/>
                          </a:solidFill>
                          <a:effectLst/>
                          <a:latin typeface="Montserrat" panose="00000500000000000000" pitchFamily="50" charset="0"/>
                        </a:rPr>
                        <a:t>Espacio de compra agradable, ordenado y con producto visible  </a:t>
                      </a:r>
                    </a:p>
                  </a:txBody>
                  <a:tcPr marL="9525" marR="9525" marT="9525"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799548096"/>
                  </a:ext>
                </a:extLst>
              </a:tr>
              <a:tr h="265367">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extLst>
                  <a:ext uri="{0D108BD9-81ED-4DB2-BD59-A6C34878D82A}">
                    <a16:rowId xmlns:a16="http://schemas.microsoft.com/office/drawing/2014/main" val="1171326208"/>
                  </a:ext>
                </a:extLst>
              </a:tr>
              <a:tr h="265367">
                <a:tc>
                  <a:txBody>
                    <a:bodyPr/>
                    <a:lstStyle/>
                    <a:p>
                      <a:pPr algn="ctr" fontAlgn="ctr"/>
                      <a:r>
                        <a:rPr lang="es-ES" sz="900" b="0" i="0" u="none" strike="noStrike">
                          <a:solidFill>
                            <a:srgbClr val="FFFFFF"/>
                          </a:solidFill>
                          <a:effectLst/>
                          <a:latin typeface="Montserrat" panose="00000500000000000000" pitchFamily="50" charset="0"/>
                        </a:rPr>
                        <a:t>Mapfre hogar (SGH)</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1,70</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-42,18</a:t>
                      </a:r>
                    </a:p>
                  </a:txBody>
                  <a:tcPr marL="9525" marR="9525" marT="9525"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-12,24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-11,22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-24,83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6100"/>
                          </a:solidFill>
                          <a:effectLst/>
                          <a:latin typeface="Montserrat" panose="00000500000000000000" pitchFamily="50" charset="0"/>
                        </a:rPr>
                        <a:t>-7,48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-32,65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-52,72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-46,26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-36,73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-13,95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-39,12</a:t>
                      </a:r>
                    </a:p>
                  </a:txBody>
                  <a:tcPr marL="9525" marR="9525" marT="9525"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33025960"/>
                  </a:ext>
                </a:extLst>
              </a:tr>
              <a:tr h="265367">
                <a:tc>
                  <a:txBody>
                    <a:bodyPr/>
                    <a:lstStyle/>
                    <a:p>
                      <a:pPr algn="ctr" fontAlgn="ctr"/>
                      <a:r>
                        <a:rPr lang="es-ES" sz="900" b="0" i="0" u="none" strike="noStrike">
                          <a:solidFill>
                            <a:srgbClr val="FFFFFF"/>
                          </a:solidFill>
                          <a:effectLst/>
                          <a:latin typeface="Montserrat" panose="00000500000000000000" pitchFamily="50" charset="0"/>
                        </a:rPr>
                        <a:t>Mutua Madrileña hogar (SGH)</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-1,99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-25,83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-17,88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-21,19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-29,80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-5,30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-29,80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-45,70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dirty="0">
                          <a:solidFill>
                            <a:srgbClr val="9C0006"/>
                          </a:solidFill>
                          <a:effectLst/>
                          <a:latin typeface="Montserrat" panose="00000500000000000000" pitchFamily="50" charset="0"/>
                        </a:rPr>
                        <a:t>-47,02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-32,45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-15,89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-46,36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878564467"/>
                  </a:ext>
                </a:extLst>
              </a:tr>
              <a:tr h="265367">
                <a:tc>
                  <a:txBody>
                    <a:bodyPr/>
                    <a:lstStyle/>
                    <a:p>
                      <a:pPr algn="ctr" fontAlgn="ctr"/>
                      <a:r>
                        <a:rPr lang="es-ES" sz="900" b="0" i="0" u="none" strike="noStrike">
                          <a:solidFill>
                            <a:srgbClr val="FFFFFF"/>
                          </a:solidFill>
                          <a:effectLst/>
                          <a:latin typeface="Montserrat" panose="00000500000000000000" pitchFamily="50" charset="0"/>
                        </a:rPr>
                        <a:t>Santalucía hogar (SGH)</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-10,13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-38,61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-20,25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-22,78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-32,91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-22,78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-36,08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-57,59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-44,30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dirty="0">
                          <a:solidFill>
                            <a:srgbClr val="9C0006"/>
                          </a:solidFill>
                          <a:effectLst/>
                          <a:latin typeface="Montserrat" panose="00000500000000000000" pitchFamily="50" charset="0"/>
                        </a:rPr>
                        <a:t>-43,04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-31,01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-34,18</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23714545"/>
                  </a:ext>
                </a:extLst>
              </a:tr>
              <a:tr h="265367">
                <a:tc>
                  <a:txBody>
                    <a:bodyPr/>
                    <a:lstStyle/>
                    <a:p>
                      <a:pPr algn="ctr" fontAlgn="ctr"/>
                      <a:r>
                        <a:rPr lang="es-ES" sz="900" b="0" i="0" u="none" strike="noStrike">
                          <a:solidFill>
                            <a:srgbClr val="FFFFFF"/>
                          </a:solidFill>
                          <a:effectLst/>
                          <a:latin typeface="Montserrat" panose="00000500000000000000" pitchFamily="50" charset="0"/>
                        </a:rPr>
                        <a:t>Liberty Seguros hogar (SGH)</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-11,90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-33,33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-16,67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-22,62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-29,76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-15,48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-33,33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-52,38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-42,86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-32,14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6100"/>
                          </a:solidFill>
                          <a:effectLst/>
                          <a:latin typeface="Montserrat" panose="00000500000000000000" pitchFamily="50" charset="0"/>
                        </a:rPr>
                        <a:t>-20,24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-46,43</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3313932952"/>
                  </a:ext>
                </a:extLst>
              </a:tr>
              <a:tr h="265367">
                <a:tc>
                  <a:txBody>
                    <a:bodyPr/>
                    <a:lstStyle/>
                    <a:p>
                      <a:pPr algn="ctr" fontAlgn="ctr"/>
                      <a:r>
                        <a:rPr lang="es-ES" sz="900" b="0" i="0" u="none" strike="noStrike">
                          <a:solidFill>
                            <a:srgbClr val="FFFFFF"/>
                          </a:solidFill>
                          <a:effectLst/>
                          <a:latin typeface="Montserrat" panose="00000500000000000000" pitchFamily="50" charset="0"/>
                        </a:rPr>
                        <a:t>Catalana Occidente hogar (SGH)</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-12,84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-49,54</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-27,52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-22,94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-34,86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-17,43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-42,20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-57,80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-50,46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-44,04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6100"/>
                          </a:solidFill>
                          <a:effectLst/>
                          <a:latin typeface="Montserrat" panose="00000500000000000000" pitchFamily="50" charset="0"/>
                        </a:rPr>
                        <a:t>-25,69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-43,12</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922497952"/>
                  </a:ext>
                </a:extLst>
              </a:tr>
              <a:tr h="265367">
                <a:tc>
                  <a:txBody>
                    <a:bodyPr/>
                    <a:lstStyle/>
                    <a:p>
                      <a:pPr algn="ctr" fontAlgn="ctr"/>
                      <a:r>
                        <a:rPr lang="es-ES" sz="900" b="0" i="0" u="none" strike="noStrike">
                          <a:solidFill>
                            <a:srgbClr val="FFFFFF"/>
                          </a:solidFill>
                          <a:effectLst/>
                          <a:latin typeface="Montserrat" panose="00000500000000000000" pitchFamily="50" charset="0"/>
                        </a:rPr>
                        <a:t>Generali hogar (SGH)</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-13,08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-41,54</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-22,31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-25,38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-35,38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-27,69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-35,38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-54,62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-45,38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-37,69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-28,46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9C0006"/>
                          </a:solidFill>
                          <a:effectLst/>
                          <a:latin typeface="Montserrat" panose="00000500000000000000" pitchFamily="50" charset="0"/>
                        </a:rPr>
                        <a:t>-41,54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537378583"/>
                  </a:ext>
                </a:extLst>
              </a:tr>
              <a:tr h="265367">
                <a:tc>
                  <a:txBody>
                    <a:bodyPr/>
                    <a:lstStyle/>
                    <a:p>
                      <a:pPr algn="ctr" fontAlgn="ctr"/>
                      <a:r>
                        <a:rPr lang="es-ES" sz="900" b="0" i="0" u="none" strike="noStrike">
                          <a:solidFill>
                            <a:srgbClr val="FFFFFF"/>
                          </a:solidFill>
                          <a:effectLst/>
                          <a:latin typeface="Montserrat" panose="00000500000000000000" pitchFamily="50" charset="0"/>
                        </a:rPr>
                        <a:t>AXA hogar (SGH)</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-13,45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-36,84</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-18,13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-20,47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-28,07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-20,47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-23,39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-39,18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-41,52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-33,33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-19,88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dirty="0">
                          <a:solidFill>
                            <a:srgbClr val="000000"/>
                          </a:solidFill>
                          <a:effectLst/>
                          <a:latin typeface="Montserrat" panose="00000500000000000000" pitchFamily="50" charset="0"/>
                        </a:rPr>
                        <a:t>-32,75</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148202424"/>
                  </a:ext>
                </a:extLst>
              </a:tr>
              <a:tr h="265367">
                <a:tc>
                  <a:txBody>
                    <a:bodyPr/>
                    <a:lstStyle/>
                    <a:p>
                      <a:pPr algn="ctr" fontAlgn="ctr"/>
                      <a:r>
                        <a:rPr lang="es-ES" sz="900" b="0" i="0" u="none" strike="noStrike">
                          <a:solidFill>
                            <a:srgbClr val="FFFFFF"/>
                          </a:solidFill>
                          <a:effectLst/>
                          <a:latin typeface="Montserrat" panose="00000500000000000000" pitchFamily="50" charset="0"/>
                        </a:rPr>
                        <a:t>Allianz hogar (SGH)</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-15,15</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000000"/>
                          </a:solidFill>
                          <a:effectLst/>
                          <a:latin typeface="Montserrat" panose="00000500000000000000" pitchFamily="50" charset="0"/>
                        </a:rPr>
                        <a:t>-40,00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-23,64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-29,09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-34,55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-23,03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-33,33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-53,94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-48,48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-50,30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-30,30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0000"/>
                          </a:solidFill>
                          <a:effectLst/>
                          <a:latin typeface="Montserrat" panose="00000500000000000000" pitchFamily="50" charset="0"/>
                        </a:rPr>
                        <a:t>-39,39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533131691"/>
                  </a:ext>
                </a:extLst>
              </a:tr>
              <a:tr h="265367">
                <a:tc>
                  <a:txBody>
                    <a:bodyPr/>
                    <a:lstStyle/>
                    <a:p>
                      <a:pPr algn="ctr" fontAlgn="ctr"/>
                      <a:r>
                        <a:rPr lang="es-ES" sz="900" b="0" i="0" u="none" strike="noStrike">
                          <a:solidFill>
                            <a:srgbClr val="FFFFFF"/>
                          </a:solidFill>
                          <a:effectLst/>
                          <a:latin typeface="Montserrat" panose="00000500000000000000" pitchFamily="50" charset="0"/>
                        </a:rPr>
                        <a:t>Caser hogar (SGH)</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-28,87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-57,75</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-38,73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-44,37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-50,00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-42,25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-52,11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-66,20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-52,82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9C0006"/>
                          </a:solidFill>
                          <a:effectLst/>
                          <a:latin typeface="Montserrat" panose="00000500000000000000" pitchFamily="50" charset="0"/>
                        </a:rPr>
                        <a:t>-57,04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-45,07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0000"/>
                          </a:solidFill>
                          <a:effectLst/>
                          <a:latin typeface="Montserrat" panose="00000500000000000000" pitchFamily="50" charset="0"/>
                        </a:rPr>
                        <a:t>-57,04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817610059"/>
                  </a:ext>
                </a:extLst>
              </a:tr>
              <a:tr h="265367">
                <a:tc>
                  <a:txBody>
                    <a:bodyPr/>
                    <a:lstStyle/>
                    <a:p>
                      <a:pPr algn="ctr" fontAlgn="ctr"/>
                      <a:r>
                        <a:rPr lang="es-ES" sz="900" b="0" i="0" u="none" strike="noStrike">
                          <a:solidFill>
                            <a:srgbClr val="FFFFFF"/>
                          </a:solidFill>
                          <a:effectLst/>
                          <a:latin typeface="Montserrat" panose="00000500000000000000" pitchFamily="50" charset="0"/>
                        </a:rPr>
                        <a:t>Zurich hogar (SGH)</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dirty="0">
                          <a:solidFill>
                            <a:srgbClr val="000000"/>
                          </a:solidFill>
                          <a:effectLst/>
                          <a:latin typeface="Montserrat" panose="00000500000000000000" pitchFamily="50" charset="0"/>
                        </a:rPr>
                        <a:t>-29,67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9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900" b="0" i="0" u="none" strike="noStrike">
                          <a:solidFill>
                            <a:srgbClr val="9C0006"/>
                          </a:solidFill>
                          <a:effectLst/>
                          <a:latin typeface="Montserrat" panose="00000500000000000000" pitchFamily="50" charset="0"/>
                        </a:rPr>
                        <a:t>-46,15</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6100"/>
                          </a:solidFill>
                          <a:effectLst/>
                          <a:latin typeface="Montserrat" panose="00000500000000000000" pitchFamily="50" charset="0"/>
                        </a:rPr>
                        <a:t>-29,67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0000"/>
                          </a:solidFill>
                          <a:effectLst/>
                          <a:latin typeface="Montserrat" panose="00000500000000000000" pitchFamily="50" charset="0"/>
                        </a:rPr>
                        <a:t>-37,36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-41,76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6100"/>
                          </a:solidFill>
                          <a:effectLst/>
                          <a:latin typeface="Montserrat" panose="00000500000000000000" pitchFamily="50" charset="0"/>
                        </a:rPr>
                        <a:t>-29,67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006100"/>
                          </a:solidFill>
                          <a:effectLst/>
                          <a:latin typeface="Montserrat" panose="00000500000000000000" pitchFamily="50" charset="0"/>
                        </a:rPr>
                        <a:t>-30,77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900" b="0" i="0" u="none" strike="noStrike">
                          <a:solidFill>
                            <a:srgbClr val="9C0006"/>
                          </a:solidFill>
                          <a:effectLst/>
                          <a:latin typeface="Montserrat" panose="00000500000000000000" pitchFamily="50" charset="0"/>
                        </a:rPr>
                        <a:t>-45,05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9C0006"/>
                          </a:solidFill>
                          <a:effectLst/>
                          <a:latin typeface="Montserrat" panose="00000500000000000000" pitchFamily="50" charset="0"/>
                        </a:rPr>
                        <a:t>-54,95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900" b="0" i="0" u="none" strike="noStrike">
                          <a:solidFill>
                            <a:srgbClr val="000000"/>
                          </a:solidFill>
                          <a:effectLst/>
                          <a:latin typeface="Montserrat" panose="00000500000000000000" pitchFamily="50" charset="0"/>
                        </a:rPr>
                        <a:t>-43,96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a:solidFill>
                            <a:srgbClr val="000000"/>
                          </a:solidFill>
                          <a:effectLst/>
                          <a:latin typeface="Montserrat" panose="00000500000000000000" pitchFamily="50" charset="0"/>
                        </a:rPr>
                        <a:t>-36,67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900" b="0" i="0" u="none" strike="noStrike" dirty="0">
                          <a:solidFill>
                            <a:srgbClr val="000000"/>
                          </a:solidFill>
                          <a:effectLst/>
                          <a:latin typeface="Montserrat" panose="00000500000000000000" pitchFamily="50" charset="0"/>
                        </a:rPr>
                        <a:t>-42,86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59163818"/>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54</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25911" y="2080493"/>
            <a:ext cx="1294825" cy="646331"/>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Seguros del Hogar</a:t>
            </a:r>
          </a:p>
          <a:p>
            <a:pPr algn="ctr"/>
            <a:r>
              <a:rPr lang="es-ES" sz="1200" dirty="0">
                <a:solidFill>
                  <a:schemeClr val="bg1"/>
                </a:solidFill>
                <a:latin typeface="Montserrat" panose="00000500000000000000" pitchFamily="50" charset="0"/>
                <a:cs typeface="Arial" panose="020B0604020202020204" pitchFamily="34" charset="0"/>
              </a:rPr>
              <a:t>-10,72 </a:t>
            </a:r>
          </a:p>
        </p:txBody>
      </p:sp>
    </p:spTree>
    <p:extLst>
      <p:ext uri="{BB962C8B-B14F-4D97-AF65-F5344CB8AC3E}">
        <p14:creationId xmlns:p14="http://schemas.microsoft.com/office/powerpoint/2010/main" val="3223747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4CE25B6-22CB-A46E-473A-700173DE6B92}"/>
              </a:ext>
            </a:extLst>
          </p:cNvPr>
          <p:cNvPicPr>
            <a:picLocks noChangeAspect="1"/>
          </p:cNvPicPr>
          <p:nvPr/>
        </p:nvPicPr>
        <p:blipFill rotWithShape="1">
          <a:blip r:embed="rId3"/>
          <a:srcRect t="18604" b="4218"/>
          <a:stretch/>
        </p:blipFill>
        <p:spPr>
          <a:xfrm>
            <a:off x="798005" y="1824209"/>
            <a:ext cx="7243966" cy="4564608"/>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562966" y="1722522"/>
            <a:ext cx="7282555" cy="4666295"/>
            <a:chOff x="2299540" y="1543789"/>
            <a:chExt cx="9176998"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105924" y="3789491"/>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692212" y="3397076"/>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299540" y="3515081"/>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55</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960225"/>
            <a:ext cx="1928171" cy="461665"/>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Compañías de seguros de hogar</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999925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Tabla 10">
            <a:extLst>
              <a:ext uri="{FF2B5EF4-FFF2-40B4-BE49-F238E27FC236}">
                <a16:creationId xmlns:a16="http://schemas.microsoft.com/office/drawing/2014/main" id="{631BEAD2-2649-3CC3-DBA0-AFC77165939B}"/>
              </a:ext>
            </a:extLst>
          </p:cNvPr>
          <p:cNvGraphicFramePr>
            <a:graphicFrameLocks noGrp="1"/>
          </p:cNvGraphicFramePr>
          <p:nvPr>
            <p:extLst>
              <p:ext uri="{D42A27DB-BD31-4B8C-83A1-F6EECF244321}">
                <p14:modId xmlns:p14="http://schemas.microsoft.com/office/powerpoint/2010/main" val="3859918689"/>
              </p:ext>
            </p:extLst>
          </p:nvPr>
        </p:nvGraphicFramePr>
        <p:xfrm>
          <a:off x="727587" y="1879123"/>
          <a:ext cx="10756474" cy="4012896"/>
        </p:xfrm>
        <a:graphic>
          <a:graphicData uri="http://schemas.openxmlformats.org/drawingml/2006/table">
            <a:tbl>
              <a:tblPr/>
              <a:tblGrid>
                <a:gridCol w="1551232">
                  <a:extLst>
                    <a:ext uri="{9D8B030D-6E8A-4147-A177-3AD203B41FA5}">
                      <a16:colId xmlns:a16="http://schemas.microsoft.com/office/drawing/2014/main" val="1983637241"/>
                    </a:ext>
                  </a:extLst>
                </a:gridCol>
                <a:gridCol w="160413">
                  <a:extLst>
                    <a:ext uri="{9D8B030D-6E8A-4147-A177-3AD203B41FA5}">
                      <a16:colId xmlns:a16="http://schemas.microsoft.com/office/drawing/2014/main" val="1145237869"/>
                    </a:ext>
                  </a:extLst>
                </a:gridCol>
                <a:gridCol w="740368">
                  <a:extLst>
                    <a:ext uri="{9D8B030D-6E8A-4147-A177-3AD203B41FA5}">
                      <a16:colId xmlns:a16="http://schemas.microsoft.com/office/drawing/2014/main" val="1625833714"/>
                    </a:ext>
                  </a:extLst>
                </a:gridCol>
                <a:gridCol w="160413">
                  <a:extLst>
                    <a:ext uri="{9D8B030D-6E8A-4147-A177-3AD203B41FA5}">
                      <a16:colId xmlns:a16="http://schemas.microsoft.com/office/drawing/2014/main" val="3524144352"/>
                    </a:ext>
                  </a:extLst>
                </a:gridCol>
                <a:gridCol w="740368">
                  <a:extLst>
                    <a:ext uri="{9D8B030D-6E8A-4147-A177-3AD203B41FA5}">
                      <a16:colId xmlns:a16="http://schemas.microsoft.com/office/drawing/2014/main" val="1356024026"/>
                    </a:ext>
                  </a:extLst>
                </a:gridCol>
                <a:gridCol w="740368">
                  <a:extLst>
                    <a:ext uri="{9D8B030D-6E8A-4147-A177-3AD203B41FA5}">
                      <a16:colId xmlns:a16="http://schemas.microsoft.com/office/drawing/2014/main" val="1185063292"/>
                    </a:ext>
                  </a:extLst>
                </a:gridCol>
                <a:gridCol w="740368">
                  <a:extLst>
                    <a:ext uri="{9D8B030D-6E8A-4147-A177-3AD203B41FA5}">
                      <a16:colId xmlns:a16="http://schemas.microsoft.com/office/drawing/2014/main" val="1111860571"/>
                    </a:ext>
                  </a:extLst>
                </a:gridCol>
                <a:gridCol w="740368">
                  <a:extLst>
                    <a:ext uri="{9D8B030D-6E8A-4147-A177-3AD203B41FA5}">
                      <a16:colId xmlns:a16="http://schemas.microsoft.com/office/drawing/2014/main" val="2843335193"/>
                    </a:ext>
                  </a:extLst>
                </a:gridCol>
                <a:gridCol w="740368">
                  <a:extLst>
                    <a:ext uri="{9D8B030D-6E8A-4147-A177-3AD203B41FA5}">
                      <a16:colId xmlns:a16="http://schemas.microsoft.com/office/drawing/2014/main" val="2305017953"/>
                    </a:ext>
                  </a:extLst>
                </a:gridCol>
                <a:gridCol w="740368">
                  <a:extLst>
                    <a:ext uri="{9D8B030D-6E8A-4147-A177-3AD203B41FA5}">
                      <a16:colId xmlns:a16="http://schemas.microsoft.com/office/drawing/2014/main" val="4042764253"/>
                    </a:ext>
                  </a:extLst>
                </a:gridCol>
                <a:gridCol w="740368">
                  <a:extLst>
                    <a:ext uri="{9D8B030D-6E8A-4147-A177-3AD203B41FA5}">
                      <a16:colId xmlns:a16="http://schemas.microsoft.com/office/drawing/2014/main" val="3592641601"/>
                    </a:ext>
                  </a:extLst>
                </a:gridCol>
                <a:gridCol w="740368">
                  <a:extLst>
                    <a:ext uri="{9D8B030D-6E8A-4147-A177-3AD203B41FA5}">
                      <a16:colId xmlns:a16="http://schemas.microsoft.com/office/drawing/2014/main" val="2596277752"/>
                    </a:ext>
                  </a:extLst>
                </a:gridCol>
                <a:gridCol w="740368">
                  <a:extLst>
                    <a:ext uri="{9D8B030D-6E8A-4147-A177-3AD203B41FA5}">
                      <a16:colId xmlns:a16="http://schemas.microsoft.com/office/drawing/2014/main" val="3123333354"/>
                    </a:ext>
                  </a:extLst>
                </a:gridCol>
                <a:gridCol w="740368">
                  <a:extLst>
                    <a:ext uri="{9D8B030D-6E8A-4147-A177-3AD203B41FA5}">
                      <a16:colId xmlns:a16="http://schemas.microsoft.com/office/drawing/2014/main" val="3519340563"/>
                    </a:ext>
                  </a:extLst>
                </a:gridCol>
                <a:gridCol w="740368">
                  <a:extLst>
                    <a:ext uri="{9D8B030D-6E8A-4147-A177-3AD203B41FA5}">
                      <a16:colId xmlns:a16="http://schemas.microsoft.com/office/drawing/2014/main" val="641967577"/>
                    </a:ext>
                  </a:extLst>
                </a:gridCol>
              </a:tblGrid>
              <a:tr h="1080120">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9525" marR="9525" marT="9525" marB="0" anchor="ctr">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TOTAL</a:t>
                      </a:r>
                    </a:p>
                  </a:txBody>
                  <a:tcPr marL="9525" marR="9525" marT="9525" marB="0" anchor="ctr">
                    <a:lnL>
                      <a:noFill/>
                    </a:lnL>
                    <a:lnR>
                      <a:noFill/>
                    </a:lnR>
                    <a:lnT>
                      <a:noFill/>
                    </a:lnT>
                    <a:lnB>
                      <a:noFill/>
                    </a:lnB>
                    <a:solidFill>
                      <a:srgbClr val="404040"/>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Tiene buenos precios, ofertas y promociones  </a:t>
                      </a:r>
                    </a:p>
                  </a:txBody>
                  <a:tcPr marL="9525" marR="9525" marT="9525"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atención, trato personalizado y experiencia agradable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La calidad de sus productos o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gestión de incidencias y devoluciones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variedad y disponibilidad de productos y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Su programa de fidelización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comparto sus valores como marca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aplica innovación y tecnología mejorando mi experiencia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Facilidad de acceso e interacción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Espacio de compra agradable, ordenado y con producto visible  </a:t>
                      </a:r>
                    </a:p>
                  </a:txBody>
                  <a:tcPr marL="9525" marR="9525" marT="9525"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936867437"/>
                  </a:ext>
                </a:extLst>
              </a:tr>
              <a:tr h="290939">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extLst>
                  <a:ext uri="{0D108BD9-81ED-4DB2-BD59-A6C34878D82A}">
                    <a16:rowId xmlns:a16="http://schemas.microsoft.com/office/drawing/2014/main" val="2537743769"/>
                  </a:ext>
                </a:extLst>
              </a:tr>
              <a:tr h="290939">
                <a:tc>
                  <a:txBody>
                    <a:bodyPr/>
                    <a:lstStyle/>
                    <a:p>
                      <a:pPr algn="ctr" fontAlgn="ctr"/>
                      <a:r>
                        <a:rPr lang="es-ES" sz="1000" b="0" i="0" u="none" strike="noStrike">
                          <a:solidFill>
                            <a:srgbClr val="FFFFFF"/>
                          </a:solidFill>
                          <a:effectLst/>
                          <a:latin typeface="Montserrat" panose="00000500000000000000" pitchFamily="50" charset="0"/>
                        </a:rPr>
                        <a:t>Apple Store (ET)</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18,18</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-42,42</a:t>
                      </a:r>
                    </a:p>
                  </a:txBody>
                  <a:tcPr marL="9525" marR="9525" marT="9525"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18,79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-7,88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10,91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-0,61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-44,24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-26,67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8,48</a:t>
                      </a:r>
                    </a:p>
                  </a:txBody>
                  <a:tcPr marL="9525" marR="9525" marT="9525"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330221665"/>
                  </a:ext>
                </a:extLst>
              </a:tr>
              <a:tr h="290939">
                <a:tc>
                  <a:txBody>
                    <a:bodyPr/>
                    <a:lstStyle/>
                    <a:p>
                      <a:pPr algn="ctr" fontAlgn="ctr"/>
                      <a:r>
                        <a:rPr lang="es-ES" sz="1000" b="0" i="0" u="none" strike="noStrike">
                          <a:solidFill>
                            <a:srgbClr val="FFFFFF"/>
                          </a:solidFill>
                          <a:effectLst/>
                          <a:latin typeface="Montserrat" panose="00000500000000000000" pitchFamily="50" charset="0"/>
                        </a:rPr>
                        <a:t>Electrónica de El Corte Inglés (ET)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3,69</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-26,57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2,95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6,64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11,07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7,75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-37,64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-30,26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-14,39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14,02</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609760486"/>
                  </a:ext>
                </a:extLst>
              </a:tr>
              <a:tr h="290939">
                <a:tc>
                  <a:txBody>
                    <a:bodyPr/>
                    <a:lstStyle/>
                    <a:p>
                      <a:pPr algn="ctr" fontAlgn="ctr"/>
                      <a:r>
                        <a:rPr lang="es-ES" sz="1000" b="0" i="0" u="none" strike="noStrike">
                          <a:solidFill>
                            <a:srgbClr val="FFFFFF"/>
                          </a:solidFill>
                          <a:effectLst/>
                          <a:latin typeface="Montserrat" panose="00000500000000000000" pitchFamily="50" charset="0"/>
                        </a:rPr>
                        <a:t>Fnac (ET)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-11,67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-38,33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-18,33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-13,75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-9,58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-39,58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-40,83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-28,75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-21,67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-1,67</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119764966"/>
                  </a:ext>
                </a:extLst>
              </a:tr>
              <a:tr h="290939">
                <a:tc>
                  <a:txBody>
                    <a:bodyPr/>
                    <a:lstStyle/>
                    <a:p>
                      <a:pPr algn="ctr" fontAlgn="ctr"/>
                      <a:r>
                        <a:rPr lang="es-ES" sz="1000" b="0" i="0" u="none" strike="noStrike">
                          <a:solidFill>
                            <a:srgbClr val="FFFFFF"/>
                          </a:solidFill>
                          <a:effectLst/>
                          <a:latin typeface="Montserrat" panose="00000500000000000000" pitchFamily="50" charset="0"/>
                        </a:rPr>
                        <a:t>MediaMarkt (ET)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-18,33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-29,90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-26,05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-20,90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-30,23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-28,62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-62,06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-50,16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-36,66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-18,97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-18,65</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3902118419"/>
                  </a:ext>
                </a:extLst>
              </a:tr>
              <a:tr h="290939">
                <a:tc>
                  <a:txBody>
                    <a:bodyPr/>
                    <a:lstStyle/>
                    <a:p>
                      <a:pPr algn="ctr" fontAlgn="ctr"/>
                      <a:r>
                        <a:rPr lang="es-ES" sz="1000" b="0" i="0" u="none" strike="noStrike">
                          <a:solidFill>
                            <a:srgbClr val="FFFFFF"/>
                          </a:solidFill>
                          <a:effectLst/>
                          <a:latin typeface="Montserrat" panose="00000500000000000000" pitchFamily="50" charset="0"/>
                        </a:rPr>
                        <a:t>Phone House (ET)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-20,57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-26,24</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-23,40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-19,15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-30,50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-24,11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-15,60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-41,84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-40,43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-24,82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-20,71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-23,40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908429792"/>
                  </a:ext>
                </a:extLst>
              </a:tr>
              <a:tr h="290939">
                <a:tc>
                  <a:txBody>
                    <a:bodyPr/>
                    <a:lstStyle/>
                    <a:p>
                      <a:pPr algn="ctr" fontAlgn="ctr"/>
                      <a:r>
                        <a:rPr lang="es-ES" sz="1000" b="0" i="0" u="none" strike="noStrike">
                          <a:solidFill>
                            <a:srgbClr val="FFFFFF"/>
                          </a:solidFill>
                          <a:effectLst/>
                          <a:latin typeface="Montserrat" panose="00000500000000000000" pitchFamily="50" charset="0"/>
                        </a:rPr>
                        <a:t>Worten (ET)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-24,24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-21,21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-13,94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-22,42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-23,64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-10,91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-42,42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-33,94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-25,45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-21,82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-16,97</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70482697"/>
                  </a:ext>
                </a:extLst>
              </a:tr>
              <a:tr h="290939">
                <a:tc>
                  <a:txBody>
                    <a:bodyPr/>
                    <a:lstStyle/>
                    <a:p>
                      <a:pPr algn="ctr" fontAlgn="ctr"/>
                      <a:r>
                        <a:rPr lang="es-ES" sz="1000" b="0" i="0" u="none" strike="noStrike">
                          <a:solidFill>
                            <a:srgbClr val="FFFFFF"/>
                          </a:solidFill>
                          <a:effectLst/>
                          <a:latin typeface="Montserrat" panose="00000500000000000000" pitchFamily="50" charset="0"/>
                        </a:rPr>
                        <a:t>Tien21 (ET)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-24,78</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-23,01</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-20,35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-20,35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-34,51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-24,78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-23,01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-36,28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-30,97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0000"/>
                          </a:solidFill>
                          <a:effectLst/>
                          <a:latin typeface="Montserrat" panose="00000500000000000000" pitchFamily="50" charset="0"/>
                        </a:rPr>
                        <a:t>-29,20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-27,43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-25,66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779935313"/>
                  </a:ext>
                </a:extLst>
              </a:tr>
              <a:tr h="290939">
                <a:tc>
                  <a:txBody>
                    <a:bodyPr/>
                    <a:lstStyle/>
                    <a:p>
                      <a:pPr algn="ctr" fontAlgn="ctr"/>
                      <a:r>
                        <a:rPr lang="es-ES" sz="1000" b="0" i="0" u="none" strike="noStrike">
                          <a:solidFill>
                            <a:srgbClr val="FFFFFF"/>
                          </a:solidFill>
                          <a:effectLst/>
                          <a:latin typeface="Montserrat" panose="00000500000000000000" pitchFamily="50" charset="0"/>
                        </a:rPr>
                        <a:t>Euronics (ET)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-25,93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-12,96</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-11,11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-14,81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-25,93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-14,81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-7,41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-22,22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-27,78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-18,52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-14,81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-12,96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949313524"/>
                  </a:ext>
                </a:extLst>
              </a:tr>
              <a:tr h="290939">
                <a:tc>
                  <a:txBody>
                    <a:bodyPr/>
                    <a:lstStyle/>
                    <a:p>
                      <a:pPr algn="ctr" fontAlgn="ctr"/>
                      <a:r>
                        <a:rPr lang="es-ES" sz="1000" b="0" i="0" u="none" strike="noStrike" dirty="0">
                          <a:solidFill>
                            <a:srgbClr val="FFFFFF"/>
                          </a:solidFill>
                          <a:effectLst/>
                          <a:latin typeface="Montserrat" panose="00000500000000000000" pitchFamily="50" charset="0"/>
                        </a:rPr>
                        <a:t>Expert (ET)</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-34,62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-44,87</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-38,46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-26,92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-44,87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-37,18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-42,31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-55,13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-51,28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-48,72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0000"/>
                          </a:solidFill>
                          <a:effectLst/>
                          <a:latin typeface="Montserrat" panose="00000500000000000000" pitchFamily="50" charset="0"/>
                        </a:rPr>
                        <a:t>-38,46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-37,18</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1377023326"/>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56</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27587" y="1879122"/>
            <a:ext cx="1558869" cy="1080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Electrónica</a:t>
            </a:r>
          </a:p>
          <a:p>
            <a:pPr algn="ctr"/>
            <a:r>
              <a:rPr lang="es-ES" sz="1200" dirty="0">
                <a:solidFill>
                  <a:schemeClr val="bg1"/>
                </a:solidFill>
                <a:latin typeface="Montserrat" panose="00000500000000000000" pitchFamily="50" charset="0"/>
                <a:cs typeface="Arial" panose="020B0604020202020204" pitchFamily="34" charset="0"/>
              </a:rPr>
              <a:t>-11,45 </a:t>
            </a:r>
          </a:p>
        </p:txBody>
      </p:sp>
    </p:spTree>
    <p:extLst>
      <p:ext uri="{BB962C8B-B14F-4D97-AF65-F5344CB8AC3E}">
        <p14:creationId xmlns:p14="http://schemas.microsoft.com/office/powerpoint/2010/main" val="603122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0B5059B-7F83-B1FC-7E94-8D9B04992FF0}"/>
              </a:ext>
            </a:extLst>
          </p:cNvPr>
          <p:cNvPicPr>
            <a:picLocks noChangeAspect="1"/>
          </p:cNvPicPr>
          <p:nvPr/>
        </p:nvPicPr>
        <p:blipFill rotWithShape="1">
          <a:blip r:embed="rId3"/>
          <a:srcRect t="10330" b="2379"/>
          <a:stretch/>
        </p:blipFill>
        <p:spPr>
          <a:xfrm>
            <a:off x="959600" y="1887599"/>
            <a:ext cx="6917540" cy="4534778"/>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689426" y="1722522"/>
            <a:ext cx="7294880" cy="4666295"/>
            <a:chOff x="2458897" y="1543789"/>
            <a:chExt cx="9192529"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280812" y="4582811"/>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851569" y="4377673"/>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458897" y="4495677"/>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57</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2052558"/>
            <a:ext cx="1928171" cy="276999"/>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Electrónica</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17909012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Tabla 10">
            <a:extLst>
              <a:ext uri="{FF2B5EF4-FFF2-40B4-BE49-F238E27FC236}">
                <a16:creationId xmlns:a16="http://schemas.microsoft.com/office/drawing/2014/main" id="{C0501F9D-5D0E-406E-725C-E4A3954035C5}"/>
              </a:ext>
            </a:extLst>
          </p:cNvPr>
          <p:cNvGraphicFramePr>
            <a:graphicFrameLocks noGrp="1"/>
          </p:cNvGraphicFramePr>
          <p:nvPr>
            <p:extLst>
              <p:ext uri="{D42A27DB-BD31-4B8C-83A1-F6EECF244321}">
                <p14:modId xmlns:p14="http://schemas.microsoft.com/office/powerpoint/2010/main" val="2011758325"/>
              </p:ext>
            </p:extLst>
          </p:nvPr>
        </p:nvGraphicFramePr>
        <p:xfrm>
          <a:off x="816077" y="2107892"/>
          <a:ext cx="10667975" cy="3593056"/>
        </p:xfrm>
        <a:graphic>
          <a:graphicData uri="http://schemas.openxmlformats.org/drawingml/2006/table">
            <a:tbl>
              <a:tblPr/>
              <a:tblGrid>
                <a:gridCol w="1398110">
                  <a:extLst>
                    <a:ext uri="{9D8B030D-6E8A-4147-A177-3AD203B41FA5}">
                      <a16:colId xmlns:a16="http://schemas.microsoft.com/office/drawing/2014/main" val="3887251058"/>
                    </a:ext>
                  </a:extLst>
                </a:gridCol>
                <a:gridCol w="148715">
                  <a:extLst>
                    <a:ext uri="{9D8B030D-6E8A-4147-A177-3AD203B41FA5}">
                      <a16:colId xmlns:a16="http://schemas.microsoft.com/office/drawing/2014/main" val="3766835699"/>
                    </a:ext>
                  </a:extLst>
                </a:gridCol>
                <a:gridCol w="743572">
                  <a:extLst>
                    <a:ext uri="{9D8B030D-6E8A-4147-A177-3AD203B41FA5}">
                      <a16:colId xmlns:a16="http://schemas.microsoft.com/office/drawing/2014/main" val="2581690765"/>
                    </a:ext>
                  </a:extLst>
                </a:gridCol>
                <a:gridCol w="198286">
                  <a:extLst>
                    <a:ext uri="{9D8B030D-6E8A-4147-A177-3AD203B41FA5}">
                      <a16:colId xmlns:a16="http://schemas.microsoft.com/office/drawing/2014/main" val="2248077280"/>
                    </a:ext>
                  </a:extLst>
                </a:gridCol>
                <a:gridCol w="743572">
                  <a:extLst>
                    <a:ext uri="{9D8B030D-6E8A-4147-A177-3AD203B41FA5}">
                      <a16:colId xmlns:a16="http://schemas.microsoft.com/office/drawing/2014/main" val="1541809169"/>
                    </a:ext>
                  </a:extLst>
                </a:gridCol>
                <a:gridCol w="743572">
                  <a:extLst>
                    <a:ext uri="{9D8B030D-6E8A-4147-A177-3AD203B41FA5}">
                      <a16:colId xmlns:a16="http://schemas.microsoft.com/office/drawing/2014/main" val="1567586669"/>
                    </a:ext>
                  </a:extLst>
                </a:gridCol>
                <a:gridCol w="743572">
                  <a:extLst>
                    <a:ext uri="{9D8B030D-6E8A-4147-A177-3AD203B41FA5}">
                      <a16:colId xmlns:a16="http://schemas.microsoft.com/office/drawing/2014/main" val="316158355"/>
                    </a:ext>
                  </a:extLst>
                </a:gridCol>
                <a:gridCol w="743572">
                  <a:extLst>
                    <a:ext uri="{9D8B030D-6E8A-4147-A177-3AD203B41FA5}">
                      <a16:colId xmlns:a16="http://schemas.microsoft.com/office/drawing/2014/main" val="115601525"/>
                    </a:ext>
                  </a:extLst>
                </a:gridCol>
                <a:gridCol w="743572">
                  <a:extLst>
                    <a:ext uri="{9D8B030D-6E8A-4147-A177-3AD203B41FA5}">
                      <a16:colId xmlns:a16="http://schemas.microsoft.com/office/drawing/2014/main" val="4233597067"/>
                    </a:ext>
                  </a:extLst>
                </a:gridCol>
                <a:gridCol w="743572">
                  <a:extLst>
                    <a:ext uri="{9D8B030D-6E8A-4147-A177-3AD203B41FA5}">
                      <a16:colId xmlns:a16="http://schemas.microsoft.com/office/drawing/2014/main" val="3153266169"/>
                    </a:ext>
                  </a:extLst>
                </a:gridCol>
                <a:gridCol w="743572">
                  <a:extLst>
                    <a:ext uri="{9D8B030D-6E8A-4147-A177-3AD203B41FA5}">
                      <a16:colId xmlns:a16="http://schemas.microsoft.com/office/drawing/2014/main" val="453389961"/>
                    </a:ext>
                  </a:extLst>
                </a:gridCol>
                <a:gridCol w="743572">
                  <a:extLst>
                    <a:ext uri="{9D8B030D-6E8A-4147-A177-3AD203B41FA5}">
                      <a16:colId xmlns:a16="http://schemas.microsoft.com/office/drawing/2014/main" val="2277352251"/>
                    </a:ext>
                  </a:extLst>
                </a:gridCol>
                <a:gridCol w="743572">
                  <a:extLst>
                    <a:ext uri="{9D8B030D-6E8A-4147-A177-3AD203B41FA5}">
                      <a16:colId xmlns:a16="http://schemas.microsoft.com/office/drawing/2014/main" val="2527579193"/>
                    </a:ext>
                  </a:extLst>
                </a:gridCol>
                <a:gridCol w="743572">
                  <a:extLst>
                    <a:ext uri="{9D8B030D-6E8A-4147-A177-3AD203B41FA5}">
                      <a16:colId xmlns:a16="http://schemas.microsoft.com/office/drawing/2014/main" val="3840331537"/>
                    </a:ext>
                  </a:extLst>
                </a:gridCol>
                <a:gridCol w="743572">
                  <a:extLst>
                    <a:ext uri="{9D8B030D-6E8A-4147-A177-3AD203B41FA5}">
                      <a16:colId xmlns:a16="http://schemas.microsoft.com/office/drawing/2014/main" val="1299485363"/>
                    </a:ext>
                  </a:extLst>
                </a:gridCol>
              </a:tblGrid>
              <a:tr h="1106401">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6350" marR="6350" marT="6350" marB="0" anchor="ctr">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TOTAL</a:t>
                      </a:r>
                    </a:p>
                  </a:txBody>
                  <a:tcPr marL="6350" marR="6350" marT="6350" marB="0" anchor="ctr">
                    <a:lnL>
                      <a:noFill/>
                    </a:lnL>
                    <a:lnR>
                      <a:noFill/>
                    </a:lnR>
                    <a:lnT>
                      <a:noFill/>
                    </a:lnT>
                    <a:lnB>
                      <a:noFill/>
                    </a:lnB>
                    <a:solidFill>
                      <a:srgbClr val="404040"/>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800" b="0" i="0" u="none" strike="noStrike">
                          <a:solidFill>
                            <a:srgbClr val="FFFFFF"/>
                          </a:solidFill>
                          <a:effectLst/>
                          <a:latin typeface="Montserrat" panose="00000500000000000000" pitchFamily="50" charset="0"/>
                        </a:rPr>
                        <a:t>Tiene buenos precios, ofertas y promociones  </a:t>
                      </a:r>
                    </a:p>
                  </a:txBody>
                  <a:tcPr marL="6350" marR="6350" marT="6350"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Su atención, trato personalizado y experiencia agradable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La calidad de sus productos o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gestión de incidencias y devoluciones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Su variedad y disponibilidad de productos y servicios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programa de fidelización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Porque comparto sus valores como marca</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Porque aplica innovación y tecnología mejorando mi experiencia  </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Facilidad de acceso e interacción</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Espacio de compra agradable, ordenado y con producto visible  </a:t>
                      </a:r>
                    </a:p>
                  </a:txBody>
                  <a:tcPr marL="6350" marR="6350" marT="6350"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256171784"/>
                  </a:ext>
                </a:extLst>
              </a:tr>
              <a:tr h="276295">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extLst>
                  <a:ext uri="{0D108BD9-81ED-4DB2-BD59-A6C34878D82A}">
                    <a16:rowId xmlns:a16="http://schemas.microsoft.com/office/drawing/2014/main" val="1357523593"/>
                  </a:ext>
                </a:extLst>
              </a:tr>
              <a:tr h="276295">
                <a:tc>
                  <a:txBody>
                    <a:bodyPr/>
                    <a:lstStyle/>
                    <a:p>
                      <a:pPr algn="ctr" fontAlgn="ctr"/>
                      <a:r>
                        <a:rPr lang="es-ES" sz="1000" b="0" i="0" u="none" strike="noStrike">
                          <a:solidFill>
                            <a:srgbClr val="FFFFFF"/>
                          </a:solidFill>
                          <a:effectLst/>
                          <a:latin typeface="Montserrat" panose="00000500000000000000" pitchFamily="50" charset="0"/>
                        </a:rPr>
                        <a:t>Repsol (ES)</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-9,32</a:t>
                      </a:r>
                    </a:p>
                  </a:txBody>
                  <a:tcPr marL="6350" marR="6350" marT="6350"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-54,24</a:t>
                      </a:r>
                    </a:p>
                  </a:txBody>
                  <a:tcPr marL="6350" marR="6350" marT="6350"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-24,01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-15,54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-43,50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-23,73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-37,85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-38,42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-46,05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-42,66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-30,51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-33,62</a:t>
                      </a:r>
                    </a:p>
                  </a:txBody>
                  <a:tcPr marL="6350" marR="6350" marT="6350"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3005148241"/>
                  </a:ext>
                </a:extLst>
              </a:tr>
              <a:tr h="276295">
                <a:tc>
                  <a:txBody>
                    <a:bodyPr/>
                    <a:lstStyle/>
                    <a:p>
                      <a:pPr algn="ctr" fontAlgn="ctr"/>
                      <a:r>
                        <a:rPr lang="es-ES" sz="1000" b="0" i="0" u="none" strike="noStrike">
                          <a:solidFill>
                            <a:srgbClr val="FFFFFF"/>
                          </a:solidFill>
                          <a:effectLst/>
                          <a:latin typeface="Montserrat" panose="00000500000000000000" pitchFamily="50" charset="0"/>
                        </a:rPr>
                        <a:t>Cepsa (ES)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-12,46</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-41,64</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-17,05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-14,10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-36,39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-21,31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-32,46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-28,85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-49,18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-37,05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-29,18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-30,49</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856672582"/>
                  </a:ext>
                </a:extLst>
              </a:tr>
              <a:tr h="276295">
                <a:tc>
                  <a:txBody>
                    <a:bodyPr/>
                    <a:lstStyle/>
                    <a:p>
                      <a:pPr algn="ctr" fontAlgn="ctr"/>
                      <a:r>
                        <a:rPr lang="es-ES" sz="1000" b="0" i="0" u="none" strike="noStrike">
                          <a:solidFill>
                            <a:srgbClr val="FFFFFF"/>
                          </a:solidFill>
                          <a:effectLst/>
                          <a:latin typeface="Montserrat" panose="00000500000000000000" pitchFamily="50" charset="0"/>
                        </a:rPr>
                        <a:t>Shell (ES)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-22,08</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-38,96</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-25,32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-25,32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-42,21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-24,03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-28,57</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-36,36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-46,75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-40,26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000000"/>
                          </a:solidFill>
                          <a:effectLst/>
                          <a:latin typeface="Montserrat" panose="00000500000000000000" pitchFamily="50" charset="0"/>
                        </a:rPr>
                        <a:t>-33,12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-29,22</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968148716"/>
                  </a:ext>
                </a:extLst>
              </a:tr>
              <a:tr h="276295">
                <a:tc>
                  <a:txBody>
                    <a:bodyPr/>
                    <a:lstStyle/>
                    <a:p>
                      <a:pPr algn="ctr" fontAlgn="ctr"/>
                      <a:r>
                        <a:rPr lang="es-ES" sz="1000" b="0" i="0" u="none" strike="noStrike">
                          <a:solidFill>
                            <a:srgbClr val="FFFFFF"/>
                          </a:solidFill>
                          <a:effectLst/>
                          <a:latin typeface="Montserrat" panose="00000500000000000000" pitchFamily="50" charset="0"/>
                        </a:rPr>
                        <a:t>BP (ES)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-22,18</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-48,12</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-25,10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-25,10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-38,91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-23,01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-34,31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-36,82</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-55,65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-45,61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-38,49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-27,20</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2377755967"/>
                  </a:ext>
                </a:extLst>
              </a:tr>
              <a:tr h="276295">
                <a:tc>
                  <a:txBody>
                    <a:bodyPr/>
                    <a:lstStyle/>
                    <a:p>
                      <a:pPr algn="ctr" fontAlgn="ctr"/>
                      <a:r>
                        <a:rPr lang="es-ES" sz="1000" b="0" i="0" u="none" strike="noStrike">
                          <a:solidFill>
                            <a:srgbClr val="FFFFFF"/>
                          </a:solidFill>
                          <a:effectLst/>
                          <a:latin typeface="Montserrat" panose="00000500000000000000" pitchFamily="50" charset="0"/>
                        </a:rPr>
                        <a:t>Galp (ES)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-23,00</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-38,50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-26,00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-28,50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-51,50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-30,50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-49,00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-41,00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-60,00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-53,50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-50,50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-37,50</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723943002"/>
                  </a:ext>
                </a:extLst>
              </a:tr>
              <a:tr h="276295">
                <a:tc>
                  <a:txBody>
                    <a:bodyPr/>
                    <a:lstStyle/>
                    <a:p>
                      <a:pPr algn="ctr" fontAlgn="ctr"/>
                      <a:r>
                        <a:rPr lang="es-ES" sz="1000" b="0" i="0" u="none" strike="noStrike">
                          <a:solidFill>
                            <a:srgbClr val="FFFFFF"/>
                          </a:solidFill>
                          <a:effectLst/>
                          <a:latin typeface="Montserrat" panose="00000500000000000000" pitchFamily="50" charset="0"/>
                        </a:rPr>
                        <a:t>Petronor (ES)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-23,53</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6100"/>
                          </a:solidFill>
                          <a:effectLst/>
                          <a:latin typeface="Montserrat" panose="00000500000000000000" pitchFamily="50" charset="0"/>
                        </a:rPr>
                        <a:t>-40,20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-52,94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-42,16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-52,94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-35,29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-40,20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-57,84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-50,98</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-54,90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-48,04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-48,04</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602601499"/>
                  </a:ext>
                </a:extLst>
              </a:tr>
              <a:tr h="276295">
                <a:tc>
                  <a:txBody>
                    <a:bodyPr/>
                    <a:lstStyle/>
                    <a:p>
                      <a:pPr algn="ctr" fontAlgn="ctr"/>
                      <a:r>
                        <a:rPr lang="es-ES" sz="1000" b="0" i="0" u="none" strike="noStrike">
                          <a:solidFill>
                            <a:srgbClr val="FFFFFF"/>
                          </a:solidFill>
                          <a:effectLst/>
                          <a:latin typeface="Montserrat" panose="00000500000000000000" pitchFamily="50" charset="0"/>
                        </a:rPr>
                        <a:t>Disa (ES)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-25,68</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-47,30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-40,54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-27,03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-60,81</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-43,24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-41,89</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-43,24</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-59,46</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-54,05</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-47,30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-37,84</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677911903"/>
                  </a:ext>
                </a:extLst>
              </a:tr>
              <a:tr h="276295">
                <a:tc>
                  <a:txBody>
                    <a:bodyPr/>
                    <a:lstStyle/>
                    <a:p>
                      <a:pPr algn="ctr" fontAlgn="ctr"/>
                      <a:r>
                        <a:rPr lang="es-ES" sz="1000" b="0" i="0" u="none" strike="noStrike">
                          <a:solidFill>
                            <a:srgbClr val="FFFFFF"/>
                          </a:solidFill>
                          <a:effectLst/>
                          <a:latin typeface="Montserrat" panose="00000500000000000000" pitchFamily="50" charset="0"/>
                        </a:rPr>
                        <a:t>Total (ES)</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-36,00</a:t>
                      </a:r>
                    </a:p>
                  </a:txBody>
                  <a:tcPr marL="6350" marR="6350" marT="6350"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6350" marR="6350" marT="6350"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-50,00</a:t>
                      </a:r>
                    </a:p>
                  </a:txBody>
                  <a:tcPr marL="6350" marR="6350" marT="6350"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-38,00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-42,00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-46,00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-48,00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-38,00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-42,00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-40,00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-46,00</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-36,73</a:t>
                      </a:r>
                    </a:p>
                  </a:txBody>
                  <a:tcPr marL="6350" marR="6350" marT="635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6100"/>
                          </a:solidFill>
                          <a:effectLst/>
                          <a:latin typeface="Montserrat" panose="00000500000000000000" pitchFamily="50" charset="0"/>
                        </a:rPr>
                        <a:t>-38,00</a:t>
                      </a:r>
                    </a:p>
                  </a:txBody>
                  <a:tcPr marL="6350" marR="6350" marT="6350"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2879824459"/>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58</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16077" y="2333725"/>
            <a:ext cx="1396181" cy="646331"/>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Estaciones de servicio</a:t>
            </a:r>
          </a:p>
          <a:p>
            <a:pPr algn="ctr"/>
            <a:r>
              <a:rPr lang="es-ES" sz="1200" dirty="0">
                <a:solidFill>
                  <a:schemeClr val="bg1"/>
                </a:solidFill>
                <a:latin typeface="Montserrat" panose="00000500000000000000" pitchFamily="50" charset="0"/>
                <a:cs typeface="Arial" panose="020B0604020202020204" pitchFamily="34" charset="0"/>
              </a:rPr>
              <a:t>-16,16  </a:t>
            </a:r>
          </a:p>
        </p:txBody>
      </p:sp>
    </p:spTree>
    <p:extLst>
      <p:ext uri="{BB962C8B-B14F-4D97-AF65-F5344CB8AC3E}">
        <p14:creationId xmlns:p14="http://schemas.microsoft.com/office/powerpoint/2010/main" val="38372120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786F87F-ACB9-C666-E512-6E5D3A3BD90D}"/>
              </a:ext>
            </a:extLst>
          </p:cNvPr>
          <p:cNvPicPr>
            <a:picLocks noChangeAspect="1"/>
          </p:cNvPicPr>
          <p:nvPr/>
        </p:nvPicPr>
        <p:blipFill rotWithShape="1">
          <a:blip r:embed="rId3"/>
          <a:srcRect t="16587" b="3539"/>
          <a:stretch/>
        </p:blipFill>
        <p:spPr>
          <a:xfrm>
            <a:off x="987950" y="1809039"/>
            <a:ext cx="6857571" cy="4471997"/>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562966" y="1722522"/>
            <a:ext cx="7282555" cy="4666295"/>
            <a:chOff x="2299540" y="1543789"/>
            <a:chExt cx="9176998"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1105924" y="3789491"/>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692212" y="3397076"/>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299540" y="3515081"/>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59</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2052558"/>
            <a:ext cx="1928171" cy="276999"/>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Estaciones de servicio</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498910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6</a:t>
            </a:fld>
            <a:endParaRPr lang="es-ES" b="1" dirty="0">
              <a:solidFill>
                <a:schemeClr val="bg1"/>
              </a:solidFill>
              <a:latin typeface="Montserrat" panose="00000500000000000000" pitchFamily="50" charset="0"/>
            </a:endParaRP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 Ficha técnica y Metodología</a:t>
            </a:r>
          </a:p>
          <a:p>
            <a:endParaRPr lang="es-ES" sz="1400" dirty="0">
              <a:solidFill>
                <a:schemeClr val="bg1"/>
              </a:solidFill>
              <a:latin typeface="Montserrat" panose="00000500000000000000" pitchFamily="50" charset="0"/>
            </a:endParaRPr>
          </a:p>
        </p:txBody>
      </p:sp>
      <p:sp>
        <p:nvSpPr>
          <p:cNvPr id="14" name="21 Rectángulo">
            <a:extLst>
              <a:ext uri="{FF2B5EF4-FFF2-40B4-BE49-F238E27FC236}">
                <a16:creationId xmlns:a16="http://schemas.microsoft.com/office/drawing/2014/main" id="{B1BEABA6-2FC4-91EA-9C5A-493CDEFD2DD6}"/>
              </a:ext>
            </a:extLst>
          </p:cNvPr>
          <p:cNvSpPr/>
          <p:nvPr/>
        </p:nvSpPr>
        <p:spPr>
          <a:xfrm>
            <a:off x="555478" y="815090"/>
            <a:ext cx="10719366" cy="276999"/>
          </a:xfrm>
          <a:prstGeom prst="rect">
            <a:avLst/>
          </a:prstGeom>
        </p:spPr>
        <p:txBody>
          <a:bodyPr wrap="square">
            <a:spAutoFit/>
          </a:bodyPr>
          <a:lstStyle/>
          <a:p>
            <a:r>
              <a:rPr lang="es-ES" sz="1200" b="1" dirty="0">
                <a:latin typeface="Montserrat" panose="00000500000000000000" pitchFamily="50" charset="0"/>
                <a:ea typeface="Kozuka Gothic Pro EL" panose="020B0200000000000000" pitchFamily="34" charset="-128"/>
                <a:cs typeface="Arial" panose="020B0604020202020204" pitchFamily="34" charset="0"/>
              </a:rPr>
              <a:t>| ¿Qué sectores, marcas y drivers medimos?</a:t>
            </a:r>
          </a:p>
        </p:txBody>
      </p:sp>
      <p:graphicFrame>
        <p:nvGraphicFramePr>
          <p:cNvPr id="4" name="Tabla 9">
            <a:extLst>
              <a:ext uri="{FF2B5EF4-FFF2-40B4-BE49-F238E27FC236}">
                <a16:creationId xmlns:a16="http://schemas.microsoft.com/office/drawing/2014/main" id="{30C9A272-3E53-4D01-AE2D-8CE6CC59585A}"/>
              </a:ext>
            </a:extLst>
          </p:cNvPr>
          <p:cNvGraphicFramePr>
            <a:graphicFrameLocks noGrp="1"/>
          </p:cNvGraphicFramePr>
          <p:nvPr>
            <p:extLst>
              <p:ext uri="{D42A27DB-BD31-4B8C-83A1-F6EECF244321}">
                <p14:modId xmlns:p14="http://schemas.microsoft.com/office/powerpoint/2010/main" val="101291686"/>
              </p:ext>
            </p:extLst>
          </p:nvPr>
        </p:nvGraphicFramePr>
        <p:xfrm>
          <a:off x="250510" y="1371486"/>
          <a:ext cx="11690980" cy="4671424"/>
        </p:xfrm>
        <a:graphic>
          <a:graphicData uri="http://schemas.openxmlformats.org/drawingml/2006/table">
            <a:tbl>
              <a:tblPr firstRow="1" bandRow="1">
                <a:tableStyleId>{5C22544A-7EE6-4342-B048-85BDC9FD1C3A}</a:tableStyleId>
              </a:tblPr>
              <a:tblGrid>
                <a:gridCol w="1169098">
                  <a:extLst>
                    <a:ext uri="{9D8B030D-6E8A-4147-A177-3AD203B41FA5}">
                      <a16:colId xmlns:a16="http://schemas.microsoft.com/office/drawing/2014/main" val="4278475153"/>
                    </a:ext>
                  </a:extLst>
                </a:gridCol>
                <a:gridCol w="1169098">
                  <a:extLst>
                    <a:ext uri="{9D8B030D-6E8A-4147-A177-3AD203B41FA5}">
                      <a16:colId xmlns:a16="http://schemas.microsoft.com/office/drawing/2014/main" val="1233607396"/>
                    </a:ext>
                  </a:extLst>
                </a:gridCol>
                <a:gridCol w="1169098">
                  <a:extLst>
                    <a:ext uri="{9D8B030D-6E8A-4147-A177-3AD203B41FA5}">
                      <a16:colId xmlns:a16="http://schemas.microsoft.com/office/drawing/2014/main" val="2600531335"/>
                    </a:ext>
                  </a:extLst>
                </a:gridCol>
                <a:gridCol w="1241560">
                  <a:extLst>
                    <a:ext uri="{9D8B030D-6E8A-4147-A177-3AD203B41FA5}">
                      <a16:colId xmlns:a16="http://schemas.microsoft.com/office/drawing/2014/main" val="1906401424"/>
                    </a:ext>
                  </a:extLst>
                </a:gridCol>
                <a:gridCol w="1096636">
                  <a:extLst>
                    <a:ext uri="{9D8B030D-6E8A-4147-A177-3AD203B41FA5}">
                      <a16:colId xmlns:a16="http://schemas.microsoft.com/office/drawing/2014/main" val="3034909610"/>
                    </a:ext>
                  </a:extLst>
                </a:gridCol>
                <a:gridCol w="1169098">
                  <a:extLst>
                    <a:ext uri="{9D8B030D-6E8A-4147-A177-3AD203B41FA5}">
                      <a16:colId xmlns:a16="http://schemas.microsoft.com/office/drawing/2014/main" val="4071958299"/>
                    </a:ext>
                  </a:extLst>
                </a:gridCol>
                <a:gridCol w="1169098">
                  <a:extLst>
                    <a:ext uri="{9D8B030D-6E8A-4147-A177-3AD203B41FA5}">
                      <a16:colId xmlns:a16="http://schemas.microsoft.com/office/drawing/2014/main" val="301483788"/>
                    </a:ext>
                  </a:extLst>
                </a:gridCol>
                <a:gridCol w="1169098">
                  <a:extLst>
                    <a:ext uri="{9D8B030D-6E8A-4147-A177-3AD203B41FA5}">
                      <a16:colId xmlns:a16="http://schemas.microsoft.com/office/drawing/2014/main" val="2706044756"/>
                    </a:ext>
                  </a:extLst>
                </a:gridCol>
                <a:gridCol w="1169098">
                  <a:extLst>
                    <a:ext uri="{9D8B030D-6E8A-4147-A177-3AD203B41FA5}">
                      <a16:colId xmlns:a16="http://schemas.microsoft.com/office/drawing/2014/main" val="1333785915"/>
                    </a:ext>
                  </a:extLst>
                </a:gridCol>
                <a:gridCol w="1169098">
                  <a:extLst>
                    <a:ext uri="{9D8B030D-6E8A-4147-A177-3AD203B41FA5}">
                      <a16:colId xmlns:a16="http://schemas.microsoft.com/office/drawing/2014/main" val="3868013301"/>
                    </a:ext>
                  </a:extLst>
                </a:gridCol>
              </a:tblGrid>
              <a:tr h="145927">
                <a:tc gridSpan="2">
                  <a:txBody>
                    <a:bodyPr/>
                    <a:lstStyle/>
                    <a:p>
                      <a:pPr algn="ctr"/>
                      <a:r>
                        <a:rPr lang="es-ES" sz="1200" b="0" dirty="0">
                          <a:latin typeface="Montserrat" panose="00000500000000000000" pitchFamily="50" charset="0"/>
                        </a:rPr>
                        <a:t>Restaurantes</a:t>
                      </a:r>
                    </a:p>
                  </a:txBody>
                  <a:tcPr>
                    <a:solidFill>
                      <a:srgbClr val="920000"/>
                    </a:solidFill>
                  </a:tcPr>
                </a:tc>
                <a:tc hMerge="1">
                  <a:txBody>
                    <a:bodyPr/>
                    <a:lstStyle/>
                    <a:p>
                      <a:endParaRPr lang="es-ES" dirty="0"/>
                    </a:p>
                  </a:txBody>
                  <a:tcPr/>
                </a:tc>
                <a:tc gridSpan="2">
                  <a:txBody>
                    <a:bodyPr/>
                    <a:lstStyle/>
                    <a:p>
                      <a:pPr algn="ctr"/>
                      <a:r>
                        <a:rPr lang="es-ES" sz="1200" b="0" dirty="0">
                          <a:latin typeface="Montserrat" panose="00000500000000000000" pitchFamily="50" charset="0"/>
                        </a:rPr>
                        <a:t>Supermercados</a:t>
                      </a:r>
                    </a:p>
                  </a:txBody>
                  <a:tcPr>
                    <a:solidFill>
                      <a:srgbClr val="920000"/>
                    </a:solidFill>
                  </a:tcPr>
                </a:tc>
                <a:tc hMerge="1">
                  <a:txBody>
                    <a:bodyPr/>
                    <a:lstStyle/>
                    <a:p>
                      <a:endParaRPr lang="es-ES" dirty="0"/>
                    </a:p>
                  </a:txBody>
                  <a:tcPr/>
                </a:tc>
                <a:tc gridSpan="2">
                  <a:txBody>
                    <a:bodyPr/>
                    <a:lstStyle/>
                    <a:p>
                      <a:pPr algn="ctr"/>
                      <a:r>
                        <a:rPr lang="es-ES" sz="1200" b="0" dirty="0">
                          <a:latin typeface="Montserrat" panose="00000500000000000000" pitchFamily="50" charset="0"/>
                        </a:rPr>
                        <a:t>Cosmética y Perfumería</a:t>
                      </a:r>
                    </a:p>
                  </a:txBody>
                  <a:tcPr>
                    <a:solidFill>
                      <a:srgbClr val="920000"/>
                    </a:solidFill>
                  </a:tcPr>
                </a:tc>
                <a:tc hMerge="1">
                  <a:txBody>
                    <a:bodyPr/>
                    <a:lstStyle/>
                    <a:p>
                      <a:endParaRPr lang="es-ES" dirty="0"/>
                    </a:p>
                  </a:txBody>
                  <a:tcPr/>
                </a:tc>
                <a:tc gridSpan="2">
                  <a:txBody>
                    <a:bodyPr/>
                    <a:lstStyle/>
                    <a:p>
                      <a:pPr algn="ctr"/>
                      <a:r>
                        <a:rPr lang="es-ES" sz="1200" b="0" dirty="0">
                          <a:latin typeface="Montserrat" panose="00000500000000000000" pitchFamily="50" charset="0"/>
                        </a:rPr>
                        <a:t>Moda</a:t>
                      </a:r>
                    </a:p>
                  </a:txBody>
                  <a:tcPr>
                    <a:solidFill>
                      <a:srgbClr val="920000"/>
                    </a:solidFill>
                  </a:tcPr>
                </a:tc>
                <a:tc hMerge="1">
                  <a:txBody>
                    <a:bodyPr/>
                    <a:lstStyle/>
                    <a:p>
                      <a:endParaRPr lang="es-ES" dirty="0"/>
                    </a:p>
                  </a:txBody>
                  <a:tcPr/>
                </a:tc>
                <a:tc gridSpan="2">
                  <a:txBody>
                    <a:bodyPr/>
                    <a:lstStyle/>
                    <a:p>
                      <a:pPr algn="ctr"/>
                      <a:r>
                        <a:rPr lang="es-ES" sz="1200" b="0" dirty="0">
                          <a:latin typeface="Montserrat" panose="00000500000000000000" pitchFamily="50" charset="0"/>
                        </a:rPr>
                        <a:t>Electrónica</a:t>
                      </a:r>
                    </a:p>
                  </a:txBody>
                  <a:tcPr>
                    <a:solidFill>
                      <a:srgbClr val="920000"/>
                    </a:solidFill>
                  </a:tcPr>
                </a:tc>
                <a:tc hMerge="1">
                  <a:txBody>
                    <a:bodyPr/>
                    <a:lstStyle/>
                    <a:p>
                      <a:endParaRPr lang="es-ES" dirty="0"/>
                    </a:p>
                  </a:txBody>
                  <a:tcPr/>
                </a:tc>
                <a:extLst>
                  <a:ext uri="{0D108BD9-81ED-4DB2-BD59-A6C34878D82A}">
                    <a16:rowId xmlns:a16="http://schemas.microsoft.com/office/drawing/2014/main" val="3464990231"/>
                  </a:ext>
                </a:extLst>
              </a:tr>
              <a:tr h="1331447">
                <a:tc>
                  <a:txBody>
                    <a:bodyPr/>
                    <a:lstStyle/>
                    <a:p>
                      <a:pPr algn="ctr" fontAlgn="ctr"/>
                      <a:r>
                        <a:rPr lang="es-ES" sz="900" b="0" i="0" u="none" strike="noStrike" dirty="0">
                          <a:solidFill>
                            <a:srgbClr val="000000"/>
                          </a:solidFill>
                          <a:effectLst/>
                          <a:latin typeface="Montserrat" panose="00000500000000000000" pitchFamily="50" charset="0"/>
                        </a:rPr>
                        <a:t>Burger King</a:t>
                      </a:r>
                    </a:p>
                    <a:p>
                      <a:pPr algn="ctr" fontAlgn="ctr"/>
                      <a:r>
                        <a:rPr lang="es-ES" sz="900" b="0" i="0" u="none" strike="noStrike" dirty="0">
                          <a:solidFill>
                            <a:srgbClr val="000000"/>
                          </a:solidFill>
                          <a:effectLst/>
                          <a:latin typeface="Montserrat" panose="00000500000000000000" pitchFamily="50" charset="0"/>
                        </a:rPr>
                        <a:t>Starbucks</a:t>
                      </a:r>
                    </a:p>
                    <a:p>
                      <a:pPr marL="0" marR="0" lvl="0" indent="0" algn="ctr" defTabSz="1451610" rtl="0" eaLnBrk="1" fontAlgn="ctr" latinLnBrk="0" hangingPunct="1">
                        <a:lnSpc>
                          <a:spcPct val="100000"/>
                        </a:lnSpc>
                        <a:spcBef>
                          <a:spcPts val="0"/>
                        </a:spcBef>
                        <a:spcAft>
                          <a:spcPts val="0"/>
                        </a:spcAft>
                        <a:buClrTx/>
                        <a:buSzTx/>
                        <a:buFontTx/>
                        <a:buNone/>
                        <a:tabLst/>
                        <a:defRPr/>
                      </a:pPr>
                      <a:r>
                        <a:rPr lang="es-ES" sz="900" b="0" i="0" u="none" strike="noStrike" dirty="0">
                          <a:solidFill>
                            <a:srgbClr val="000000"/>
                          </a:solidFill>
                          <a:effectLst/>
                          <a:latin typeface="Montserrat" panose="00000500000000000000" pitchFamily="50" charset="0"/>
                        </a:rPr>
                        <a:t>McDonald’s</a:t>
                      </a:r>
                    </a:p>
                    <a:p>
                      <a:pPr marL="0" marR="0" lvl="0" indent="0" algn="ctr" defTabSz="1451610" rtl="0" eaLnBrk="1" fontAlgn="ctr" latinLnBrk="0" hangingPunct="1">
                        <a:lnSpc>
                          <a:spcPct val="100000"/>
                        </a:lnSpc>
                        <a:spcBef>
                          <a:spcPts val="0"/>
                        </a:spcBef>
                        <a:spcAft>
                          <a:spcPts val="0"/>
                        </a:spcAft>
                        <a:buClrTx/>
                        <a:buSzTx/>
                        <a:buFontTx/>
                        <a:buNone/>
                        <a:tabLst/>
                        <a:defRPr/>
                      </a:pPr>
                      <a:r>
                        <a:rPr lang="es-ES" sz="900" b="0" i="0" u="none" strike="noStrike" dirty="0">
                          <a:solidFill>
                            <a:srgbClr val="000000"/>
                          </a:solidFill>
                          <a:effectLst/>
                          <a:latin typeface="Montserrat" panose="00000500000000000000" pitchFamily="50" charset="0"/>
                        </a:rPr>
                        <a:t>Tagliatela</a:t>
                      </a:r>
                    </a:p>
                    <a:p>
                      <a:pPr marL="0" marR="0" lvl="0" indent="0" algn="ctr" defTabSz="1451610" rtl="0" eaLnBrk="1" fontAlgn="ctr" latinLnBrk="0" hangingPunct="1">
                        <a:lnSpc>
                          <a:spcPct val="100000"/>
                        </a:lnSpc>
                        <a:spcBef>
                          <a:spcPts val="0"/>
                        </a:spcBef>
                        <a:spcAft>
                          <a:spcPts val="0"/>
                        </a:spcAft>
                        <a:buClrTx/>
                        <a:buSzTx/>
                        <a:buFontTx/>
                        <a:buNone/>
                        <a:tabLst/>
                        <a:defRPr/>
                      </a:pPr>
                      <a:r>
                        <a:rPr lang="es-ES" sz="900" b="0" i="0" u="none" strike="noStrike" dirty="0">
                          <a:solidFill>
                            <a:srgbClr val="000000"/>
                          </a:solidFill>
                          <a:effectLst/>
                          <a:latin typeface="Montserrat" panose="00000500000000000000" pitchFamily="50" charset="0"/>
                        </a:rPr>
                        <a:t>Telepizza          Rodilla</a:t>
                      </a:r>
                    </a:p>
                    <a:p>
                      <a:pPr algn="ctr" fontAlgn="ctr"/>
                      <a:r>
                        <a:rPr lang="es-ES" sz="900" b="0" i="0" u="none" strike="noStrike" dirty="0">
                          <a:solidFill>
                            <a:srgbClr val="000000"/>
                          </a:solidFill>
                          <a:effectLst/>
                          <a:latin typeface="Montserrat" panose="00000500000000000000" pitchFamily="50" charset="0"/>
                        </a:rPr>
                        <a:t>100 Montaditos </a:t>
                      </a:r>
                    </a:p>
                  </a:txBody>
                  <a:tcPr>
                    <a:solidFill>
                      <a:schemeClr val="bg1"/>
                    </a:solidFill>
                  </a:tcPr>
                </a:tc>
                <a:tc>
                  <a:txBody>
                    <a:bodyPr/>
                    <a:lstStyle/>
                    <a:p>
                      <a:pPr algn="ctr" fontAlgn="ctr"/>
                      <a:r>
                        <a:rPr lang="es-ES" sz="900" b="0" i="0" u="none" strike="noStrike" dirty="0" err="1">
                          <a:solidFill>
                            <a:srgbClr val="000000"/>
                          </a:solidFill>
                          <a:effectLst/>
                          <a:latin typeface="Montserrat" panose="00000500000000000000" pitchFamily="50" charset="0"/>
                        </a:rPr>
                        <a:t>Ginos</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KFC</a:t>
                      </a:r>
                    </a:p>
                    <a:p>
                      <a:pPr algn="ctr" fontAlgn="ctr"/>
                      <a:r>
                        <a:rPr lang="es-ES" sz="900" b="0" i="0" u="none" strike="noStrike" dirty="0">
                          <a:solidFill>
                            <a:srgbClr val="000000"/>
                          </a:solidFill>
                          <a:effectLst/>
                          <a:latin typeface="Montserrat" panose="00000500000000000000" pitchFamily="50" charset="0"/>
                        </a:rPr>
                        <a:t>Cañas y Tapas</a:t>
                      </a:r>
                    </a:p>
                    <a:p>
                      <a:pPr algn="ctr" fontAlgn="ctr"/>
                      <a:r>
                        <a:rPr lang="es-ES" sz="900" b="0" i="0" u="none" strike="noStrike" dirty="0" err="1">
                          <a:solidFill>
                            <a:srgbClr val="000000"/>
                          </a:solidFill>
                          <a:effectLst/>
                          <a:latin typeface="Montserrat" panose="00000500000000000000" pitchFamily="50" charset="0"/>
                        </a:rPr>
                        <a:t>VIPs</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err="1">
                          <a:solidFill>
                            <a:srgbClr val="000000"/>
                          </a:solidFill>
                          <a:effectLst/>
                          <a:latin typeface="Montserrat" panose="00000500000000000000" pitchFamily="50" charset="0"/>
                        </a:rPr>
                        <a:t>Lizarrán</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Foster Hollywood</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Mercadona</a:t>
                      </a:r>
                    </a:p>
                    <a:p>
                      <a:pPr algn="ctr" fontAlgn="ctr"/>
                      <a:r>
                        <a:rPr lang="es-ES" sz="900" b="0" i="0" u="none" strike="noStrike" dirty="0" err="1">
                          <a:solidFill>
                            <a:srgbClr val="000000"/>
                          </a:solidFill>
                          <a:effectLst/>
                          <a:latin typeface="Montserrat" panose="00000500000000000000" pitchFamily="50" charset="0"/>
                        </a:rPr>
                        <a:t>Carreforu</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Lidl</a:t>
                      </a:r>
                    </a:p>
                    <a:p>
                      <a:pPr algn="ctr" fontAlgn="ctr"/>
                      <a:r>
                        <a:rPr lang="es-ES" sz="900" b="0" i="0" u="none" strike="noStrike" dirty="0">
                          <a:solidFill>
                            <a:srgbClr val="000000"/>
                          </a:solidFill>
                          <a:effectLst/>
                          <a:latin typeface="Montserrat" panose="00000500000000000000" pitchFamily="50" charset="0"/>
                        </a:rPr>
                        <a:t>DIA</a:t>
                      </a:r>
                    </a:p>
                    <a:p>
                      <a:pPr algn="ctr" fontAlgn="ctr"/>
                      <a:r>
                        <a:rPr lang="es-ES" sz="900" b="0" i="0" u="none" strike="noStrike" dirty="0" err="1">
                          <a:solidFill>
                            <a:srgbClr val="000000"/>
                          </a:solidFill>
                          <a:effectLst/>
                          <a:latin typeface="Montserrat" panose="00000500000000000000" pitchFamily="50" charset="0"/>
                        </a:rPr>
                        <a:t>Alcampo</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err="1">
                          <a:solidFill>
                            <a:srgbClr val="000000"/>
                          </a:solidFill>
                          <a:effectLst/>
                          <a:latin typeface="Montserrat" panose="00000500000000000000" pitchFamily="50" charset="0"/>
                        </a:rPr>
                        <a:t>Aldi</a:t>
                      </a:r>
                      <a:endParaRPr lang="es-ES" sz="900" b="0" i="0" u="none" strike="noStrike" dirty="0">
                        <a:solidFill>
                          <a:srgbClr val="000000"/>
                        </a:solidFill>
                        <a:effectLst/>
                        <a:latin typeface="Montserrat" panose="00000500000000000000" pitchFamily="50" charset="0"/>
                      </a:endParaRP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Consum</a:t>
                      </a:r>
                    </a:p>
                    <a:p>
                      <a:pPr algn="ctr" fontAlgn="ctr"/>
                      <a:r>
                        <a:rPr lang="es-ES" sz="900" b="0" i="0" u="none" strike="noStrike" dirty="0">
                          <a:solidFill>
                            <a:srgbClr val="000000"/>
                          </a:solidFill>
                          <a:effectLst/>
                          <a:latin typeface="Montserrat" panose="00000500000000000000" pitchFamily="50" charset="0"/>
                        </a:rPr>
                        <a:t>Eroski</a:t>
                      </a:r>
                    </a:p>
                    <a:p>
                      <a:pPr algn="ctr" fontAlgn="ctr"/>
                      <a:r>
                        <a:rPr lang="es-ES" sz="900" b="0" i="0" u="none" strike="noStrike" dirty="0" err="1">
                          <a:solidFill>
                            <a:srgbClr val="000000"/>
                          </a:solidFill>
                          <a:effectLst/>
                          <a:latin typeface="Montserrat" panose="00000500000000000000" pitchFamily="50" charset="0"/>
                        </a:rPr>
                        <a:t>Supercor</a:t>
                      </a:r>
                      <a:r>
                        <a:rPr lang="es-ES" sz="900" b="0" i="0" u="none" strike="noStrike" dirty="0">
                          <a:solidFill>
                            <a:srgbClr val="000000"/>
                          </a:solidFill>
                          <a:effectLst/>
                          <a:latin typeface="Montserrat" panose="00000500000000000000" pitchFamily="50" charset="0"/>
                        </a:rPr>
                        <a:t>/Hipercor</a:t>
                      </a:r>
                    </a:p>
                    <a:p>
                      <a:pPr algn="ctr" fontAlgn="ctr"/>
                      <a:r>
                        <a:rPr lang="es-ES" sz="900" b="0" i="0" u="none" strike="noStrike" dirty="0" err="1">
                          <a:solidFill>
                            <a:srgbClr val="000000"/>
                          </a:solidFill>
                          <a:effectLst/>
                          <a:latin typeface="Montserrat" panose="00000500000000000000" pitchFamily="50" charset="0"/>
                        </a:rPr>
                        <a:t>Ahorramás</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Caprabo</a:t>
                      </a:r>
                    </a:p>
                    <a:p>
                      <a:pPr algn="ctr" fontAlgn="ctr"/>
                      <a:r>
                        <a:rPr lang="es-ES" sz="900" b="0" i="0" u="none" strike="noStrike" dirty="0" err="1">
                          <a:solidFill>
                            <a:srgbClr val="000000"/>
                          </a:solidFill>
                          <a:effectLst/>
                          <a:latin typeface="Montserrat" panose="00000500000000000000" pitchFamily="50" charset="0"/>
                        </a:rPr>
                        <a:t>Condis</a:t>
                      </a:r>
                      <a:endParaRPr lang="es-ES" sz="900" b="0" i="0" u="none" strike="noStrike" dirty="0">
                        <a:solidFill>
                          <a:srgbClr val="000000"/>
                        </a:solidFill>
                        <a:effectLst/>
                        <a:latin typeface="Montserrat" panose="00000500000000000000" pitchFamily="50" charset="0"/>
                      </a:endParaRP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Primor</a:t>
                      </a:r>
                    </a:p>
                    <a:p>
                      <a:pPr algn="ctr" fontAlgn="ctr"/>
                      <a:r>
                        <a:rPr lang="es-ES" sz="900" b="0" i="0" u="none" strike="noStrike" dirty="0" err="1">
                          <a:solidFill>
                            <a:srgbClr val="000000"/>
                          </a:solidFill>
                          <a:effectLst/>
                          <a:latin typeface="Montserrat" panose="00000500000000000000" pitchFamily="50" charset="0"/>
                        </a:rPr>
                        <a:t>Druni</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Perfumería de El Corte Inglés</a:t>
                      </a: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Douglas</a:t>
                      </a:r>
                    </a:p>
                    <a:p>
                      <a:pPr algn="ctr" fontAlgn="ctr"/>
                      <a:r>
                        <a:rPr lang="es-ES" sz="900" b="0" i="0" u="none" strike="noStrike" dirty="0">
                          <a:solidFill>
                            <a:srgbClr val="000000"/>
                          </a:solidFill>
                          <a:effectLst/>
                          <a:latin typeface="Montserrat" panose="00000500000000000000" pitchFamily="50" charset="0"/>
                        </a:rPr>
                        <a:t>Sephora</a:t>
                      </a:r>
                    </a:p>
                    <a:p>
                      <a:pPr algn="ctr" fontAlgn="ctr"/>
                      <a:r>
                        <a:rPr lang="es-ES" sz="900" b="0" i="0" u="none" strike="noStrike" dirty="0">
                          <a:solidFill>
                            <a:srgbClr val="000000"/>
                          </a:solidFill>
                          <a:effectLst/>
                          <a:latin typeface="Montserrat" panose="00000500000000000000" pitchFamily="50" charset="0"/>
                        </a:rPr>
                        <a:t>Aromas</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Primark</a:t>
                      </a:r>
                    </a:p>
                    <a:p>
                      <a:pPr algn="ctr" fontAlgn="ctr"/>
                      <a:r>
                        <a:rPr lang="es-ES" sz="900" b="0" i="0" u="none" strike="noStrike" dirty="0">
                          <a:solidFill>
                            <a:srgbClr val="000000"/>
                          </a:solidFill>
                          <a:effectLst/>
                          <a:latin typeface="Montserrat" panose="00000500000000000000" pitchFamily="50" charset="0"/>
                        </a:rPr>
                        <a:t>Zara</a:t>
                      </a:r>
                    </a:p>
                    <a:p>
                      <a:pPr algn="ctr" fontAlgn="ctr"/>
                      <a:r>
                        <a:rPr lang="es-ES" sz="900" b="0" i="0" u="none" strike="noStrike" dirty="0">
                          <a:solidFill>
                            <a:srgbClr val="000000"/>
                          </a:solidFill>
                          <a:effectLst/>
                          <a:latin typeface="Montserrat" panose="00000500000000000000" pitchFamily="50" charset="0"/>
                        </a:rPr>
                        <a:t>H&amp;M</a:t>
                      </a:r>
                    </a:p>
                    <a:p>
                      <a:pPr algn="ctr" fontAlgn="ctr"/>
                      <a:r>
                        <a:rPr lang="es-ES" sz="900" b="0" i="0" u="none" strike="noStrike" dirty="0">
                          <a:solidFill>
                            <a:srgbClr val="000000"/>
                          </a:solidFill>
                          <a:effectLst/>
                          <a:latin typeface="Montserrat" panose="00000500000000000000" pitchFamily="50" charset="0"/>
                        </a:rPr>
                        <a:t>Moda El Corte Inglés</a:t>
                      </a:r>
                    </a:p>
                    <a:p>
                      <a:pPr algn="ctr" fontAlgn="ctr"/>
                      <a:r>
                        <a:rPr lang="es-ES" sz="900" b="0" i="0" u="none" strike="noStrike" dirty="0">
                          <a:solidFill>
                            <a:srgbClr val="000000"/>
                          </a:solidFill>
                          <a:effectLst/>
                          <a:latin typeface="Montserrat" panose="00000500000000000000" pitchFamily="50" charset="0"/>
                        </a:rPr>
                        <a:t>Springfield</a:t>
                      </a:r>
                    </a:p>
                    <a:p>
                      <a:pPr algn="ctr" fontAlgn="ctr"/>
                      <a:r>
                        <a:rPr lang="es-ES" sz="900" b="0" i="0" u="none" strike="noStrike" dirty="0" err="1">
                          <a:solidFill>
                            <a:srgbClr val="000000"/>
                          </a:solidFill>
                          <a:effectLst/>
                          <a:latin typeface="Montserrat" panose="00000500000000000000" pitchFamily="50" charset="0"/>
                        </a:rPr>
                        <a:t>Pull&amp;Bear</a:t>
                      </a:r>
                      <a:endParaRPr lang="es-ES" sz="900" b="0" i="0" u="none" strike="noStrike" dirty="0">
                        <a:solidFill>
                          <a:srgbClr val="000000"/>
                        </a:solidFill>
                        <a:effectLst/>
                        <a:latin typeface="Montserrat" panose="00000500000000000000" pitchFamily="50" charset="0"/>
                      </a:endParaRP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Mango</a:t>
                      </a:r>
                    </a:p>
                    <a:p>
                      <a:pPr algn="ctr" fontAlgn="ctr"/>
                      <a:r>
                        <a:rPr lang="es-ES" sz="900" b="0" i="0" u="none" strike="noStrike" dirty="0">
                          <a:solidFill>
                            <a:srgbClr val="000000"/>
                          </a:solidFill>
                          <a:effectLst/>
                          <a:latin typeface="Montserrat" panose="00000500000000000000" pitchFamily="50" charset="0"/>
                        </a:rPr>
                        <a:t>Stradivarius</a:t>
                      </a:r>
                    </a:p>
                    <a:p>
                      <a:pPr algn="ctr" fontAlgn="ctr"/>
                      <a:r>
                        <a:rPr lang="es-ES" sz="900" b="0" i="0" u="none" strike="noStrike" dirty="0">
                          <a:solidFill>
                            <a:srgbClr val="000000"/>
                          </a:solidFill>
                          <a:effectLst/>
                          <a:latin typeface="Montserrat" panose="00000500000000000000" pitchFamily="50" charset="0"/>
                        </a:rPr>
                        <a:t>Bershka</a:t>
                      </a:r>
                    </a:p>
                    <a:p>
                      <a:pPr algn="ctr" fontAlgn="ctr"/>
                      <a:r>
                        <a:rPr lang="es-ES" sz="900" b="0" i="0" u="none" strike="noStrike" dirty="0">
                          <a:solidFill>
                            <a:srgbClr val="000000"/>
                          </a:solidFill>
                          <a:effectLst/>
                          <a:latin typeface="Montserrat" panose="00000500000000000000" pitchFamily="50" charset="0"/>
                        </a:rPr>
                        <a:t>Cortefiel</a:t>
                      </a:r>
                    </a:p>
                    <a:p>
                      <a:pPr algn="ctr" fontAlgn="ctr"/>
                      <a:r>
                        <a:rPr lang="es-ES" sz="900" b="0" i="0" u="none" strike="noStrike" dirty="0">
                          <a:solidFill>
                            <a:srgbClr val="000000"/>
                          </a:solidFill>
                          <a:effectLst/>
                          <a:latin typeface="Montserrat" panose="00000500000000000000" pitchFamily="50" charset="0"/>
                        </a:rPr>
                        <a:t>Massimo Dutti</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Media </a:t>
                      </a:r>
                      <a:r>
                        <a:rPr lang="es-ES" sz="900" b="0" i="0" u="none" strike="noStrike" dirty="0" err="1">
                          <a:solidFill>
                            <a:srgbClr val="000000"/>
                          </a:solidFill>
                          <a:effectLst/>
                          <a:latin typeface="Montserrat" panose="00000500000000000000" pitchFamily="50" charset="0"/>
                        </a:rPr>
                        <a:t>Markt</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Electrónica El Corte Inglés</a:t>
                      </a:r>
                    </a:p>
                    <a:p>
                      <a:pPr algn="ctr" fontAlgn="ctr"/>
                      <a:r>
                        <a:rPr lang="es-ES" sz="900" b="0" i="0" u="none" strike="noStrike" dirty="0">
                          <a:solidFill>
                            <a:srgbClr val="000000"/>
                          </a:solidFill>
                          <a:effectLst/>
                          <a:latin typeface="Montserrat" panose="00000500000000000000" pitchFamily="50" charset="0"/>
                        </a:rPr>
                        <a:t>Fnac</a:t>
                      </a:r>
                    </a:p>
                    <a:p>
                      <a:pPr algn="ctr" fontAlgn="ctr"/>
                      <a:r>
                        <a:rPr lang="es-ES" sz="900" b="0" i="0" u="none" strike="noStrike" dirty="0">
                          <a:solidFill>
                            <a:srgbClr val="000000"/>
                          </a:solidFill>
                          <a:effectLst/>
                          <a:latin typeface="Montserrat" panose="00000500000000000000" pitchFamily="50" charset="0"/>
                        </a:rPr>
                        <a:t>Apple Store</a:t>
                      </a: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err="1">
                          <a:solidFill>
                            <a:srgbClr val="000000"/>
                          </a:solidFill>
                          <a:effectLst/>
                          <a:latin typeface="Montserrat" panose="00000500000000000000" pitchFamily="50" charset="0"/>
                        </a:rPr>
                        <a:t>Phone</a:t>
                      </a:r>
                      <a:r>
                        <a:rPr lang="es-ES" sz="900" b="0" i="0" u="none" strike="noStrike" dirty="0">
                          <a:solidFill>
                            <a:srgbClr val="000000"/>
                          </a:solidFill>
                          <a:effectLst/>
                          <a:latin typeface="Montserrat" panose="00000500000000000000" pitchFamily="50" charset="0"/>
                        </a:rPr>
                        <a:t> House</a:t>
                      </a:r>
                    </a:p>
                    <a:p>
                      <a:pPr algn="ctr" fontAlgn="ctr"/>
                      <a:r>
                        <a:rPr lang="es-ES" sz="900" b="0" i="0" u="none" strike="noStrike" dirty="0">
                          <a:solidFill>
                            <a:srgbClr val="000000"/>
                          </a:solidFill>
                          <a:effectLst/>
                          <a:latin typeface="Montserrat" panose="00000500000000000000" pitchFamily="50" charset="0"/>
                        </a:rPr>
                        <a:t>Tiene 21</a:t>
                      </a:r>
                    </a:p>
                    <a:p>
                      <a:pPr algn="ctr" fontAlgn="ctr"/>
                      <a:r>
                        <a:rPr lang="es-ES" sz="900" b="0" i="0" u="none" strike="noStrike" dirty="0">
                          <a:solidFill>
                            <a:srgbClr val="000000"/>
                          </a:solidFill>
                          <a:effectLst/>
                          <a:latin typeface="Montserrat" panose="00000500000000000000" pitchFamily="50" charset="0"/>
                        </a:rPr>
                        <a:t>Expert</a:t>
                      </a:r>
                    </a:p>
                    <a:p>
                      <a:pPr algn="ctr" fontAlgn="ctr"/>
                      <a:r>
                        <a:rPr lang="es-ES" sz="900" b="0" i="0" u="none" strike="noStrike" dirty="0" err="1">
                          <a:solidFill>
                            <a:srgbClr val="000000"/>
                          </a:solidFill>
                          <a:effectLst/>
                          <a:latin typeface="Montserrat" panose="00000500000000000000" pitchFamily="50" charset="0"/>
                        </a:rPr>
                        <a:t>Euronics</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Worten</a:t>
                      </a:r>
                    </a:p>
                  </a:txBody>
                  <a:tcPr>
                    <a:solidFill>
                      <a:schemeClr val="bg1"/>
                    </a:solidFill>
                  </a:tcPr>
                </a:tc>
                <a:extLst>
                  <a:ext uri="{0D108BD9-81ED-4DB2-BD59-A6C34878D82A}">
                    <a16:rowId xmlns:a16="http://schemas.microsoft.com/office/drawing/2014/main" val="934991418"/>
                  </a:ext>
                </a:extLst>
              </a:tr>
              <a:tr h="224301">
                <a:tc gridSpan="2">
                  <a:txBody>
                    <a:bodyPr/>
                    <a:lstStyle/>
                    <a:p>
                      <a:pPr algn="ctr"/>
                      <a:r>
                        <a:rPr lang="es-ES" sz="1200" b="0" dirty="0">
                          <a:solidFill>
                            <a:schemeClr val="bg1"/>
                          </a:solidFill>
                          <a:latin typeface="Montserrat" panose="00000500000000000000" pitchFamily="50" charset="0"/>
                        </a:rPr>
                        <a:t>Hoteles y alojamientos</a:t>
                      </a:r>
                    </a:p>
                  </a:txBody>
                  <a:tcPr>
                    <a:solidFill>
                      <a:srgbClr val="920000"/>
                    </a:solidFill>
                  </a:tcPr>
                </a:tc>
                <a:tc hMerge="1">
                  <a:txBody>
                    <a:bodyPr/>
                    <a:lstStyle/>
                    <a:p>
                      <a:endParaRPr lang="es-ES" dirty="0"/>
                    </a:p>
                  </a:txBody>
                  <a:tcPr/>
                </a:tc>
                <a:tc gridSpan="2">
                  <a:txBody>
                    <a:bodyPr/>
                    <a:lstStyle/>
                    <a:p>
                      <a:pPr algn="ctr"/>
                      <a:r>
                        <a:rPr lang="es-ES" sz="1200" b="0" dirty="0">
                          <a:solidFill>
                            <a:schemeClr val="bg1"/>
                          </a:solidFill>
                          <a:latin typeface="Montserrat" panose="00000500000000000000" pitchFamily="50" charset="0"/>
                        </a:rPr>
                        <a:t>Compañías Turísticas</a:t>
                      </a:r>
                    </a:p>
                  </a:txBody>
                  <a:tcPr>
                    <a:solidFill>
                      <a:srgbClr val="920000"/>
                    </a:solidFill>
                  </a:tcPr>
                </a:tc>
                <a:tc hMerge="1">
                  <a:txBody>
                    <a:bodyPr/>
                    <a:lstStyle/>
                    <a:p>
                      <a:endParaRPr lang="es-ES" dirty="0"/>
                    </a:p>
                  </a:txBody>
                  <a:tcPr/>
                </a:tc>
                <a:tc gridSpan="2">
                  <a:txBody>
                    <a:bodyPr/>
                    <a:lstStyle/>
                    <a:p>
                      <a:pPr algn="ctr"/>
                      <a:r>
                        <a:rPr lang="es-ES" sz="1200" b="0" dirty="0">
                          <a:solidFill>
                            <a:schemeClr val="bg1"/>
                          </a:solidFill>
                          <a:latin typeface="Montserrat" panose="00000500000000000000" pitchFamily="50" charset="0"/>
                        </a:rPr>
                        <a:t>Seguros de Salud Privado</a:t>
                      </a:r>
                    </a:p>
                  </a:txBody>
                  <a:tcPr>
                    <a:solidFill>
                      <a:srgbClr val="920000"/>
                    </a:solidFill>
                  </a:tcPr>
                </a:tc>
                <a:tc hMerge="1">
                  <a:txBody>
                    <a:bodyPr/>
                    <a:lstStyle/>
                    <a:p>
                      <a:endParaRPr lang="es-ES" dirty="0"/>
                    </a:p>
                  </a:txBody>
                  <a:tcPr/>
                </a:tc>
                <a:tc gridSpan="2">
                  <a:txBody>
                    <a:bodyPr/>
                    <a:lstStyle/>
                    <a:p>
                      <a:pPr algn="ctr"/>
                      <a:r>
                        <a:rPr lang="es-ES" sz="1200" b="0" dirty="0">
                          <a:solidFill>
                            <a:schemeClr val="bg1"/>
                          </a:solidFill>
                          <a:latin typeface="Montserrat" panose="00000500000000000000" pitchFamily="50" charset="0"/>
                        </a:rPr>
                        <a:t>Estaciones de Servicio</a:t>
                      </a:r>
                    </a:p>
                  </a:txBody>
                  <a:tcPr>
                    <a:solidFill>
                      <a:srgbClr val="920000"/>
                    </a:solidFill>
                  </a:tcPr>
                </a:tc>
                <a:tc hMerge="1">
                  <a:txBody>
                    <a:bodyPr/>
                    <a:lstStyle/>
                    <a:p>
                      <a:endParaRPr lang="es-ES" dirty="0"/>
                    </a:p>
                  </a:txBody>
                  <a:tcPr/>
                </a:tc>
                <a:tc gridSpan="2">
                  <a:txBody>
                    <a:bodyPr/>
                    <a:lstStyle/>
                    <a:p>
                      <a:pPr algn="ctr"/>
                      <a:r>
                        <a:rPr lang="es-ES" sz="1200" b="0" dirty="0">
                          <a:solidFill>
                            <a:schemeClr val="bg1"/>
                          </a:solidFill>
                          <a:latin typeface="Montserrat" panose="00000500000000000000" pitchFamily="50" charset="0"/>
                        </a:rPr>
                        <a:t>Seguros de Hogar</a:t>
                      </a:r>
                    </a:p>
                  </a:txBody>
                  <a:tcPr>
                    <a:solidFill>
                      <a:srgbClr val="920000"/>
                    </a:solidFill>
                  </a:tcPr>
                </a:tc>
                <a:tc hMerge="1">
                  <a:txBody>
                    <a:bodyPr/>
                    <a:lstStyle/>
                    <a:p>
                      <a:endParaRPr lang="es-ES" dirty="0"/>
                    </a:p>
                  </a:txBody>
                  <a:tcPr/>
                </a:tc>
                <a:extLst>
                  <a:ext uri="{0D108BD9-81ED-4DB2-BD59-A6C34878D82A}">
                    <a16:rowId xmlns:a16="http://schemas.microsoft.com/office/drawing/2014/main" val="1034858536"/>
                  </a:ext>
                </a:extLst>
              </a:tr>
              <a:tr h="1175639">
                <a:tc>
                  <a:txBody>
                    <a:bodyPr/>
                    <a:lstStyle/>
                    <a:p>
                      <a:pPr algn="ctr" fontAlgn="ctr"/>
                      <a:r>
                        <a:rPr lang="es-ES" sz="900" b="0" i="0" u="none" strike="noStrike" dirty="0">
                          <a:solidFill>
                            <a:srgbClr val="000000"/>
                          </a:solidFill>
                          <a:effectLst/>
                          <a:latin typeface="Montserrat" panose="00000500000000000000" pitchFamily="50" charset="0"/>
                        </a:rPr>
                        <a:t>NH Hoteles</a:t>
                      </a:r>
                    </a:p>
                    <a:p>
                      <a:pPr algn="ctr" fontAlgn="ctr"/>
                      <a:r>
                        <a:rPr lang="es-ES" sz="900" b="0" i="0" u="none" strike="noStrike" dirty="0">
                          <a:solidFill>
                            <a:srgbClr val="000000"/>
                          </a:solidFill>
                          <a:effectLst/>
                          <a:latin typeface="Montserrat" panose="00000500000000000000" pitchFamily="50" charset="0"/>
                        </a:rPr>
                        <a:t>Meliá</a:t>
                      </a:r>
                    </a:p>
                    <a:p>
                      <a:pPr algn="ctr" fontAlgn="ctr"/>
                      <a:r>
                        <a:rPr lang="es-ES" sz="900" b="0" i="0" u="none" strike="noStrike" dirty="0">
                          <a:solidFill>
                            <a:srgbClr val="000000"/>
                          </a:solidFill>
                          <a:effectLst/>
                          <a:latin typeface="Montserrat" panose="00000500000000000000" pitchFamily="50" charset="0"/>
                        </a:rPr>
                        <a:t>Ibis</a:t>
                      </a:r>
                    </a:p>
                    <a:p>
                      <a:pPr algn="ctr" fontAlgn="ctr"/>
                      <a:r>
                        <a:rPr lang="es-ES" sz="900" b="0" i="0" u="none" strike="noStrike" dirty="0">
                          <a:solidFill>
                            <a:srgbClr val="000000"/>
                          </a:solidFill>
                          <a:effectLst/>
                          <a:latin typeface="Montserrat" panose="00000500000000000000" pitchFamily="50" charset="0"/>
                        </a:rPr>
                        <a:t>Barceló</a:t>
                      </a:r>
                    </a:p>
                    <a:p>
                      <a:pPr algn="ctr" fontAlgn="ctr"/>
                      <a:r>
                        <a:rPr lang="es-ES" sz="900" b="0" i="0" u="none" strike="noStrike" dirty="0">
                          <a:solidFill>
                            <a:srgbClr val="000000"/>
                          </a:solidFill>
                          <a:effectLst/>
                          <a:latin typeface="Montserrat" panose="00000500000000000000" pitchFamily="50" charset="0"/>
                        </a:rPr>
                        <a:t>Iberostar</a:t>
                      </a:r>
                    </a:p>
                    <a:p>
                      <a:pPr algn="ctr" fontAlgn="ctr"/>
                      <a:r>
                        <a:rPr lang="es-ES" sz="900" b="0" i="0" u="none" strike="noStrike" dirty="0">
                          <a:solidFill>
                            <a:srgbClr val="000000"/>
                          </a:solidFill>
                          <a:effectLst/>
                          <a:latin typeface="Montserrat" panose="00000500000000000000" pitchFamily="50" charset="0"/>
                        </a:rPr>
                        <a:t>AC</a:t>
                      </a:r>
                    </a:p>
                  </a:txBody>
                  <a:tcP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Novotel</a:t>
                      </a:r>
                    </a:p>
                    <a:p>
                      <a:pPr algn="ctr" fontAlgn="ctr"/>
                      <a:r>
                        <a:rPr lang="es-ES" sz="900" b="0" i="0" u="none" strike="noStrike" dirty="0">
                          <a:solidFill>
                            <a:srgbClr val="000000"/>
                          </a:solidFill>
                          <a:effectLst/>
                          <a:latin typeface="Montserrat" panose="00000500000000000000" pitchFamily="50" charset="0"/>
                        </a:rPr>
                        <a:t>Hilton</a:t>
                      </a:r>
                    </a:p>
                    <a:p>
                      <a:pPr algn="ctr" fontAlgn="ctr"/>
                      <a:r>
                        <a:rPr lang="es-ES" sz="900" b="0" i="0" u="none" strike="noStrike" dirty="0" err="1">
                          <a:solidFill>
                            <a:srgbClr val="000000"/>
                          </a:solidFill>
                          <a:effectLst/>
                          <a:latin typeface="Montserrat" panose="00000500000000000000" pitchFamily="50" charset="0"/>
                        </a:rPr>
                        <a:t>Riu</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Marriott</a:t>
                      </a:r>
                    </a:p>
                    <a:p>
                      <a:pPr algn="ctr" fontAlgn="ctr"/>
                      <a:r>
                        <a:rPr lang="es-ES" sz="900" b="0" i="0" u="none" strike="noStrike" dirty="0">
                          <a:solidFill>
                            <a:srgbClr val="000000"/>
                          </a:solidFill>
                          <a:effectLst/>
                          <a:latin typeface="Montserrat" panose="00000500000000000000" pitchFamily="50" charset="0"/>
                        </a:rPr>
                        <a:t>H10</a:t>
                      </a:r>
                    </a:p>
                    <a:p>
                      <a:pPr algn="ctr" fontAlgn="ctr"/>
                      <a:r>
                        <a:rPr lang="es-ES" sz="900" b="0" i="0" u="none" strike="noStrike" dirty="0">
                          <a:solidFill>
                            <a:srgbClr val="000000"/>
                          </a:solidFill>
                          <a:effectLst/>
                          <a:latin typeface="Montserrat" panose="00000500000000000000" pitchFamily="50" charset="0"/>
                        </a:rPr>
                        <a:t>Sheraton</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err="1">
                          <a:solidFill>
                            <a:srgbClr val="000000"/>
                          </a:solidFill>
                          <a:effectLst/>
                          <a:latin typeface="Montserrat" panose="00000500000000000000" pitchFamily="50" charset="0"/>
                        </a:rPr>
                        <a:t>Booking</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Renfe</a:t>
                      </a:r>
                    </a:p>
                    <a:p>
                      <a:pPr algn="ctr" fontAlgn="ctr"/>
                      <a:r>
                        <a:rPr lang="es-ES" sz="900" b="0" i="0" u="none" strike="noStrike" dirty="0">
                          <a:solidFill>
                            <a:srgbClr val="000000"/>
                          </a:solidFill>
                          <a:effectLst/>
                          <a:latin typeface="Montserrat" panose="00000500000000000000" pitchFamily="50" charset="0"/>
                        </a:rPr>
                        <a:t>Ryanair</a:t>
                      </a:r>
                    </a:p>
                    <a:p>
                      <a:pPr algn="ctr" fontAlgn="ctr"/>
                      <a:r>
                        <a:rPr lang="es-ES" sz="900" b="0" i="0" u="none" strike="noStrike" dirty="0">
                          <a:solidFill>
                            <a:srgbClr val="000000"/>
                          </a:solidFill>
                          <a:effectLst/>
                          <a:latin typeface="Montserrat" panose="00000500000000000000" pitchFamily="50" charset="0"/>
                        </a:rPr>
                        <a:t>Iberia</a:t>
                      </a:r>
                    </a:p>
                    <a:p>
                      <a:pPr algn="ctr" fontAlgn="ctr"/>
                      <a:r>
                        <a:rPr lang="es-ES" sz="900" b="0" i="0" u="none" strike="noStrike" dirty="0">
                          <a:solidFill>
                            <a:srgbClr val="000000"/>
                          </a:solidFill>
                          <a:effectLst/>
                          <a:latin typeface="Montserrat" panose="00000500000000000000" pitchFamily="50" charset="0"/>
                        </a:rPr>
                        <a:t>Airbnb</a:t>
                      </a:r>
                    </a:p>
                    <a:p>
                      <a:pPr algn="ctr" fontAlgn="ctr"/>
                      <a:r>
                        <a:rPr lang="es-ES" sz="900" b="0" i="0" u="none" strike="noStrike" dirty="0">
                          <a:solidFill>
                            <a:srgbClr val="000000"/>
                          </a:solidFill>
                          <a:effectLst/>
                          <a:latin typeface="Montserrat" panose="00000500000000000000" pitchFamily="50" charset="0"/>
                        </a:rPr>
                        <a:t>Viajes El Corte Inglés</a:t>
                      </a: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err="1">
                          <a:solidFill>
                            <a:srgbClr val="000000"/>
                          </a:solidFill>
                          <a:effectLst/>
                          <a:latin typeface="Montserrat" panose="00000500000000000000" pitchFamily="50" charset="0"/>
                        </a:rPr>
                        <a:t>Alsa</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Air Europa</a:t>
                      </a:r>
                    </a:p>
                    <a:p>
                      <a:pPr algn="ctr" fontAlgn="ctr"/>
                      <a:r>
                        <a:rPr lang="es-ES" sz="900" b="0" i="0" u="none" strike="noStrike" dirty="0">
                          <a:solidFill>
                            <a:srgbClr val="000000"/>
                          </a:solidFill>
                          <a:effectLst/>
                          <a:latin typeface="Montserrat" panose="00000500000000000000" pitchFamily="50" charset="0"/>
                        </a:rPr>
                        <a:t>Carrefour Viajes</a:t>
                      </a:r>
                    </a:p>
                    <a:p>
                      <a:pPr algn="ctr" fontAlgn="ctr"/>
                      <a:r>
                        <a:rPr lang="es-ES" sz="900" b="0" i="0" u="none" strike="noStrike" dirty="0">
                          <a:solidFill>
                            <a:srgbClr val="000000"/>
                          </a:solidFill>
                          <a:effectLst/>
                          <a:latin typeface="Montserrat" panose="00000500000000000000" pitchFamily="50" charset="0"/>
                        </a:rPr>
                        <a:t>Barceló Viajes</a:t>
                      </a:r>
                    </a:p>
                    <a:p>
                      <a:pPr algn="ctr" fontAlgn="ctr"/>
                      <a:r>
                        <a:rPr lang="es-ES" sz="900" b="0" i="0" u="none" strike="noStrike" dirty="0">
                          <a:solidFill>
                            <a:srgbClr val="000000"/>
                          </a:solidFill>
                          <a:effectLst/>
                          <a:latin typeface="Montserrat" panose="00000500000000000000" pitchFamily="50" charset="0"/>
                        </a:rPr>
                        <a:t>B </a:t>
                      </a:r>
                      <a:r>
                        <a:rPr lang="es-ES" sz="900" b="0" i="0" u="none" strike="noStrike" dirty="0" err="1">
                          <a:solidFill>
                            <a:srgbClr val="000000"/>
                          </a:solidFill>
                          <a:effectLst/>
                          <a:latin typeface="Montserrat" panose="00000500000000000000" pitchFamily="50" charset="0"/>
                        </a:rPr>
                        <a:t>The</a:t>
                      </a:r>
                      <a:r>
                        <a:rPr lang="es-ES" sz="900" b="0" i="0" u="none" strike="noStrike" dirty="0">
                          <a:solidFill>
                            <a:srgbClr val="000000"/>
                          </a:solidFill>
                          <a:effectLst/>
                          <a:latin typeface="Montserrat" panose="00000500000000000000" pitchFamily="50" charset="0"/>
                        </a:rPr>
                        <a:t> </a:t>
                      </a:r>
                      <a:r>
                        <a:rPr lang="es-ES" sz="900" b="0" i="0" u="none" strike="noStrike" dirty="0" err="1">
                          <a:solidFill>
                            <a:srgbClr val="000000"/>
                          </a:solidFill>
                          <a:effectLst/>
                          <a:latin typeface="Montserrat" panose="00000500000000000000" pitchFamily="50" charset="0"/>
                        </a:rPr>
                        <a:t>Travel</a:t>
                      </a:r>
                      <a:r>
                        <a:rPr lang="es-ES" sz="900" b="0" i="0" u="none" strike="noStrike" dirty="0">
                          <a:solidFill>
                            <a:srgbClr val="000000"/>
                          </a:solidFill>
                          <a:effectLst/>
                          <a:latin typeface="Montserrat" panose="00000500000000000000" pitchFamily="50" charset="0"/>
                        </a:rPr>
                        <a:t> Brand</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Adeslas</a:t>
                      </a:r>
                    </a:p>
                    <a:p>
                      <a:pPr algn="ctr" fontAlgn="ctr"/>
                      <a:r>
                        <a:rPr lang="es-ES" sz="900" b="0" i="0" u="none" strike="noStrike" dirty="0">
                          <a:solidFill>
                            <a:srgbClr val="000000"/>
                          </a:solidFill>
                          <a:effectLst/>
                          <a:latin typeface="Montserrat" panose="00000500000000000000" pitchFamily="50" charset="0"/>
                        </a:rPr>
                        <a:t>Sanitas</a:t>
                      </a:r>
                    </a:p>
                    <a:p>
                      <a:pPr algn="ctr" fontAlgn="ctr"/>
                      <a:r>
                        <a:rPr lang="es-ES" sz="900" b="0" i="0" u="none" strike="noStrike" dirty="0" err="1">
                          <a:solidFill>
                            <a:srgbClr val="000000"/>
                          </a:solidFill>
                          <a:effectLst/>
                          <a:latin typeface="Montserrat" panose="00000500000000000000" pitchFamily="50" charset="0"/>
                        </a:rPr>
                        <a:t>Asisa</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Mapfre Salud</a:t>
                      </a:r>
                    </a:p>
                    <a:p>
                      <a:pPr algn="ctr" fontAlgn="ctr"/>
                      <a:r>
                        <a:rPr lang="es-ES" sz="900" b="0" i="0" u="none" strike="noStrike" dirty="0">
                          <a:solidFill>
                            <a:srgbClr val="000000"/>
                          </a:solidFill>
                          <a:effectLst/>
                          <a:latin typeface="Montserrat" panose="00000500000000000000" pitchFamily="50" charset="0"/>
                        </a:rPr>
                        <a:t>DKV</a:t>
                      </a: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AXA Salud</a:t>
                      </a:r>
                    </a:p>
                    <a:p>
                      <a:pPr algn="ctr" fontAlgn="ctr"/>
                      <a:r>
                        <a:rPr lang="es-ES" sz="900" b="0" i="0" u="none" strike="noStrike" dirty="0" err="1">
                          <a:solidFill>
                            <a:srgbClr val="000000"/>
                          </a:solidFill>
                          <a:effectLst/>
                          <a:latin typeface="Montserrat" panose="00000500000000000000" pitchFamily="50" charset="0"/>
                        </a:rPr>
                        <a:t>SegurCaixa</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Caser Salud</a:t>
                      </a:r>
                    </a:p>
                    <a:p>
                      <a:pPr algn="ctr" fontAlgn="ctr"/>
                      <a:r>
                        <a:rPr lang="es-ES" sz="900" b="0" i="0" u="none" strike="noStrike" dirty="0" err="1">
                          <a:solidFill>
                            <a:srgbClr val="000000"/>
                          </a:solidFill>
                          <a:effectLst/>
                          <a:latin typeface="Montserrat" panose="00000500000000000000" pitchFamily="50" charset="0"/>
                        </a:rPr>
                        <a:t>Cigna</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Néctar</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Repsol</a:t>
                      </a:r>
                    </a:p>
                    <a:p>
                      <a:pPr algn="ctr" fontAlgn="ctr"/>
                      <a:r>
                        <a:rPr lang="es-ES" sz="900" b="0" i="0" u="none" strike="noStrike" dirty="0">
                          <a:solidFill>
                            <a:srgbClr val="000000"/>
                          </a:solidFill>
                          <a:effectLst/>
                          <a:latin typeface="Montserrat" panose="00000500000000000000" pitchFamily="50" charset="0"/>
                        </a:rPr>
                        <a:t>Cepsa</a:t>
                      </a:r>
                    </a:p>
                    <a:p>
                      <a:pPr algn="ctr" fontAlgn="ctr"/>
                      <a:r>
                        <a:rPr lang="es-ES" sz="900" b="0" i="0" u="none" strike="noStrike" dirty="0">
                          <a:solidFill>
                            <a:srgbClr val="000000"/>
                          </a:solidFill>
                          <a:effectLst/>
                          <a:latin typeface="Montserrat" panose="00000500000000000000" pitchFamily="50" charset="0"/>
                        </a:rPr>
                        <a:t>BP</a:t>
                      </a:r>
                    </a:p>
                    <a:p>
                      <a:pPr algn="ctr" fontAlgn="ctr"/>
                      <a:r>
                        <a:rPr lang="es-ES" sz="900" b="0" i="0" u="none" strike="noStrike" dirty="0" err="1">
                          <a:solidFill>
                            <a:srgbClr val="000000"/>
                          </a:solidFill>
                          <a:effectLst/>
                          <a:latin typeface="Montserrat" panose="00000500000000000000" pitchFamily="50" charset="0"/>
                        </a:rPr>
                        <a:t>Galp</a:t>
                      </a:r>
                      <a:endParaRPr lang="es-ES" sz="900" b="0" i="0" u="none" strike="noStrike" dirty="0">
                        <a:solidFill>
                          <a:srgbClr val="000000"/>
                        </a:solidFill>
                        <a:effectLst/>
                        <a:latin typeface="Montserrat" panose="00000500000000000000" pitchFamily="50" charset="0"/>
                      </a:endParaRP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Shell</a:t>
                      </a:r>
                    </a:p>
                    <a:p>
                      <a:pPr algn="ctr" fontAlgn="ctr"/>
                      <a:r>
                        <a:rPr lang="es-ES" sz="900" b="0" i="0" u="none" strike="noStrike" dirty="0" err="1">
                          <a:solidFill>
                            <a:srgbClr val="000000"/>
                          </a:solidFill>
                          <a:effectLst/>
                          <a:latin typeface="Montserrat" panose="00000500000000000000" pitchFamily="50" charset="0"/>
                        </a:rPr>
                        <a:t>Peotronor</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err="1">
                          <a:solidFill>
                            <a:srgbClr val="000000"/>
                          </a:solidFill>
                          <a:effectLst/>
                          <a:latin typeface="Montserrat" panose="00000500000000000000" pitchFamily="50" charset="0"/>
                        </a:rPr>
                        <a:t>Disa</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Total</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Mapfre Hogar</a:t>
                      </a:r>
                    </a:p>
                    <a:p>
                      <a:pPr algn="ctr" fontAlgn="ctr"/>
                      <a:r>
                        <a:rPr lang="es-ES" sz="900" b="0" i="0" u="none" strike="noStrike" dirty="0">
                          <a:solidFill>
                            <a:srgbClr val="000000"/>
                          </a:solidFill>
                          <a:effectLst/>
                          <a:latin typeface="Montserrat" panose="00000500000000000000" pitchFamily="50" charset="0"/>
                        </a:rPr>
                        <a:t>AXA Hogar</a:t>
                      </a:r>
                    </a:p>
                    <a:p>
                      <a:pPr algn="ctr" fontAlgn="ctr"/>
                      <a:r>
                        <a:rPr lang="es-ES" sz="900" b="0" i="0" u="none" strike="noStrike" dirty="0">
                          <a:solidFill>
                            <a:srgbClr val="000000"/>
                          </a:solidFill>
                          <a:effectLst/>
                          <a:latin typeface="Montserrat" panose="00000500000000000000" pitchFamily="50" charset="0"/>
                        </a:rPr>
                        <a:t>Allianz Hogar</a:t>
                      </a:r>
                    </a:p>
                    <a:p>
                      <a:pPr algn="ctr" fontAlgn="ctr"/>
                      <a:r>
                        <a:rPr lang="es-ES" sz="900" b="0" i="0" u="none" strike="noStrike" dirty="0">
                          <a:solidFill>
                            <a:srgbClr val="000000"/>
                          </a:solidFill>
                          <a:effectLst/>
                          <a:latin typeface="Montserrat" panose="00000500000000000000" pitchFamily="50" charset="0"/>
                        </a:rPr>
                        <a:t>Santalucía Hogar</a:t>
                      </a:r>
                    </a:p>
                    <a:p>
                      <a:pPr algn="ctr" fontAlgn="ctr"/>
                      <a:r>
                        <a:rPr lang="es-ES" sz="900" b="0" i="0" u="none" strike="noStrike" dirty="0">
                          <a:solidFill>
                            <a:srgbClr val="000000"/>
                          </a:solidFill>
                          <a:effectLst/>
                          <a:latin typeface="Montserrat" panose="00000500000000000000" pitchFamily="50" charset="0"/>
                        </a:rPr>
                        <a:t>Mutua Madrileña</a:t>
                      </a: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Caser Hogar</a:t>
                      </a:r>
                    </a:p>
                    <a:p>
                      <a:pPr algn="ctr" fontAlgn="ctr"/>
                      <a:r>
                        <a:rPr lang="es-ES" sz="900" b="0" i="0" u="none" strike="noStrike" dirty="0">
                          <a:solidFill>
                            <a:srgbClr val="000000"/>
                          </a:solidFill>
                          <a:effectLst/>
                          <a:latin typeface="Montserrat" panose="00000500000000000000" pitchFamily="50" charset="0"/>
                        </a:rPr>
                        <a:t>Generali Hogar</a:t>
                      </a:r>
                    </a:p>
                    <a:p>
                      <a:pPr algn="ctr" fontAlgn="ctr"/>
                      <a:r>
                        <a:rPr lang="es-ES" sz="900" b="0" i="0" u="none" strike="noStrike" dirty="0">
                          <a:solidFill>
                            <a:srgbClr val="000000"/>
                          </a:solidFill>
                          <a:effectLst/>
                          <a:latin typeface="Montserrat" panose="00000500000000000000" pitchFamily="50" charset="0"/>
                        </a:rPr>
                        <a:t>Catalana Occidente</a:t>
                      </a:r>
                    </a:p>
                    <a:p>
                      <a:pPr algn="ctr" fontAlgn="ctr"/>
                      <a:r>
                        <a:rPr lang="es-ES" sz="900" b="0" i="0" u="none" strike="noStrike" dirty="0" err="1">
                          <a:solidFill>
                            <a:srgbClr val="000000"/>
                          </a:solidFill>
                          <a:effectLst/>
                          <a:latin typeface="Montserrat" panose="00000500000000000000" pitchFamily="50" charset="0"/>
                        </a:rPr>
                        <a:t>Zurich</a:t>
                      </a:r>
                      <a:r>
                        <a:rPr lang="es-ES" sz="900" b="0" i="0" u="none" strike="noStrike" dirty="0">
                          <a:solidFill>
                            <a:srgbClr val="000000"/>
                          </a:solidFill>
                          <a:effectLst/>
                          <a:latin typeface="Montserrat" panose="00000500000000000000" pitchFamily="50" charset="0"/>
                        </a:rPr>
                        <a:t> Hogar</a:t>
                      </a:r>
                    </a:p>
                    <a:p>
                      <a:pPr algn="ctr" fontAlgn="ctr"/>
                      <a:r>
                        <a:rPr lang="es-ES" sz="900" b="0" i="0" u="none" strike="noStrike" dirty="0">
                          <a:solidFill>
                            <a:srgbClr val="000000"/>
                          </a:solidFill>
                          <a:effectLst/>
                          <a:latin typeface="Montserrat" panose="00000500000000000000" pitchFamily="50" charset="0"/>
                        </a:rPr>
                        <a:t>Liberty Seguros</a:t>
                      </a:r>
                    </a:p>
                  </a:txBody>
                  <a:tcPr>
                    <a:solidFill>
                      <a:schemeClr val="bg1"/>
                    </a:solidFill>
                  </a:tcPr>
                </a:tc>
                <a:extLst>
                  <a:ext uri="{0D108BD9-81ED-4DB2-BD59-A6C34878D82A}">
                    <a16:rowId xmlns:a16="http://schemas.microsoft.com/office/drawing/2014/main" val="657863040"/>
                  </a:ext>
                </a:extLst>
              </a:tr>
              <a:tr h="284251">
                <a:tc gridSpan="2">
                  <a:txBody>
                    <a:bodyPr/>
                    <a:lstStyle/>
                    <a:p>
                      <a:pPr algn="ctr"/>
                      <a:r>
                        <a:rPr lang="es-ES" sz="1200" b="0" dirty="0">
                          <a:solidFill>
                            <a:schemeClr val="bg1"/>
                          </a:solidFill>
                          <a:latin typeface="Montserrat" panose="00000500000000000000" pitchFamily="50" charset="0"/>
                        </a:rPr>
                        <a:t>Seguros de Auto</a:t>
                      </a:r>
                    </a:p>
                  </a:txBody>
                  <a:tcPr>
                    <a:solidFill>
                      <a:srgbClr val="920000"/>
                    </a:solidFill>
                  </a:tcPr>
                </a:tc>
                <a:tc hMerge="1">
                  <a:txBody>
                    <a:bodyPr/>
                    <a:lstStyle/>
                    <a:p>
                      <a:endParaRPr lang="es-ES" dirty="0"/>
                    </a:p>
                  </a:txBody>
                  <a:tcPr/>
                </a:tc>
                <a:tc gridSpan="2">
                  <a:txBody>
                    <a:bodyPr/>
                    <a:lstStyle/>
                    <a:p>
                      <a:pPr algn="ctr"/>
                      <a:r>
                        <a:rPr lang="es-ES" sz="1200" b="0" dirty="0">
                          <a:solidFill>
                            <a:schemeClr val="bg1"/>
                          </a:solidFill>
                          <a:latin typeface="Montserrat" panose="00000500000000000000" pitchFamily="50" charset="0"/>
                        </a:rPr>
                        <a:t>Entidades Financieras</a:t>
                      </a:r>
                    </a:p>
                  </a:txBody>
                  <a:tcPr>
                    <a:solidFill>
                      <a:srgbClr val="920000"/>
                    </a:solidFill>
                  </a:tcPr>
                </a:tc>
                <a:tc hMerge="1">
                  <a:txBody>
                    <a:bodyPr/>
                    <a:lstStyle/>
                    <a:p>
                      <a:endParaRPr lang="es-ES" dirty="0"/>
                    </a:p>
                  </a:txBody>
                  <a:tcPr/>
                </a:tc>
                <a:tc gridSpan="2">
                  <a:txBody>
                    <a:bodyPr/>
                    <a:lstStyle/>
                    <a:p>
                      <a:pPr algn="ctr"/>
                      <a:r>
                        <a:rPr lang="es-ES" sz="1200" b="0" dirty="0">
                          <a:solidFill>
                            <a:schemeClr val="bg1"/>
                          </a:solidFill>
                          <a:latin typeface="Montserrat" panose="00000500000000000000" pitchFamily="50" charset="0"/>
                        </a:rPr>
                        <a:t>Compañías Energéticas</a:t>
                      </a:r>
                    </a:p>
                  </a:txBody>
                  <a:tcPr>
                    <a:solidFill>
                      <a:srgbClr val="920000"/>
                    </a:solidFill>
                  </a:tcPr>
                </a:tc>
                <a:tc hMerge="1">
                  <a:txBody>
                    <a:bodyPr/>
                    <a:lstStyle/>
                    <a:p>
                      <a:endParaRPr lang="es-ES" dirty="0"/>
                    </a:p>
                  </a:txBody>
                  <a:tcPr/>
                </a:tc>
                <a:tc gridSpan="2">
                  <a:txBody>
                    <a:bodyPr/>
                    <a:lstStyle/>
                    <a:p>
                      <a:pPr algn="ctr"/>
                      <a:r>
                        <a:rPr lang="es-ES" sz="1200" b="0" dirty="0">
                          <a:solidFill>
                            <a:schemeClr val="bg1"/>
                          </a:solidFill>
                          <a:latin typeface="Montserrat" panose="00000500000000000000" pitchFamily="50" charset="0"/>
                        </a:rPr>
                        <a:t>Telecomunicaciones</a:t>
                      </a:r>
                    </a:p>
                  </a:txBody>
                  <a:tcPr>
                    <a:solidFill>
                      <a:srgbClr val="920000"/>
                    </a:solidFill>
                  </a:tcPr>
                </a:tc>
                <a:tc hMerge="1">
                  <a:txBody>
                    <a:bodyPr/>
                    <a:lstStyle/>
                    <a:p>
                      <a:endParaRPr lang="es-ES" dirty="0"/>
                    </a:p>
                  </a:txBody>
                  <a:tcPr/>
                </a:tc>
                <a:tc gridSpan="2">
                  <a:txBody>
                    <a:bodyPr/>
                    <a:lstStyle/>
                    <a:p>
                      <a:pPr algn="ctr"/>
                      <a:r>
                        <a:rPr lang="es-ES" sz="1200" b="0" dirty="0">
                          <a:solidFill>
                            <a:schemeClr val="bg1"/>
                          </a:solidFill>
                          <a:latin typeface="Montserrat" panose="00000500000000000000" pitchFamily="50" charset="0"/>
                        </a:rPr>
                        <a:t>Online</a:t>
                      </a:r>
                    </a:p>
                  </a:txBody>
                  <a:tcPr>
                    <a:solidFill>
                      <a:srgbClr val="920000"/>
                    </a:solidFill>
                  </a:tcPr>
                </a:tc>
                <a:tc hMerge="1">
                  <a:txBody>
                    <a:bodyPr/>
                    <a:lstStyle/>
                    <a:p>
                      <a:endParaRPr lang="es-ES" dirty="0"/>
                    </a:p>
                  </a:txBody>
                  <a:tcPr/>
                </a:tc>
                <a:extLst>
                  <a:ext uri="{0D108BD9-81ED-4DB2-BD59-A6C34878D82A}">
                    <a16:rowId xmlns:a16="http://schemas.microsoft.com/office/drawing/2014/main" val="2005993175"/>
                  </a:ext>
                </a:extLst>
              </a:tr>
              <a:tr h="1331447">
                <a:tc>
                  <a:txBody>
                    <a:bodyPr/>
                    <a:lstStyle/>
                    <a:p>
                      <a:pPr algn="ctr" fontAlgn="ctr"/>
                      <a:r>
                        <a:rPr lang="es-ES" sz="900" b="0" i="0" u="none" strike="noStrike" dirty="0">
                          <a:solidFill>
                            <a:srgbClr val="000000"/>
                          </a:solidFill>
                          <a:effectLst/>
                          <a:latin typeface="Montserrat" panose="00000500000000000000" pitchFamily="50" charset="0"/>
                        </a:rPr>
                        <a:t>Mapfre Auto</a:t>
                      </a:r>
                    </a:p>
                    <a:p>
                      <a:pPr algn="ctr" fontAlgn="ctr"/>
                      <a:r>
                        <a:rPr lang="es-ES" sz="900" b="0" i="0" u="none" strike="noStrike" dirty="0">
                          <a:solidFill>
                            <a:srgbClr val="000000"/>
                          </a:solidFill>
                          <a:effectLst/>
                          <a:latin typeface="Montserrat" panose="00000500000000000000" pitchFamily="50" charset="0"/>
                        </a:rPr>
                        <a:t>Mutua Madrileña</a:t>
                      </a:r>
                    </a:p>
                    <a:p>
                      <a:pPr algn="ctr" fontAlgn="ctr"/>
                      <a:r>
                        <a:rPr lang="es-ES" sz="900" b="0" i="0" u="none" strike="noStrike" dirty="0">
                          <a:solidFill>
                            <a:srgbClr val="000000"/>
                          </a:solidFill>
                          <a:effectLst/>
                          <a:latin typeface="Montserrat" panose="00000500000000000000" pitchFamily="50" charset="0"/>
                        </a:rPr>
                        <a:t>Línea Directa</a:t>
                      </a:r>
                    </a:p>
                    <a:p>
                      <a:pPr algn="ctr" fontAlgn="ctr"/>
                      <a:r>
                        <a:rPr lang="es-ES" sz="900" b="0" i="0" u="none" strike="noStrike" dirty="0">
                          <a:solidFill>
                            <a:srgbClr val="000000"/>
                          </a:solidFill>
                          <a:effectLst/>
                          <a:latin typeface="Montserrat" panose="00000500000000000000" pitchFamily="50" charset="0"/>
                        </a:rPr>
                        <a:t>Allianz Auto</a:t>
                      </a:r>
                    </a:p>
                    <a:p>
                      <a:pPr algn="ctr" fontAlgn="ctr"/>
                      <a:r>
                        <a:rPr lang="es-ES" sz="900" b="0" i="0" u="none" strike="noStrike" dirty="0">
                          <a:solidFill>
                            <a:srgbClr val="000000"/>
                          </a:solidFill>
                          <a:effectLst/>
                          <a:latin typeface="Montserrat" panose="00000500000000000000" pitchFamily="50" charset="0"/>
                        </a:rPr>
                        <a:t>AXA Auto</a:t>
                      </a:r>
                    </a:p>
                    <a:p>
                      <a:pPr algn="ctr" fontAlgn="ctr"/>
                      <a:r>
                        <a:rPr lang="es-ES" sz="900" b="0" i="0" u="none" strike="noStrike" dirty="0">
                          <a:solidFill>
                            <a:srgbClr val="000000"/>
                          </a:solidFill>
                          <a:effectLst/>
                          <a:latin typeface="Montserrat" panose="00000500000000000000" pitchFamily="50" charset="0"/>
                        </a:rPr>
                        <a:t>Liberty Seguros</a:t>
                      </a:r>
                    </a:p>
                    <a:p>
                      <a:pPr algn="ctr" fontAlgn="ctr"/>
                      <a:endParaRPr lang="es-ES" sz="900" b="0" i="0" u="none" strike="noStrike" dirty="0">
                        <a:solidFill>
                          <a:srgbClr val="000000"/>
                        </a:solidFill>
                        <a:effectLst/>
                        <a:latin typeface="Montserrat" panose="00000500000000000000" pitchFamily="50" charset="0"/>
                      </a:endParaRPr>
                    </a:p>
                  </a:txBody>
                  <a:tcP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Direct Seguros</a:t>
                      </a:r>
                    </a:p>
                    <a:p>
                      <a:pPr algn="ctr" fontAlgn="ctr"/>
                      <a:r>
                        <a:rPr lang="es-ES" sz="900" b="0" i="0" u="none" strike="noStrike" dirty="0">
                          <a:solidFill>
                            <a:srgbClr val="000000"/>
                          </a:solidFill>
                          <a:effectLst/>
                          <a:latin typeface="Montserrat" panose="00000500000000000000" pitchFamily="50" charset="0"/>
                        </a:rPr>
                        <a:t>Generali Auto</a:t>
                      </a:r>
                    </a:p>
                    <a:p>
                      <a:pPr algn="ctr" fontAlgn="ctr"/>
                      <a:r>
                        <a:rPr lang="es-ES" sz="900" b="0" i="0" u="none" strike="noStrike" dirty="0" err="1">
                          <a:solidFill>
                            <a:srgbClr val="000000"/>
                          </a:solidFill>
                          <a:effectLst/>
                          <a:latin typeface="Montserrat" panose="00000500000000000000" pitchFamily="50" charset="0"/>
                        </a:rPr>
                        <a:t>Zurich</a:t>
                      </a:r>
                      <a:r>
                        <a:rPr lang="es-ES" sz="900" b="0" i="0" u="none" strike="noStrike" dirty="0">
                          <a:solidFill>
                            <a:srgbClr val="000000"/>
                          </a:solidFill>
                          <a:effectLst/>
                          <a:latin typeface="Montserrat" panose="00000500000000000000" pitchFamily="50" charset="0"/>
                        </a:rPr>
                        <a:t> Auto</a:t>
                      </a:r>
                    </a:p>
                    <a:p>
                      <a:pPr algn="ctr" fontAlgn="ctr"/>
                      <a:r>
                        <a:rPr lang="es-ES" sz="900" b="0" i="0" u="none" strike="noStrike" dirty="0">
                          <a:solidFill>
                            <a:srgbClr val="000000"/>
                          </a:solidFill>
                          <a:effectLst/>
                          <a:latin typeface="Montserrat" panose="00000500000000000000" pitchFamily="50" charset="0"/>
                        </a:rPr>
                        <a:t>Catalana Occidente</a:t>
                      </a:r>
                    </a:p>
                    <a:p>
                      <a:pPr algn="ctr" fontAlgn="ctr"/>
                      <a:r>
                        <a:rPr lang="es-ES" sz="900" b="0" i="0" u="none" strike="noStrike" dirty="0">
                          <a:solidFill>
                            <a:srgbClr val="000000"/>
                          </a:solidFill>
                          <a:effectLst/>
                          <a:latin typeface="Montserrat" panose="00000500000000000000" pitchFamily="50" charset="0"/>
                        </a:rPr>
                        <a:t>Caser Auto</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CaixaBank</a:t>
                      </a:r>
                    </a:p>
                    <a:p>
                      <a:pPr algn="ctr" fontAlgn="ctr"/>
                      <a:r>
                        <a:rPr lang="es-ES" sz="900" b="0" i="0" u="none" strike="noStrike" dirty="0">
                          <a:solidFill>
                            <a:srgbClr val="000000"/>
                          </a:solidFill>
                          <a:effectLst/>
                          <a:latin typeface="Montserrat" panose="00000500000000000000" pitchFamily="50" charset="0"/>
                        </a:rPr>
                        <a:t>BBVA</a:t>
                      </a:r>
                    </a:p>
                    <a:p>
                      <a:pPr algn="ctr" fontAlgn="ctr"/>
                      <a:r>
                        <a:rPr lang="es-ES" sz="900" b="0" i="0" u="none" strike="noStrike" dirty="0">
                          <a:solidFill>
                            <a:srgbClr val="000000"/>
                          </a:solidFill>
                          <a:effectLst/>
                          <a:latin typeface="Montserrat" panose="00000500000000000000" pitchFamily="50" charset="0"/>
                        </a:rPr>
                        <a:t>ING</a:t>
                      </a:r>
                    </a:p>
                    <a:p>
                      <a:pPr algn="ctr" fontAlgn="ctr"/>
                      <a:r>
                        <a:rPr lang="es-ES" sz="900" b="0" i="0" u="none" strike="noStrike" dirty="0">
                          <a:solidFill>
                            <a:srgbClr val="000000"/>
                          </a:solidFill>
                          <a:effectLst/>
                          <a:latin typeface="Montserrat" panose="00000500000000000000" pitchFamily="50" charset="0"/>
                        </a:rPr>
                        <a:t>Banco Santander</a:t>
                      </a:r>
                    </a:p>
                    <a:p>
                      <a:pPr algn="ctr" fontAlgn="ctr"/>
                      <a:r>
                        <a:rPr lang="es-ES" sz="900" b="0" i="0" u="none" strike="noStrike" dirty="0">
                          <a:solidFill>
                            <a:srgbClr val="000000"/>
                          </a:solidFill>
                          <a:effectLst/>
                          <a:latin typeface="Montserrat" panose="00000500000000000000" pitchFamily="50" charset="0"/>
                        </a:rPr>
                        <a:t>Banco Sabadell</a:t>
                      </a: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err="1">
                          <a:solidFill>
                            <a:srgbClr val="000000"/>
                          </a:solidFill>
                          <a:effectLst/>
                          <a:latin typeface="Montserrat" panose="00000500000000000000" pitchFamily="50" charset="0"/>
                        </a:rPr>
                        <a:t>OpenBank</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Bankinter</a:t>
                      </a:r>
                    </a:p>
                    <a:p>
                      <a:pPr algn="ctr" fontAlgn="ctr"/>
                      <a:r>
                        <a:rPr lang="es-ES" sz="900" b="0" i="0" u="none" strike="noStrike" dirty="0" err="1">
                          <a:solidFill>
                            <a:srgbClr val="000000"/>
                          </a:solidFill>
                          <a:effectLst/>
                          <a:latin typeface="Montserrat" panose="00000500000000000000" pitchFamily="50" charset="0"/>
                        </a:rPr>
                        <a:t>Abanca</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Evo Banco</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Endesa</a:t>
                      </a:r>
                    </a:p>
                    <a:p>
                      <a:pPr algn="ctr" fontAlgn="ctr"/>
                      <a:r>
                        <a:rPr lang="es-ES" sz="900" b="0" i="0" u="none" strike="noStrike" dirty="0">
                          <a:solidFill>
                            <a:srgbClr val="000000"/>
                          </a:solidFill>
                          <a:effectLst/>
                          <a:latin typeface="Montserrat" panose="00000500000000000000" pitchFamily="50" charset="0"/>
                        </a:rPr>
                        <a:t>Iberdrola</a:t>
                      </a:r>
                    </a:p>
                    <a:p>
                      <a:pPr algn="ctr" fontAlgn="ctr"/>
                      <a:r>
                        <a:rPr lang="es-ES" sz="900" b="0" i="0" u="none" strike="noStrike" dirty="0" err="1">
                          <a:solidFill>
                            <a:srgbClr val="000000"/>
                          </a:solidFill>
                          <a:effectLst/>
                          <a:latin typeface="Montserrat" panose="00000500000000000000" pitchFamily="50" charset="0"/>
                        </a:rPr>
                        <a:t>Naturgy</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Repsol</a:t>
                      </a: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Total Energy/EDP</a:t>
                      </a:r>
                    </a:p>
                    <a:p>
                      <a:pPr algn="ctr" fontAlgn="ctr"/>
                      <a:r>
                        <a:rPr lang="es-ES" sz="900" b="0" i="0" u="none" strike="noStrike" dirty="0" err="1">
                          <a:solidFill>
                            <a:srgbClr val="000000"/>
                          </a:solidFill>
                          <a:effectLst/>
                          <a:latin typeface="Montserrat" panose="00000500000000000000" pitchFamily="50" charset="0"/>
                        </a:rPr>
                        <a:t>Holaluz</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EON</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Movistar</a:t>
                      </a:r>
                    </a:p>
                    <a:p>
                      <a:pPr algn="ctr" fontAlgn="ctr"/>
                      <a:r>
                        <a:rPr lang="es-ES" sz="900" b="0" i="0" u="none" strike="noStrike" dirty="0">
                          <a:solidFill>
                            <a:srgbClr val="000000"/>
                          </a:solidFill>
                          <a:effectLst/>
                          <a:latin typeface="Montserrat" panose="00000500000000000000" pitchFamily="50" charset="0"/>
                        </a:rPr>
                        <a:t>Vodafone</a:t>
                      </a:r>
                    </a:p>
                    <a:p>
                      <a:pPr algn="ctr" fontAlgn="ctr"/>
                      <a:r>
                        <a:rPr lang="es-ES" sz="900" b="0" i="0" u="none" strike="noStrike" dirty="0">
                          <a:solidFill>
                            <a:srgbClr val="000000"/>
                          </a:solidFill>
                          <a:effectLst/>
                          <a:latin typeface="Montserrat" panose="00000500000000000000" pitchFamily="50" charset="0"/>
                        </a:rPr>
                        <a:t>Orange</a:t>
                      </a:r>
                    </a:p>
                    <a:p>
                      <a:pPr algn="ctr" fontAlgn="ctr"/>
                      <a:r>
                        <a:rPr lang="es-ES" sz="900" b="0" i="0" u="none" strike="noStrike" dirty="0">
                          <a:solidFill>
                            <a:srgbClr val="000000"/>
                          </a:solidFill>
                          <a:effectLst/>
                          <a:latin typeface="Montserrat" panose="00000500000000000000" pitchFamily="50" charset="0"/>
                        </a:rPr>
                        <a:t>Jazztel</a:t>
                      </a: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err="1">
                          <a:solidFill>
                            <a:srgbClr val="000000"/>
                          </a:solidFill>
                          <a:effectLst/>
                          <a:latin typeface="Montserrat" panose="00000500000000000000" pitchFamily="50" charset="0"/>
                        </a:rPr>
                        <a:t>Digi</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err="1">
                          <a:solidFill>
                            <a:srgbClr val="000000"/>
                          </a:solidFill>
                          <a:effectLst/>
                          <a:latin typeface="Montserrat" panose="00000500000000000000" pitchFamily="50" charset="0"/>
                        </a:rPr>
                        <a:t>MasMóvil</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Yoigo</a:t>
                      </a:r>
                    </a:p>
                    <a:p>
                      <a:pPr algn="ctr" fontAlgn="ctr"/>
                      <a:r>
                        <a:rPr lang="es-ES" sz="900" b="0" i="0" u="none" strike="noStrike" dirty="0">
                          <a:solidFill>
                            <a:srgbClr val="000000"/>
                          </a:solidFill>
                          <a:effectLst/>
                          <a:latin typeface="Montserrat" panose="00000500000000000000" pitchFamily="50" charset="0"/>
                        </a:rPr>
                        <a:t>Euskaltel</a:t>
                      </a:r>
                    </a:p>
                  </a:txBody>
                  <a:tcPr>
                    <a:lnR w="12700" cap="flat" cmpd="sng" algn="ctr">
                      <a:solidFill>
                        <a:schemeClr val="bg1">
                          <a:lumMod val="95000"/>
                        </a:schemeClr>
                      </a:solidFill>
                      <a:prstDash val="solid"/>
                      <a:round/>
                      <a:headEnd type="none" w="med" len="med"/>
                      <a:tailEnd type="none" w="med" len="med"/>
                    </a:lnR>
                    <a:solidFill>
                      <a:schemeClr val="bg1"/>
                    </a:solidFill>
                  </a:tcPr>
                </a:tc>
                <a:tc>
                  <a:txBody>
                    <a:bodyPr/>
                    <a:lstStyle/>
                    <a:p>
                      <a:pPr algn="ctr" fontAlgn="ctr"/>
                      <a:r>
                        <a:rPr lang="es-ES" sz="900" b="0" i="0" u="none" strike="noStrike" dirty="0">
                          <a:solidFill>
                            <a:srgbClr val="000000"/>
                          </a:solidFill>
                          <a:effectLst/>
                          <a:latin typeface="Montserrat" panose="00000500000000000000" pitchFamily="50" charset="0"/>
                        </a:rPr>
                        <a:t>Amazon</a:t>
                      </a:r>
                    </a:p>
                    <a:p>
                      <a:pPr algn="ctr" fontAlgn="ctr"/>
                      <a:r>
                        <a:rPr lang="es-ES" sz="900" b="0" i="0" u="none" strike="noStrike" dirty="0" err="1">
                          <a:solidFill>
                            <a:srgbClr val="000000"/>
                          </a:solidFill>
                          <a:effectLst/>
                          <a:latin typeface="Montserrat" panose="00000500000000000000" pitchFamily="50" charset="0"/>
                        </a:rPr>
                        <a:t>Aliexpress</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err="1">
                          <a:solidFill>
                            <a:srgbClr val="000000"/>
                          </a:solidFill>
                          <a:effectLst/>
                          <a:latin typeface="Montserrat" panose="00000500000000000000" pitchFamily="50" charset="0"/>
                        </a:rPr>
                        <a:t>Shein</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Wallapop</a:t>
                      </a:r>
                    </a:p>
                    <a:p>
                      <a:pPr algn="ctr" fontAlgn="ctr"/>
                      <a:r>
                        <a:rPr lang="es-ES" sz="900" b="0" i="0" u="none" strike="noStrike" dirty="0" err="1">
                          <a:solidFill>
                            <a:srgbClr val="000000"/>
                          </a:solidFill>
                          <a:effectLst/>
                          <a:latin typeface="Montserrat" panose="00000500000000000000" pitchFamily="50" charset="0"/>
                        </a:rPr>
                        <a:t>Glovo</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Just </a:t>
                      </a:r>
                      <a:r>
                        <a:rPr lang="es-ES" sz="900" b="0" i="0" u="none" strike="noStrike" dirty="0" err="1">
                          <a:solidFill>
                            <a:srgbClr val="000000"/>
                          </a:solidFill>
                          <a:effectLst/>
                          <a:latin typeface="Montserrat" panose="00000500000000000000" pitchFamily="50" charset="0"/>
                        </a:rPr>
                        <a:t>Eat</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Web o App de El Corte Inglés</a:t>
                      </a:r>
                    </a:p>
                  </a:txBody>
                  <a:tcPr>
                    <a:lnL w="12700" cap="flat" cmpd="sng" algn="ctr">
                      <a:solidFill>
                        <a:schemeClr val="bg1">
                          <a:lumMod val="95000"/>
                        </a:schemeClr>
                      </a:solidFill>
                      <a:prstDash val="solid"/>
                      <a:round/>
                      <a:headEnd type="none" w="med" len="med"/>
                      <a:tailEnd type="none" w="med" len="med"/>
                    </a:lnL>
                    <a:solidFill>
                      <a:schemeClr val="bg1"/>
                    </a:solidFill>
                  </a:tcPr>
                </a:tc>
                <a:tc>
                  <a:txBody>
                    <a:bodyPr/>
                    <a:lstStyle/>
                    <a:p>
                      <a:pPr algn="ctr" fontAlgn="ctr"/>
                      <a:r>
                        <a:rPr lang="es-ES" sz="900" b="0" i="0" u="none" strike="noStrike" dirty="0" err="1">
                          <a:solidFill>
                            <a:srgbClr val="000000"/>
                          </a:solidFill>
                          <a:effectLst/>
                          <a:latin typeface="Montserrat" panose="00000500000000000000" pitchFamily="50" charset="0"/>
                        </a:rPr>
                        <a:t>Zalando</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err="1">
                          <a:solidFill>
                            <a:srgbClr val="000000"/>
                          </a:solidFill>
                          <a:effectLst/>
                          <a:latin typeface="Montserrat" panose="00000500000000000000" pitchFamily="50" charset="0"/>
                        </a:rPr>
                        <a:t>Vinted</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Uber</a:t>
                      </a:r>
                    </a:p>
                    <a:p>
                      <a:pPr algn="ctr" fontAlgn="ctr"/>
                      <a:r>
                        <a:rPr lang="es-ES" sz="900" b="0" i="0" u="none" strike="noStrike" dirty="0" err="1">
                          <a:solidFill>
                            <a:srgbClr val="000000"/>
                          </a:solidFill>
                          <a:effectLst/>
                          <a:latin typeface="Montserrat" panose="00000500000000000000" pitchFamily="50" charset="0"/>
                        </a:rPr>
                        <a:t>PcComponentes</a:t>
                      </a:r>
                      <a:endParaRPr lang="es-ES" sz="900" b="0" i="0" u="none" strike="noStrike" dirty="0">
                        <a:solidFill>
                          <a:srgbClr val="000000"/>
                        </a:solidFill>
                        <a:effectLst/>
                        <a:latin typeface="Montserrat" panose="00000500000000000000" pitchFamily="50" charset="0"/>
                      </a:endParaRPr>
                    </a:p>
                    <a:p>
                      <a:pPr algn="ctr" fontAlgn="ctr"/>
                      <a:r>
                        <a:rPr lang="es-ES" sz="900" b="0" i="0" u="none" strike="noStrike" dirty="0">
                          <a:solidFill>
                            <a:srgbClr val="000000"/>
                          </a:solidFill>
                          <a:effectLst/>
                          <a:latin typeface="Montserrat" panose="00000500000000000000" pitchFamily="50" charset="0"/>
                        </a:rPr>
                        <a:t>Cabify</a:t>
                      </a:r>
                    </a:p>
                    <a:p>
                      <a:pPr algn="ctr" fontAlgn="ctr"/>
                      <a:r>
                        <a:rPr lang="es-ES" sz="900" b="0" i="0" u="none" strike="noStrike" dirty="0" err="1">
                          <a:solidFill>
                            <a:srgbClr val="000000"/>
                          </a:solidFill>
                          <a:effectLst/>
                          <a:latin typeface="Montserrat" panose="00000500000000000000" pitchFamily="50" charset="0"/>
                        </a:rPr>
                        <a:t>Asos</a:t>
                      </a:r>
                      <a:endParaRPr lang="es-ES" sz="900" b="0" i="0" u="none" strike="noStrike" dirty="0">
                        <a:solidFill>
                          <a:srgbClr val="000000"/>
                        </a:solidFill>
                        <a:effectLst/>
                        <a:latin typeface="Montserrat" panose="00000500000000000000" pitchFamily="50" charset="0"/>
                      </a:endParaRPr>
                    </a:p>
                  </a:txBody>
                  <a:tcPr>
                    <a:solidFill>
                      <a:schemeClr val="bg1"/>
                    </a:solidFill>
                  </a:tcPr>
                </a:tc>
                <a:extLst>
                  <a:ext uri="{0D108BD9-81ED-4DB2-BD59-A6C34878D82A}">
                    <a16:rowId xmlns:a16="http://schemas.microsoft.com/office/drawing/2014/main" val="42461396"/>
                  </a:ext>
                </a:extLst>
              </a:tr>
            </a:tbl>
          </a:graphicData>
        </a:graphic>
      </p:graphicFrame>
      <p:sp>
        <p:nvSpPr>
          <p:cNvPr id="2" name="Text Box 14">
            <a:extLst>
              <a:ext uri="{FF2B5EF4-FFF2-40B4-BE49-F238E27FC236}">
                <a16:creationId xmlns:a16="http://schemas.microsoft.com/office/drawing/2014/main" id="{EE1DBF1C-109E-7838-88DB-67FEBB88A138}"/>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Tree>
    <p:extLst>
      <p:ext uri="{BB962C8B-B14F-4D97-AF65-F5344CB8AC3E}">
        <p14:creationId xmlns:p14="http://schemas.microsoft.com/office/powerpoint/2010/main" val="30048033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8" name="Tabla 7">
            <a:extLst>
              <a:ext uri="{FF2B5EF4-FFF2-40B4-BE49-F238E27FC236}">
                <a16:creationId xmlns:a16="http://schemas.microsoft.com/office/drawing/2014/main" id="{9A79BF06-4EA1-7571-42DF-A3B5203CBECE}"/>
              </a:ext>
            </a:extLst>
          </p:cNvPr>
          <p:cNvGraphicFramePr>
            <a:graphicFrameLocks noGrp="1"/>
          </p:cNvGraphicFramePr>
          <p:nvPr>
            <p:extLst>
              <p:ext uri="{D42A27DB-BD31-4B8C-83A1-F6EECF244321}">
                <p14:modId xmlns:p14="http://schemas.microsoft.com/office/powerpoint/2010/main" val="2443190028"/>
              </p:ext>
            </p:extLst>
          </p:nvPr>
        </p:nvGraphicFramePr>
        <p:xfrm>
          <a:off x="825906" y="2015956"/>
          <a:ext cx="10658150" cy="3630257"/>
        </p:xfrm>
        <a:graphic>
          <a:graphicData uri="http://schemas.openxmlformats.org/drawingml/2006/table">
            <a:tbl>
              <a:tblPr/>
              <a:tblGrid>
                <a:gridCol w="1259384">
                  <a:extLst>
                    <a:ext uri="{9D8B030D-6E8A-4147-A177-3AD203B41FA5}">
                      <a16:colId xmlns:a16="http://schemas.microsoft.com/office/drawing/2014/main" val="584778226"/>
                    </a:ext>
                  </a:extLst>
                </a:gridCol>
                <a:gridCol w="163785">
                  <a:extLst>
                    <a:ext uri="{9D8B030D-6E8A-4147-A177-3AD203B41FA5}">
                      <a16:colId xmlns:a16="http://schemas.microsoft.com/office/drawing/2014/main" val="3914623148"/>
                    </a:ext>
                  </a:extLst>
                </a:gridCol>
                <a:gridCol w="755933">
                  <a:extLst>
                    <a:ext uri="{9D8B030D-6E8A-4147-A177-3AD203B41FA5}">
                      <a16:colId xmlns:a16="http://schemas.microsoft.com/office/drawing/2014/main" val="1931116894"/>
                    </a:ext>
                  </a:extLst>
                </a:gridCol>
                <a:gridCol w="163785">
                  <a:extLst>
                    <a:ext uri="{9D8B030D-6E8A-4147-A177-3AD203B41FA5}">
                      <a16:colId xmlns:a16="http://schemas.microsoft.com/office/drawing/2014/main" val="3916950037"/>
                    </a:ext>
                  </a:extLst>
                </a:gridCol>
                <a:gridCol w="755933">
                  <a:extLst>
                    <a:ext uri="{9D8B030D-6E8A-4147-A177-3AD203B41FA5}">
                      <a16:colId xmlns:a16="http://schemas.microsoft.com/office/drawing/2014/main" val="1169216596"/>
                    </a:ext>
                  </a:extLst>
                </a:gridCol>
                <a:gridCol w="755933">
                  <a:extLst>
                    <a:ext uri="{9D8B030D-6E8A-4147-A177-3AD203B41FA5}">
                      <a16:colId xmlns:a16="http://schemas.microsoft.com/office/drawing/2014/main" val="1912713970"/>
                    </a:ext>
                  </a:extLst>
                </a:gridCol>
                <a:gridCol w="755933">
                  <a:extLst>
                    <a:ext uri="{9D8B030D-6E8A-4147-A177-3AD203B41FA5}">
                      <a16:colId xmlns:a16="http://schemas.microsoft.com/office/drawing/2014/main" val="3464012393"/>
                    </a:ext>
                  </a:extLst>
                </a:gridCol>
                <a:gridCol w="755933">
                  <a:extLst>
                    <a:ext uri="{9D8B030D-6E8A-4147-A177-3AD203B41FA5}">
                      <a16:colId xmlns:a16="http://schemas.microsoft.com/office/drawing/2014/main" val="2780286275"/>
                    </a:ext>
                  </a:extLst>
                </a:gridCol>
                <a:gridCol w="755933">
                  <a:extLst>
                    <a:ext uri="{9D8B030D-6E8A-4147-A177-3AD203B41FA5}">
                      <a16:colId xmlns:a16="http://schemas.microsoft.com/office/drawing/2014/main" val="2097989827"/>
                    </a:ext>
                  </a:extLst>
                </a:gridCol>
                <a:gridCol w="755933">
                  <a:extLst>
                    <a:ext uri="{9D8B030D-6E8A-4147-A177-3AD203B41FA5}">
                      <a16:colId xmlns:a16="http://schemas.microsoft.com/office/drawing/2014/main" val="2769810423"/>
                    </a:ext>
                  </a:extLst>
                </a:gridCol>
                <a:gridCol w="755933">
                  <a:extLst>
                    <a:ext uri="{9D8B030D-6E8A-4147-A177-3AD203B41FA5}">
                      <a16:colId xmlns:a16="http://schemas.microsoft.com/office/drawing/2014/main" val="4117059567"/>
                    </a:ext>
                  </a:extLst>
                </a:gridCol>
                <a:gridCol w="755933">
                  <a:extLst>
                    <a:ext uri="{9D8B030D-6E8A-4147-A177-3AD203B41FA5}">
                      <a16:colId xmlns:a16="http://schemas.microsoft.com/office/drawing/2014/main" val="1367960696"/>
                    </a:ext>
                  </a:extLst>
                </a:gridCol>
                <a:gridCol w="755933">
                  <a:extLst>
                    <a:ext uri="{9D8B030D-6E8A-4147-A177-3AD203B41FA5}">
                      <a16:colId xmlns:a16="http://schemas.microsoft.com/office/drawing/2014/main" val="1320362341"/>
                    </a:ext>
                  </a:extLst>
                </a:gridCol>
                <a:gridCol w="755933">
                  <a:extLst>
                    <a:ext uri="{9D8B030D-6E8A-4147-A177-3AD203B41FA5}">
                      <a16:colId xmlns:a16="http://schemas.microsoft.com/office/drawing/2014/main" val="992951056"/>
                    </a:ext>
                  </a:extLst>
                </a:gridCol>
                <a:gridCol w="755933">
                  <a:extLst>
                    <a:ext uri="{9D8B030D-6E8A-4147-A177-3AD203B41FA5}">
                      <a16:colId xmlns:a16="http://schemas.microsoft.com/office/drawing/2014/main" val="3170155471"/>
                    </a:ext>
                  </a:extLst>
                </a:gridCol>
              </a:tblGrid>
              <a:tr h="1224136">
                <a:tc>
                  <a:txBody>
                    <a:bodyPr/>
                    <a:lstStyle/>
                    <a:p>
                      <a:pPr algn="ctr" fontAlgn="ctr"/>
                      <a:endParaRPr lang="es-ES" sz="800" b="0" i="0" u="none" strike="noStrike" dirty="0">
                        <a:solidFill>
                          <a:srgbClr val="000000"/>
                        </a:solidFill>
                        <a:effectLst/>
                        <a:latin typeface="Montserrat" panose="00000500000000000000" pitchFamily="50" charset="0"/>
                      </a:endParaRPr>
                    </a:p>
                  </a:txBody>
                  <a:tcPr marL="9525" marR="9525" marT="9525" marB="0" anchor="ctr">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TOTAL</a:t>
                      </a:r>
                    </a:p>
                  </a:txBody>
                  <a:tcPr marL="9525" marR="9525" marT="9525" marB="0" anchor="ctr">
                    <a:lnL>
                      <a:noFill/>
                    </a:lnL>
                    <a:lnR>
                      <a:noFill/>
                    </a:lnR>
                    <a:lnT>
                      <a:noFill/>
                    </a:lnT>
                    <a:lnB>
                      <a:noFill/>
                    </a:lnB>
                    <a:solidFill>
                      <a:srgbClr val="404040"/>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800" b="0" i="0" u="none" strike="noStrike" dirty="0">
                          <a:solidFill>
                            <a:srgbClr val="FFFFFF"/>
                          </a:solidFill>
                          <a:effectLst/>
                          <a:latin typeface="Montserrat" panose="00000500000000000000" pitchFamily="50" charset="0"/>
                        </a:rPr>
                        <a:t>Tiene buenos precios, ofertas y promociones  </a:t>
                      </a:r>
                    </a:p>
                  </a:txBody>
                  <a:tcPr marL="9525" marR="9525" marT="9525" marB="0" anchor="ctr">
                    <a:lnL>
                      <a:noFill/>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dirty="0">
                          <a:solidFill>
                            <a:srgbClr val="FFFFFF"/>
                          </a:solidFill>
                          <a:effectLst/>
                          <a:latin typeface="Montserrat" panose="00000500000000000000" pitchFamily="50" charset="0"/>
                        </a:rPr>
                        <a:t>Su atención, trato personalizado y experiencia agradable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La calidad de sus productos o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gestión de incidencias y devoluciones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genera confianza, seguridad y garantía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variedad y disponibilidad de productos y servicios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Su programa de fidelización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comparto sus valores como marca</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Porque aplica innovación y tecnología mejorando mi experiencia  </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Facilidad de acceso e interacción</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AB182D"/>
                    </a:solidFill>
                  </a:tcPr>
                </a:tc>
                <a:tc>
                  <a:txBody>
                    <a:bodyPr/>
                    <a:lstStyle/>
                    <a:p>
                      <a:pPr algn="ctr" fontAlgn="ctr"/>
                      <a:r>
                        <a:rPr lang="es-ES" sz="800" b="0" i="0" u="none" strike="noStrike">
                          <a:solidFill>
                            <a:srgbClr val="FFFFFF"/>
                          </a:solidFill>
                          <a:effectLst/>
                          <a:latin typeface="Montserrat" panose="00000500000000000000" pitchFamily="50" charset="0"/>
                        </a:rPr>
                        <a:t>Espacio de compra agradable, ordenado y con producto visible  </a:t>
                      </a:r>
                    </a:p>
                  </a:txBody>
                  <a:tcPr marL="9525" marR="9525" marT="9525" marB="0" anchor="ctr">
                    <a:lnL w="6350" cap="flat" cmpd="sng" algn="ctr">
                      <a:solidFill>
                        <a:srgbClr val="000000"/>
                      </a:solidFill>
                      <a:prstDash val="dot"/>
                      <a:round/>
                      <a:headEnd type="none" w="med" len="med"/>
                      <a:tailEnd type="none" w="med" len="med"/>
                    </a:lnL>
                    <a:lnR>
                      <a:noFill/>
                    </a:lnR>
                    <a:lnT>
                      <a:noFill/>
                    </a:lnT>
                    <a:lnB>
                      <a:noFill/>
                    </a:lnB>
                    <a:solidFill>
                      <a:srgbClr val="AB182D"/>
                    </a:solidFill>
                  </a:tcPr>
                </a:tc>
                <a:extLst>
                  <a:ext uri="{0D108BD9-81ED-4DB2-BD59-A6C34878D82A}">
                    <a16:rowId xmlns:a16="http://schemas.microsoft.com/office/drawing/2014/main" val="4061168598"/>
                  </a:ext>
                </a:extLst>
              </a:tr>
              <a:tr h="298828">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dirty="0">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extLst>
                  <a:ext uri="{0D108BD9-81ED-4DB2-BD59-A6C34878D82A}">
                    <a16:rowId xmlns:a16="http://schemas.microsoft.com/office/drawing/2014/main" val="3112328231"/>
                  </a:ext>
                </a:extLst>
              </a:tr>
              <a:tr h="298828">
                <a:tc>
                  <a:txBody>
                    <a:bodyPr/>
                    <a:lstStyle/>
                    <a:p>
                      <a:pPr algn="ctr" fontAlgn="ctr"/>
                      <a:r>
                        <a:rPr lang="es-ES" sz="1000" b="0" i="0" u="none" strike="noStrike">
                          <a:solidFill>
                            <a:srgbClr val="FFFFFF"/>
                          </a:solidFill>
                          <a:effectLst/>
                          <a:latin typeface="Montserrat" panose="00000500000000000000" pitchFamily="50" charset="0"/>
                        </a:rPr>
                        <a:t>Repsol (CE)</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-15,79</a:t>
                      </a:r>
                    </a:p>
                  </a:txBody>
                  <a:tcPr marL="9525" marR="9525" marT="9525" marB="0" anchor="ctr">
                    <a:lnL>
                      <a:noFill/>
                    </a:lnL>
                    <a:lnR>
                      <a:noFill/>
                    </a:lnR>
                    <a:lnT>
                      <a:noFill/>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-36,84</a:t>
                      </a:r>
                    </a:p>
                  </a:txBody>
                  <a:tcPr marL="9525" marR="9525" marT="9525" marB="0" anchor="ctr">
                    <a:lnL>
                      <a:noFill/>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-11,84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-18,42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-31,58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-14,47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-27,63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-22,37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-36,84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9C0006"/>
                          </a:solidFill>
                          <a:effectLst/>
                          <a:latin typeface="Montserrat" panose="00000500000000000000" pitchFamily="50" charset="0"/>
                        </a:rPr>
                        <a:t>-32,89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-25,00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-32,89</a:t>
                      </a:r>
                    </a:p>
                  </a:txBody>
                  <a:tcPr marL="9525" marR="9525" marT="9525" marB="0" anchor="ctr">
                    <a:lnL w="6350" cap="flat" cmpd="sng" algn="ctr">
                      <a:solidFill>
                        <a:srgbClr val="000000"/>
                      </a:solidFill>
                      <a:prstDash val="dot"/>
                      <a:round/>
                      <a:headEnd type="none" w="med" len="med"/>
                      <a:tailEnd type="none" w="med" len="med"/>
                    </a:lnL>
                    <a:lnR>
                      <a:noFill/>
                    </a:lnR>
                    <a:lnT>
                      <a:noFill/>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2219320174"/>
                  </a:ext>
                </a:extLst>
              </a:tr>
              <a:tr h="298828">
                <a:tc>
                  <a:txBody>
                    <a:bodyPr/>
                    <a:lstStyle/>
                    <a:p>
                      <a:pPr algn="ctr" fontAlgn="ctr"/>
                      <a:r>
                        <a:rPr lang="es-ES" sz="1000" b="0" i="0" u="none" strike="noStrike">
                          <a:solidFill>
                            <a:srgbClr val="FFFFFF"/>
                          </a:solidFill>
                          <a:effectLst/>
                          <a:latin typeface="Montserrat" panose="00000500000000000000" pitchFamily="50" charset="0"/>
                        </a:rPr>
                        <a:t>Total Energy/EDP (CE)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-17,50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-45,83</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-30,83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-25,83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-37,50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-28,33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000000"/>
                          </a:solidFill>
                          <a:effectLst/>
                          <a:latin typeface="Montserrat" panose="00000500000000000000" pitchFamily="50" charset="0"/>
                        </a:rPr>
                        <a:t>-40,00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-42,50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-50,83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-30,83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-22,50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-47,50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505958510"/>
                  </a:ext>
                </a:extLst>
              </a:tr>
              <a:tr h="298828">
                <a:tc>
                  <a:txBody>
                    <a:bodyPr/>
                    <a:lstStyle/>
                    <a:p>
                      <a:pPr algn="ctr" fontAlgn="ctr"/>
                      <a:r>
                        <a:rPr lang="es-ES" sz="1000" b="0" i="0" u="none" strike="noStrike">
                          <a:solidFill>
                            <a:srgbClr val="FFFFFF"/>
                          </a:solidFill>
                          <a:effectLst/>
                          <a:latin typeface="Montserrat" panose="00000500000000000000" pitchFamily="50" charset="0"/>
                        </a:rPr>
                        <a:t>Iberdrola (CE)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-28,53</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-55,52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-40,49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-33,74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-48,77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-34,05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-46,32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-64,72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-52,45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-44,48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-34,05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-54,60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4076767825"/>
                  </a:ext>
                </a:extLst>
              </a:tr>
              <a:tr h="298828">
                <a:tc>
                  <a:txBody>
                    <a:bodyPr/>
                    <a:lstStyle/>
                    <a:p>
                      <a:pPr algn="ctr" fontAlgn="ctr"/>
                      <a:r>
                        <a:rPr lang="es-ES" sz="1000" b="0" i="0" u="none" strike="noStrike">
                          <a:solidFill>
                            <a:srgbClr val="FFFFFF"/>
                          </a:solidFill>
                          <a:effectLst/>
                          <a:latin typeface="Montserrat" panose="00000500000000000000" pitchFamily="50" charset="0"/>
                        </a:rPr>
                        <a:t>HolaLuz (CE)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-36,62</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-59,15</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-38,03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-45,07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-59,15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-39,44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-54,93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9C0006"/>
                          </a:solidFill>
                          <a:effectLst/>
                          <a:latin typeface="Montserrat" panose="00000500000000000000" pitchFamily="50" charset="0"/>
                        </a:rPr>
                        <a:t>-60,56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-42,25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-59,15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-45,07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-60,56</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484344875"/>
                  </a:ext>
                </a:extLst>
              </a:tr>
              <a:tr h="298828">
                <a:tc>
                  <a:txBody>
                    <a:bodyPr/>
                    <a:lstStyle/>
                    <a:p>
                      <a:pPr algn="ctr" fontAlgn="ctr"/>
                      <a:r>
                        <a:rPr lang="es-ES" sz="1000" b="0" i="0" u="none" strike="noStrike">
                          <a:solidFill>
                            <a:srgbClr val="FFFFFF"/>
                          </a:solidFill>
                          <a:effectLst/>
                          <a:latin typeface="Montserrat" panose="00000500000000000000" pitchFamily="50" charset="0"/>
                        </a:rPr>
                        <a:t>Naturgy (CE)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-37,54</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000000"/>
                          </a:solidFill>
                          <a:effectLst/>
                          <a:latin typeface="Montserrat" panose="00000500000000000000" pitchFamily="50" charset="0"/>
                        </a:rPr>
                        <a:t>-57,14</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0000"/>
                          </a:solidFill>
                          <a:effectLst/>
                          <a:latin typeface="Montserrat" panose="00000500000000000000" pitchFamily="50" charset="0"/>
                        </a:rPr>
                        <a:t>-48,50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-43,19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-52,16</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-44,85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-51,83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-68,77</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dirty="0">
                          <a:solidFill>
                            <a:srgbClr val="9C0006"/>
                          </a:solidFill>
                          <a:effectLst/>
                          <a:latin typeface="Montserrat" panose="00000500000000000000" pitchFamily="50" charset="0"/>
                        </a:rPr>
                        <a:t>-60,80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-57,81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-47,51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9C0006"/>
                          </a:solidFill>
                          <a:effectLst/>
                          <a:latin typeface="Montserrat" panose="00000500000000000000" pitchFamily="50" charset="0"/>
                        </a:rPr>
                        <a:t>-58,14</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1316021113"/>
                  </a:ext>
                </a:extLst>
              </a:tr>
              <a:tr h="298828">
                <a:tc>
                  <a:txBody>
                    <a:bodyPr/>
                    <a:lstStyle/>
                    <a:p>
                      <a:pPr algn="ctr" fontAlgn="ctr"/>
                      <a:r>
                        <a:rPr lang="es-ES" sz="1000" b="0" i="0" u="none" strike="noStrike" dirty="0">
                          <a:solidFill>
                            <a:srgbClr val="FFFFFF"/>
                          </a:solidFill>
                          <a:effectLst/>
                          <a:latin typeface="Montserrat" panose="00000500000000000000" pitchFamily="50" charset="0"/>
                        </a:rPr>
                        <a:t>EON (CE)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-40,00</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-42,50</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-45,00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-40,00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-27,50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9C0006"/>
                          </a:solidFill>
                          <a:effectLst/>
                          <a:latin typeface="Montserrat" panose="00000500000000000000" pitchFamily="50" charset="0"/>
                        </a:rPr>
                        <a:t>-50,00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6100"/>
                          </a:solidFill>
                          <a:effectLst/>
                          <a:latin typeface="Montserrat" panose="00000500000000000000" pitchFamily="50" charset="0"/>
                        </a:rPr>
                        <a:t>-35,00</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6100"/>
                          </a:solidFill>
                          <a:effectLst/>
                          <a:latin typeface="Montserrat" panose="00000500000000000000" pitchFamily="50" charset="0"/>
                        </a:rPr>
                        <a:t>-35,00</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extLst>
                  <a:ext uri="{0D108BD9-81ED-4DB2-BD59-A6C34878D82A}">
                    <a16:rowId xmlns:a16="http://schemas.microsoft.com/office/drawing/2014/main" val="469823794"/>
                  </a:ext>
                </a:extLst>
              </a:tr>
              <a:tr h="298828">
                <a:tc>
                  <a:txBody>
                    <a:bodyPr/>
                    <a:lstStyle/>
                    <a:p>
                      <a:pPr algn="ctr" fontAlgn="ctr"/>
                      <a:r>
                        <a:rPr lang="es-ES" sz="1000" b="0" i="0" u="none" strike="noStrike">
                          <a:solidFill>
                            <a:srgbClr val="FFFFFF"/>
                          </a:solidFill>
                          <a:effectLst/>
                          <a:latin typeface="Montserrat" panose="00000500000000000000" pitchFamily="50" charset="0"/>
                        </a:rPr>
                        <a:t>Endesa (CE)</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AB182D"/>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dirty="0">
                          <a:solidFill>
                            <a:srgbClr val="000000"/>
                          </a:solidFill>
                          <a:effectLst/>
                          <a:latin typeface="Montserrat" panose="00000500000000000000" pitchFamily="50" charset="0"/>
                        </a:rPr>
                        <a:t>-43,87</a:t>
                      </a:r>
                    </a:p>
                  </a:txBody>
                  <a:tcPr marL="9525" marR="9525" marT="9525" marB="0" anchor="ctr">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85000"/>
                      </a:schemeClr>
                    </a:solidFill>
                  </a:tcPr>
                </a:tc>
                <a:tc>
                  <a:txBody>
                    <a:bodyPr/>
                    <a:lstStyle/>
                    <a:p>
                      <a:pPr algn="l" fontAlgn="b"/>
                      <a:endParaRPr lang="es-ES" sz="1000" b="0" i="0" u="none" strike="noStrike">
                        <a:solidFill>
                          <a:srgbClr val="000000"/>
                        </a:solidFill>
                        <a:effectLst/>
                        <a:latin typeface="Montserrat" panose="00000500000000000000" pitchFamily="50" charset="0"/>
                      </a:endParaRPr>
                    </a:p>
                  </a:txBody>
                  <a:tcPr marL="9525" marR="9525" marT="9525" marB="0" anchor="b">
                    <a:lnL>
                      <a:noFill/>
                    </a:lnL>
                    <a:lnR>
                      <a:noFill/>
                    </a:lnR>
                    <a:lnT>
                      <a:noFill/>
                    </a:lnT>
                    <a:lnB>
                      <a:noFill/>
                    </a:lnB>
                  </a:tcPr>
                </a:tc>
                <a:tc>
                  <a:txBody>
                    <a:bodyPr/>
                    <a:lstStyle/>
                    <a:p>
                      <a:pPr algn="ctr" fontAlgn="ctr"/>
                      <a:r>
                        <a:rPr lang="es-ES" sz="1000" b="0" i="0" u="none" strike="noStrike">
                          <a:solidFill>
                            <a:srgbClr val="9C0006"/>
                          </a:solidFill>
                          <a:effectLst/>
                          <a:latin typeface="Montserrat" panose="00000500000000000000" pitchFamily="50" charset="0"/>
                        </a:rPr>
                        <a:t>-63,22</a:t>
                      </a:r>
                    </a:p>
                  </a:txBody>
                  <a:tcPr marL="9525" marR="9525" marT="9525" marB="0" anchor="ctr">
                    <a:lnL>
                      <a:noFill/>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-53,95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-44,41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-58,31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006100"/>
                          </a:solidFill>
                          <a:effectLst/>
                          <a:latin typeface="Montserrat" panose="00000500000000000000" pitchFamily="50" charset="0"/>
                        </a:rPr>
                        <a:t>-47,68</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a:solidFill>
                            <a:srgbClr val="000000"/>
                          </a:solidFill>
                          <a:effectLst/>
                          <a:latin typeface="Montserrat" panose="00000500000000000000" pitchFamily="50" charset="0"/>
                        </a:rPr>
                        <a:t>-52,59</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a:solidFill>
                            <a:srgbClr val="9C0006"/>
                          </a:solidFill>
                          <a:effectLst/>
                          <a:latin typeface="Montserrat" panose="00000500000000000000" pitchFamily="50" charset="0"/>
                        </a:rPr>
                        <a:t>-69,21</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tc>
                  <a:txBody>
                    <a:bodyPr/>
                    <a:lstStyle/>
                    <a:p>
                      <a:pPr algn="ctr" fontAlgn="ctr"/>
                      <a:r>
                        <a:rPr lang="es-ES" sz="1000" b="0" i="0" u="none" strike="noStrike">
                          <a:solidFill>
                            <a:srgbClr val="000000"/>
                          </a:solidFill>
                          <a:effectLst/>
                          <a:latin typeface="Montserrat" panose="00000500000000000000" pitchFamily="50" charset="0"/>
                        </a:rPr>
                        <a:t>-60,22</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0000"/>
                          </a:solidFill>
                          <a:effectLst/>
                          <a:latin typeface="Montserrat" panose="00000500000000000000" pitchFamily="50" charset="0"/>
                        </a:rPr>
                        <a:t>-56,13</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ctr" fontAlgn="ctr"/>
                      <a:r>
                        <a:rPr lang="es-ES" sz="1000" b="0" i="0" u="none" strike="noStrike" dirty="0">
                          <a:solidFill>
                            <a:srgbClr val="006100"/>
                          </a:solidFill>
                          <a:effectLst/>
                          <a:latin typeface="Montserrat" panose="00000500000000000000" pitchFamily="50" charset="0"/>
                        </a:rPr>
                        <a:t>-47,14</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C6EFCE"/>
                    </a:solidFill>
                  </a:tcPr>
                </a:tc>
                <a:tc>
                  <a:txBody>
                    <a:bodyPr/>
                    <a:lstStyle/>
                    <a:p>
                      <a:pPr algn="ctr" fontAlgn="ctr"/>
                      <a:r>
                        <a:rPr lang="es-ES" sz="1000" b="0" i="0" u="none" strike="noStrike" dirty="0">
                          <a:solidFill>
                            <a:srgbClr val="9C0006"/>
                          </a:solidFill>
                          <a:effectLst/>
                          <a:latin typeface="Montserrat" panose="00000500000000000000" pitchFamily="50" charset="0"/>
                        </a:rPr>
                        <a:t>-60,49</a:t>
                      </a:r>
                    </a:p>
                  </a:txBody>
                  <a:tcPr marL="9525" marR="9525" marT="9525" marB="0" anchor="ctr">
                    <a:lnL w="6350" cap="flat" cmpd="sng" algn="ctr">
                      <a:solidFill>
                        <a:srgbClr val="000000"/>
                      </a:solidFill>
                      <a:prstDash val="dot"/>
                      <a:round/>
                      <a:headEnd type="none" w="med" len="med"/>
                      <a:tailEnd type="none" w="med" len="med"/>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FC7CE"/>
                    </a:solidFill>
                  </a:tcPr>
                </a:tc>
                <a:extLst>
                  <a:ext uri="{0D108BD9-81ED-4DB2-BD59-A6C34878D82A}">
                    <a16:rowId xmlns:a16="http://schemas.microsoft.com/office/drawing/2014/main" val="2587458062"/>
                  </a:ext>
                </a:extLst>
              </a:tr>
            </a:tbl>
          </a:graphicData>
        </a:graphic>
      </p:graphicFrame>
      <p:sp>
        <p:nvSpPr>
          <p:cNvPr id="9" name="21 Rectángulo">
            <a:extLst>
              <a:ext uri="{FF2B5EF4-FFF2-40B4-BE49-F238E27FC236}">
                <a16:creationId xmlns:a16="http://schemas.microsoft.com/office/drawing/2014/main" id="{8E0E3C11-8658-527B-D10D-9FD9DA5D3925}"/>
              </a:ext>
            </a:extLst>
          </p:cNvPr>
          <p:cNvSpPr/>
          <p:nvPr/>
        </p:nvSpPr>
        <p:spPr>
          <a:xfrm>
            <a:off x="717403" y="896456"/>
            <a:ext cx="7697570" cy="600164"/>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60</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702858"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Han tenido contacto</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531728" y="1098988"/>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825905" y="2015955"/>
            <a:ext cx="1275264" cy="1224000"/>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Compañías energéticas</a:t>
            </a:r>
          </a:p>
          <a:p>
            <a:pPr algn="ctr"/>
            <a:r>
              <a:rPr lang="es-ES" sz="1200" dirty="0">
                <a:solidFill>
                  <a:schemeClr val="bg1"/>
                </a:solidFill>
                <a:latin typeface="Montserrat" panose="00000500000000000000" pitchFamily="50" charset="0"/>
                <a:cs typeface="Arial" panose="020B0604020202020204" pitchFamily="34" charset="0"/>
              </a:rPr>
              <a:t>-33,33 </a:t>
            </a:r>
          </a:p>
        </p:txBody>
      </p:sp>
    </p:spTree>
    <p:extLst>
      <p:ext uri="{BB962C8B-B14F-4D97-AF65-F5344CB8AC3E}">
        <p14:creationId xmlns:p14="http://schemas.microsoft.com/office/powerpoint/2010/main" val="4147322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396AA4B-0242-7F6A-CA66-EFF93702ED70}"/>
              </a:ext>
            </a:extLst>
          </p:cNvPr>
          <p:cNvPicPr>
            <a:picLocks noChangeAspect="1"/>
          </p:cNvPicPr>
          <p:nvPr/>
        </p:nvPicPr>
        <p:blipFill rotWithShape="1">
          <a:blip r:embed="rId3"/>
          <a:srcRect t="14273"/>
          <a:stretch/>
        </p:blipFill>
        <p:spPr>
          <a:xfrm>
            <a:off x="1141426" y="1838223"/>
            <a:ext cx="6543367" cy="4579778"/>
          </a:xfrm>
          <a:prstGeom prst="rect">
            <a:avLst/>
          </a:prstGeom>
        </p:spPr>
      </p:pic>
      <p:grpSp>
        <p:nvGrpSpPr>
          <p:cNvPr id="18" name="Grupo 17">
            <a:extLst>
              <a:ext uri="{FF2B5EF4-FFF2-40B4-BE49-F238E27FC236}">
                <a16:creationId xmlns:a16="http://schemas.microsoft.com/office/drawing/2014/main" id="{12DC87B4-C4C2-DEEF-6BFE-D3F27F26040D}"/>
              </a:ext>
            </a:extLst>
          </p:cNvPr>
          <p:cNvGrpSpPr/>
          <p:nvPr/>
        </p:nvGrpSpPr>
        <p:grpSpPr>
          <a:xfrm>
            <a:off x="633992" y="1722522"/>
            <a:ext cx="6949355" cy="4666295"/>
            <a:chOff x="2389042" y="1543789"/>
            <a:chExt cx="8757121" cy="6917437"/>
          </a:xfrm>
        </p:grpSpPr>
        <p:sp>
          <p:nvSpPr>
            <p:cNvPr id="20" name="CuadroTexto 19">
              <a:extLst>
                <a:ext uri="{FF2B5EF4-FFF2-40B4-BE49-F238E27FC236}">
                  <a16:creationId xmlns:a16="http://schemas.microsoft.com/office/drawing/2014/main" id="{747E7834-D9B8-360E-B088-9AE48ECB2FA4}"/>
                </a:ext>
              </a:extLst>
            </p:cNvPr>
            <p:cNvSpPr txBox="1"/>
            <p:nvPr/>
          </p:nvSpPr>
          <p:spPr>
            <a:xfrm>
              <a:off x="7080184" y="1543789"/>
              <a:ext cx="370614" cy="538608"/>
            </a:xfrm>
            <a:prstGeom prst="rect">
              <a:avLst/>
            </a:prstGeom>
            <a:noFill/>
          </p:spPr>
          <p:txBody>
            <a:bodyPr wrap="none" rtlCol="0">
              <a:spAutoFit/>
            </a:bodyPr>
            <a:lstStyle/>
            <a:p>
              <a:r>
                <a:rPr lang="es-ES" b="1" dirty="0">
                  <a:solidFill>
                    <a:srgbClr val="00862D"/>
                  </a:solidFill>
                </a:rPr>
                <a:t>+</a:t>
              </a:r>
            </a:p>
          </p:txBody>
        </p:sp>
        <p:sp>
          <p:nvSpPr>
            <p:cNvPr id="21" name="CuadroTexto 20">
              <a:extLst>
                <a:ext uri="{FF2B5EF4-FFF2-40B4-BE49-F238E27FC236}">
                  <a16:creationId xmlns:a16="http://schemas.microsoft.com/office/drawing/2014/main" id="{C77C0E9C-8D1B-FB06-2D89-223649EA5F27}"/>
                </a:ext>
              </a:extLst>
            </p:cNvPr>
            <p:cNvSpPr txBox="1"/>
            <p:nvPr/>
          </p:nvSpPr>
          <p:spPr>
            <a:xfrm>
              <a:off x="10775549" y="4878862"/>
              <a:ext cx="370614" cy="538608"/>
            </a:xfrm>
            <a:prstGeom prst="rect">
              <a:avLst/>
            </a:prstGeom>
            <a:noFill/>
          </p:spPr>
          <p:txBody>
            <a:bodyPr wrap="none" rtlCol="0">
              <a:spAutoFit/>
            </a:bodyPr>
            <a:lstStyle/>
            <a:p>
              <a:r>
                <a:rPr lang="es-ES" b="1" dirty="0">
                  <a:solidFill>
                    <a:srgbClr val="00862D"/>
                  </a:solidFill>
                </a:rPr>
                <a:t>+</a:t>
              </a:r>
            </a:p>
          </p:txBody>
        </p:sp>
        <p:sp>
          <p:nvSpPr>
            <p:cNvPr id="22" name="CuadroTexto 21">
              <a:extLst>
                <a:ext uri="{FF2B5EF4-FFF2-40B4-BE49-F238E27FC236}">
                  <a16:creationId xmlns:a16="http://schemas.microsoft.com/office/drawing/2014/main" id="{A0D5620E-C062-725C-9B17-329AC4F37019}"/>
                </a:ext>
              </a:extLst>
            </p:cNvPr>
            <p:cNvSpPr txBox="1"/>
            <p:nvPr/>
          </p:nvSpPr>
          <p:spPr>
            <a:xfrm>
              <a:off x="7080184" y="7388363"/>
              <a:ext cx="360996" cy="784830"/>
            </a:xfrm>
            <a:prstGeom prst="rect">
              <a:avLst/>
            </a:prstGeom>
            <a:noFill/>
          </p:spPr>
          <p:txBody>
            <a:bodyPr wrap="none" rtlCol="0">
              <a:spAutoFit/>
            </a:bodyPr>
            <a:lstStyle/>
            <a:p>
              <a:r>
                <a:rPr lang="es-ES" sz="4500" b="1" dirty="0">
                  <a:solidFill>
                    <a:srgbClr val="FF0000"/>
                  </a:solidFill>
                </a:rPr>
                <a:t>-</a:t>
              </a:r>
            </a:p>
          </p:txBody>
        </p:sp>
        <p:sp>
          <p:nvSpPr>
            <p:cNvPr id="23" name="CuadroTexto 22">
              <a:extLst>
                <a:ext uri="{FF2B5EF4-FFF2-40B4-BE49-F238E27FC236}">
                  <a16:creationId xmlns:a16="http://schemas.microsoft.com/office/drawing/2014/main" id="{EABACB31-1759-6F5B-2389-CD58F9533406}"/>
                </a:ext>
              </a:extLst>
            </p:cNvPr>
            <p:cNvSpPr txBox="1"/>
            <p:nvPr/>
          </p:nvSpPr>
          <p:spPr>
            <a:xfrm>
              <a:off x="2781714" y="4458794"/>
              <a:ext cx="360996" cy="784830"/>
            </a:xfrm>
            <a:prstGeom prst="rect">
              <a:avLst/>
            </a:prstGeom>
            <a:noFill/>
          </p:spPr>
          <p:txBody>
            <a:bodyPr wrap="none" rtlCol="0">
              <a:spAutoFit/>
            </a:bodyPr>
            <a:lstStyle/>
            <a:p>
              <a:r>
                <a:rPr lang="es-ES" sz="4500" b="1" dirty="0">
                  <a:solidFill>
                    <a:srgbClr val="FF0000"/>
                  </a:solidFill>
                </a:rPr>
                <a:t>-</a:t>
              </a:r>
            </a:p>
          </p:txBody>
        </p:sp>
        <p:sp>
          <p:nvSpPr>
            <p:cNvPr id="24" name="CuadroTexto 3">
              <a:extLst>
                <a:ext uri="{FF2B5EF4-FFF2-40B4-BE49-F238E27FC236}">
                  <a16:creationId xmlns:a16="http://schemas.microsoft.com/office/drawing/2014/main" id="{89639990-BB8B-D2C4-534D-37C66D9FAFE2}"/>
                </a:ext>
              </a:extLst>
            </p:cNvPr>
            <p:cNvSpPr txBox="1"/>
            <p:nvPr/>
          </p:nvSpPr>
          <p:spPr>
            <a:xfrm>
              <a:off x="2389042" y="4576798"/>
              <a:ext cx="2395076" cy="342191"/>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importancia</a:t>
              </a:r>
            </a:p>
          </p:txBody>
        </p:sp>
        <p:sp>
          <p:nvSpPr>
            <p:cNvPr id="25" name="CuadroTexto 3">
              <a:extLst>
                <a:ext uri="{FF2B5EF4-FFF2-40B4-BE49-F238E27FC236}">
                  <a16:creationId xmlns:a16="http://schemas.microsoft.com/office/drawing/2014/main" id="{A381BC89-0608-F0EC-842C-49A347A31943}"/>
                </a:ext>
              </a:extLst>
            </p:cNvPr>
            <p:cNvSpPr txBox="1"/>
            <p:nvPr/>
          </p:nvSpPr>
          <p:spPr>
            <a:xfrm rot="16200000">
              <a:off x="5760921" y="7118248"/>
              <a:ext cx="2395076" cy="290879"/>
            </a:xfrm>
            <a:prstGeom prst="rect">
              <a:avLst/>
            </a:prstGeom>
            <a:noFill/>
            <a:ln>
              <a:noFill/>
            </a:ln>
          </p:spPr>
          <p:txBody>
            <a:bodyPr wrap="square" rtlCol="0">
              <a:spAutoFit/>
            </a:bodyPr>
            <a:lstStyle/>
            <a:p>
              <a:pPr algn="ctr"/>
              <a:r>
                <a:rPr lang="es-ES" sz="900" dirty="0">
                  <a:latin typeface="Montserrat" panose="00000500000000000000" pitchFamily="50" charset="0"/>
                  <a:cs typeface="Arial" panose="020B0604020202020204" pitchFamily="34" charset="0"/>
                </a:rPr>
                <a:t>Eje de recomendación</a:t>
              </a:r>
            </a:p>
          </p:txBody>
        </p:sp>
      </p:grpSp>
      <p:sp>
        <p:nvSpPr>
          <p:cNvPr id="9" name="21 Rectángulo">
            <a:extLst>
              <a:ext uri="{FF2B5EF4-FFF2-40B4-BE49-F238E27FC236}">
                <a16:creationId xmlns:a16="http://schemas.microsoft.com/office/drawing/2014/main" id="{8E0E3C11-8658-527B-D10D-9FD9DA5D3925}"/>
              </a:ext>
            </a:extLst>
          </p:cNvPr>
          <p:cNvSpPr/>
          <p:nvPr/>
        </p:nvSpPr>
        <p:spPr>
          <a:xfrm>
            <a:off x="717403" y="814634"/>
            <a:ext cx="10719366" cy="938719"/>
          </a:xfrm>
          <a:prstGeom prst="rect">
            <a:avLst/>
          </a:prstGeom>
        </p:spPr>
        <p:txBody>
          <a:bodyPr wrap="square">
            <a:spAutoFit/>
          </a:bodyPr>
          <a:lstStyle/>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17 vs 18-28:  De los siguientes atributos o cualidades de un establecimiento o marca. ¿A cuál le das más importancia a la hora de comprar en un establecimiento o marca en lugar de otro y a cuál le das menos importancia a la hora de comprar?</a:t>
            </a:r>
          </a:p>
          <a:p>
            <a:endParaRPr lang="es-ES" sz="1100" dirty="0">
              <a:latin typeface="Montserrat" panose="00000500000000000000" pitchFamily="50" charset="0"/>
              <a:ea typeface="Kozuka Gothic Pro EL" panose="020B0200000000000000" pitchFamily="34" charset="-128"/>
              <a:cs typeface="Arial" panose="020B0604020202020204" pitchFamily="34" charset="0"/>
            </a:endParaRPr>
          </a:p>
          <a:p>
            <a:r>
              <a:rPr lang="es-ES" sz="1100" dirty="0">
                <a:latin typeface="Montserrat" panose="00000500000000000000" pitchFamily="50" charset="0"/>
                <a:ea typeface="Kozuka Gothic Pro EL" panose="020B0200000000000000" pitchFamily="34" charset="-128"/>
                <a:cs typeface="Arial" panose="020B0604020202020204" pitchFamily="34" charset="0"/>
              </a:rPr>
              <a:t>| Pregunta 18-28:  En una escala de 0 a 10, siendo 0 que no lo recomendarías en absoluto y 10 que lo recomendarías completamente ¿En qué medida recomendarías las siguientes marcas o establecimientos a un familiar o amigo por...?</a:t>
            </a:r>
          </a:p>
        </p:txBody>
      </p:sp>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61</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Análisis de resultados</a:t>
            </a:r>
          </a:p>
          <a:p>
            <a:endParaRPr lang="es-ES" sz="1400" dirty="0">
              <a:solidFill>
                <a:schemeClr val="bg1"/>
              </a:solidFill>
              <a:latin typeface="Montserrat" panose="00000500000000000000" pitchFamily="50" charset="0"/>
            </a:endParaRPr>
          </a:p>
        </p:txBody>
      </p:sp>
      <p:sp>
        <p:nvSpPr>
          <p:cNvPr id="7" name="CuadroTexto 3">
            <a:extLst>
              <a:ext uri="{FF2B5EF4-FFF2-40B4-BE49-F238E27FC236}">
                <a16:creationId xmlns:a16="http://schemas.microsoft.com/office/drawing/2014/main" id="{F51D8152-E14A-6D3A-E250-353E0125E0AA}"/>
              </a:ext>
            </a:extLst>
          </p:cNvPr>
          <p:cNvSpPr txBox="1"/>
          <p:nvPr/>
        </p:nvSpPr>
        <p:spPr>
          <a:xfrm>
            <a:off x="8091474" y="1926101"/>
            <a:ext cx="2952328" cy="253916"/>
          </a:xfrm>
          <a:prstGeom prst="rect">
            <a:avLst/>
          </a:prstGeom>
          <a:solidFill>
            <a:schemeClr val="accent6">
              <a:lumMod val="25000"/>
            </a:schemeClr>
          </a:solidFill>
          <a:ln>
            <a:noFill/>
          </a:ln>
        </p:spPr>
        <p:txBody>
          <a:bodyPr wrap="square" rtlCol="0" anchor="ctr">
            <a:spAutoFit/>
          </a:bodyPr>
          <a:lstStyle/>
          <a:p>
            <a:pPr algn="ctr"/>
            <a:r>
              <a:rPr lang="es-ES" sz="1050" dirty="0">
                <a:solidFill>
                  <a:schemeClr val="bg1"/>
                </a:solidFill>
                <a:latin typeface="Montserrat" panose="00000500000000000000" pitchFamily="50" charset="0"/>
                <a:cs typeface="Arial" panose="020B0604020202020204" pitchFamily="34" charset="0"/>
              </a:rPr>
              <a:t>MAX DIFF vs NPS</a:t>
            </a:r>
          </a:p>
        </p:txBody>
      </p:sp>
      <p:sp>
        <p:nvSpPr>
          <p:cNvPr id="2" name="CuadroTexto 3">
            <a:extLst>
              <a:ext uri="{FF2B5EF4-FFF2-40B4-BE49-F238E27FC236}">
                <a16:creationId xmlns:a16="http://schemas.microsoft.com/office/drawing/2014/main" id="{22F34011-C428-4FF2-3F05-60F6516C8773}"/>
              </a:ext>
            </a:extLst>
          </p:cNvPr>
          <p:cNvSpPr txBox="1"/>
          <p:nvPr/>
        </p:nvSpPr>
        <p:spPr>
          <a:xfrm>
            <a:off x="798005" y="1960225"/>
            <a:ext cx="1928171" cy="461665"/>
          </a:xfrm>
          <a:prstGeom prst="rect">
            <a:avLst/>
          </a:prstGeom>
          <a:solidFill>
            <a:schemeClr val="accent6">
              <a:lumMod val="25000"/>
            </a:schemeClr>
          </a:solidFill>
          <a:ln>
            <a:noFill/>
          </a:ln>
        </p:spPr>
        <p:txBody>
          <a:bodyPr wrap="square" rtlCol="0" anchor="ctr">
            <a:spAutoFit/>
          </a:bodyPr>
          <a:lstStyle/>
          <a:p>
            <a:pPr algn="ctr"/>
            <a:r>
              <a:rPr lang="es-ES" sz="1200" dirty="0">
                <a:solidFill>
                  <a:schemeClr val="bg1"/>
                </a:solidFill>
                <a:latin typeface="Montserrat" panose="00000500000000000000" pitchFamily="50" charset="0"/>
                <a:cs typeface="Arial" panose="020B0604020202020204" pitchFamily="34" charset="0"/>
              </a:rPr>
              <a:t>Compañías energéticas</a:t>
            </a:r>
          </a:p>
        </p:txBody>
      </p:sp>
      <p:pic>
        <p:nvPicPr>
          <p:cNvPr id="13" name="Imagen 12">
            <a:extLst>
              <a:ext uri="{FF2B5EF4-FFF2-40B4-BE49-F238E27FC236}">
                <a16:creationId xmlns:a16="http://schemas.microsoft.com/office/drawing/2014/main" id="{331B19DF-652E-3317-F20C-B066AEEF045D}"/>
              </a:ext>
            </a:extLst>
          </p:cNvPr>
          <p:cNvPicPr>
            <a:picLocks noChangeAspect="1"/>
          </p:cNvPicPr>
          <p:nvPr/>
        </p:nvPicPr>
        <p:blipFill>
          <a:blip r:embed="rId4"/>
          <a:stretch>
            <a:fillRect/>
          </a:stretch>
        </p:blipFill>
        <p:spPr>
          <a:xfrm>
            <a:off x="7551414" y="4295845"/>
            <a:ext cx="4032448" cy="1818034"/>
          </a:xfrm>
          <a:prstGeom prst="rect">
            <a:avLst/>
          </a:prstGeom>
        </p:spPr>
      </p:pic>
    </p:spTree>
    <p:extLst>
      <p:ext uri="{BB962C8B-B14F-4D97-AF65-F5344CB8AC3E}">
        <p14:creationId xmlns:p14="http://schemas.microsoft.com/office/powerpoint/2010/main" val="1882909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1713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63</a:t>
            </a:fld>
            <a:endParaRPr lang="es-ES" b="1" dirty="0">
              <a:solidFill>
                <a:schemeClr val="bg1"/>
              </a:solidFill>
              <a:latin typeface="Montserrat" panose="00000500000000000000" pitchFamily="50" charset="0"/>
            </a:endParaRPr>
          </a:p>
        </p:txBody>
      </p:sp>
      <p:sp>
        <p:nvSpPr>
          <p:cNvPr id="4" name="CuadroTexto 3">
            <a:extLst>
              <a:ext uri="{FF2B5EF4-FFF2-40B4-BE49-F238E27FC236}">
                <a16:creationId xmlns:a16="http://schemas.microsoft.com/office/drawing/2014/main" id="{E987CFA0-8A4C-1CD1-FCC7-8065FFE003D2}"/>
              </a:ext>
            </a:extLst>
          </p:cNvPr>
          <p:cNvSpPr txBox="1"/>
          <p:nvPr/>
        </p:nvSpPr>
        <p:spPr>
          <a:xfrm>
            <a:off x="849539" y="1128037"/>
            <a:ext cx="10492921" cy="4886402"/>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b="1" dirty="0">
                <a:latin typeface="Montserrat" panose="00000500000000000000" pitchFamily="50" charset="0"/>
              </a:rPr>
              <a:t>La tecnología algorítmica ADNe® </a:t>
            </a:r>
            <a:r>
              <a:rPr lang="es-ES" sz="1100" dirty="0">
                <a:latin typeface="Montserrat" panose="00000500000000000000" pitchFamily="50" charset="0"/>
              </a:rPr>
              <a:t>se gestó en el año 2011 en el entorno del programa Biocampus Genoma España. Se trataba de realizar una traducción matemática del comportamiento de las personas basándonos en la secuenciación de múltiples cadenas neurotransmisoras.</a:t>
            </a:r>
          </a:p>
          <a:p>
            <a:pPr marL="285750" indent="-285750">
              <a:lnSpc>
                <a:spcPct val="150000"/>
              </a:lnSpc>
              <a:buFont typeface="Arial" panose="020B0604020202020204" pitchFamily="34" charset="0"/>
              <a:buChar char="•"/>
            </a:pPr>
            <a:r>
              <a:rPr lang="es-ES" sz="1100" dirty="0">
                <a:latin typeface="Montserrat" panose="00000500000000000000" pitchFamily="50" charset="0"/>
              </a:rPr>
              <a:t>Para conseguir dicho algoritmo fue necesaria </a:t>
            </a:r>
            <a:r>
              <a:rPr lang="es-ES" sz="1100" b="1" dirty="0">
                <a:latin typeface="Montserrat" panose="00000500000000000000" pitchFamily="50" charset="0"/>
              </a:rPr>
              <a:t>la participación y colaboración de diferentes especialistas en genética, biología molecular, psiquiatría, psicología e informática</a:t>
            </a:r>
            <a:r>
              <a:rPr lang="es-ES" sz="1100" dirty="0">
                <a:latin typeface="Montserrat" panose="00000500000000000000" pitchFamily="50" charset="0"/>
              </a:rPr>
              <a:t>, ya que resultaba fundamental conocer al detalle el funcionamiento del modelo sináptico (comunicación entre neuronas) y la combinación de una serie de neurotransmisores y el conocimiento de sus precursores.</a:t>
            </a:r>
          </a:p>
          <a:p>
            <a:pPr marL="285750" indent="-285750">
              <a:lnSpc>
                <a:spcPct val="150000"/>
              </a:lnSpc>
              <a:buFont typeface="Arial" panose="020B0604020202020204" pitchFamily="34" charset="0"/>
              <a:buChar char="•"/>
            </a:pPr>
            <a:r>
              <a:rPr lang="es-ES" sz="1100" dirty="0">
                <a:latin typeface="Montserrat" panose="00000500000000000000" pitchFamily="50" charset="0"/>
              </a:rPr>
              <a:t>La revisión de los contenidos publicados por Eric Kandel, premio Nobel en Medicina (2000), nos ayudó a descifrar el modelo. Así mismo, las enseñanzas del psiquiatra canadiense Eric Bernstein nos permitió focalizar con nitidez la propuesta ADNe®. </a:t>
            </a:r>
            <a:r>
              <a:rPr lang="es-ES" sz="1100" b="1" dirty="0">
                <a:latin typeface="Montserrat" panose="00000500000000000000" pitchFamily="50" charset="0"/>
              </a:rPr>
              <a:t>Dichos preceptos indican que todo lo que percibimos, pensamos, sentimos, etc… es regido por el modelo neurotransmisor.</a:t>
            </a:r>
          </a:p>
          <a:p>
            <a:pPr marL="285750" indent="-285750">
              <a:lnSpc>
                <a:spcPct val="150000"/>
              </a:lnSpc>
              <a:buFont typeface="Arial" panose="020B0604020202020204" pitchFamily="34" charset="0"/>
              <a:buChar char="•"/>
            </a:pPr>
            <a:r>
              <a:rPr lang="es-ES" sz="1100" dirty="0">
                <a:latin typeface="Montserrat" panose="00000500000000000000" pitchFamily="50" charset="0"/>
              </a:rPr>
              <a:t>En definitiva, se trata de una fórmula compleja que actúa sobre unas sencillas preguntas obteniendo, con su secuenciación, más de 36.900 millones de resultados posibles que identifican la combinatoria neurotransmisora a través de su réplica algorítmica </a:t>
            </a:r>
            <a:r>
              <a:rPr lang="es-ES" sz="1100" b="1" dirty="0">
                <a:latin typeface="Montserrat" panose="00000500000000000000" pitchFamily="50" charset="0"/>
              </a:rPr>
              <a:t>cuya confiabilidad es del 97%.</a:t>
            </a:r>
          </a:p>
          <a:p>
            <a:pPr marL="285750" indent="-285750">
              <a:lnSpc>
                <a:spcPct val="150000"/>
              </a:lnSpc>
              <a:buFont typeface="Arial" panose="020B0604020202020204" pitchFamily="34" charset="0"/>
              <a:buChar char="•"/>
            </a:pPr>
            <a:r>
              <a:rPr lang="es-ES" sz="1100" dirty="0">
                <a:latin typeface="Montserrat" panose="00000500000000000000" pitchFamily="50" charset="0"/>
              </a:rPr>
              <a:t>Por ello su finalidad es conocer a los individuos de forma personalizada, preventiva, predictiva y precisa. Todo ello respetando las propuestas asociadas a los “Neuroderechos”, obteniendo el rango de </a:t>
            </a:r>
            <a:r>
              <a:rPr lang="es-ES" sz="1100" b="1" dirty="0">
                <a:latin typeface="Montserrat" panose="00000500000000000000" pitchFamily="50" charset="0"/>
              </a:rPr>
              <a:t>Significancia Bioestadística Científica</a:t>
            </a:r>
            <a:r>
              <a:rPr lang="es-ES" sz="1100" dirty="0">
                <a:latin typeface="Montserrat" panose="00000500000000000000" pitchFamily="50" charset="0"/>
              </a:rPr>
              <a:t> (p=0.03).</a:t>
            </a:r>
          </a:p>
          <a:p>
            <a:pPr marL="285750" indent="-285750">
              <a:lnSpc>
                <a:spcPct val="150000"/>
              </a:lnSpc>
              <a:buFont typeface="Arial" panose="020B0604020202020204" pitchFamily="34" charset="0"/>
              <a:buChar char="•"/>
            </a:pPr>
            <a:r>
              <a:rPr lang="es-ES" sz="1100" dirty="0">
                <a:latin typeface="Montserrat" panose="00000500000000000000" pitchFamily="50" charset="0"/>
              </a:rPr>
              <a:t>Nuestra tecnología es utilizada en un amplio espectro de organizaciones, empresas y universidades. Entre ellas, la Universidad Politécnica de Valencia, la Universidad Autónoma de Madrid, la Universidad de Alcalá, la Cátedra Innovación de la UPV, el Consejo Superior de Deportes, World Happiness Foundation, etc… Así mismo, este mismo algoritmo, </a:t>
            </a:r>
            <a:r>
              <a:rPr lang="es-ES" sz="1100" b="1" dirty="0">
                <a:latin typeface="Montserrat" panose="00000500000000000000" pitchFamily="50" charset="0"/>
              </a:rPr>
              <a:t>en el año 2018 fue premiado por la Academia Europea de Economía </a:t>
            </a:r>
            <a:r>
              <a:rPr lang="es-ES" sz="1100" dirty="0">
                <a:latin typeface="Montserrat" panose="00000500000000000000" pitchFamily="50" charset="0"/>
              </a:rPr>
              <a:t>en su área de Impacto en la Salud y en la Sociedad, ya que contribuye a la generación de la alerta temprana de patologías neurodegenerativas y de desórdenes en el comportamiento.</a:t>
            </a:r>
          </a:p>
          <a:p>
            <a:pPr marL="285750" indent="-285750">
              <a:lnSpc>
                <a:spcPct val="150000"/>
              </a:lnSpc>
              <a:buFont typeface="Arial" panose="020B0604020202020204" pitchFamily="34" charset="0"/>
              <a:buChar char="•"/>
            </a:pPr>
            <a:r>
              <a:rPr lang="es-ES" sz="1100" dirty="0">
                <a:latin typeface="Montserrat" panose="00000500000000000000" pitchFamily="50" charset="0"/>
              </a:rPr>
              <a:t>Actualmente ya han sido evaluadas más de </a:t>
            </a:r>
            <a:r>
              <a:rPr lang="es-ES" sz="1100" b="1" dirty="0">
                <a:latin typeface="Montserrat" panose="00000500000000000000" pitchFamily="50" charset="0"/>
              </a:rPr>
              <a:t>1.500.000 personas</a:t>
            </a:r>
            <a:r>
              <a:rPr lang="es-ES" sz="1100" dirty="0">
                <a:latin typeface="Montserrat" panose="00000500000000000000" pitchFamily="50" charset="0"/>
              </a:rPr>
              <a:t>.</a:t>
            </a: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42287"/>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Introducción</a:t>
            </a:r>
          </a:p>
        </p:txBody>
      </p:sp>
    </p:spTree>
    <p:extLst>
      <p:ext uri="{BB962C8B-B14F-4D97-AF65-F5344CB8AC3E}">
        <p14:creationId xmlns:p14="http://schemas.microsoft.com/office/powerpoint/2010/main" val="3795499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64</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134135"/>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Estilos de Compra y sus Estímulos Emocionales</a:t>
            </a:r>
          </a:p>
        </p:txBody>
      </p:sp>
      <p:grpSp>
        <p:nvGrpSpPr>
          <p:cNvPr id="42" name="Grupo 41">
            <a:extLst>
              <a:ext uri="{FF2B5EF4-FFF2-40B4-BE49-F238E27FC236}">
                <a16:creationId xmlns:a16="http://schemas.microsoft.com/office/drawing/2014/main" id="{927E4C22-9A00-BF4B-BD50-7357EBB7EB12}"/>
              </a:ext>
            </a:extLst>
          </p:cNvPr>
          <p:cNvGrpSpPr/>
          <p:nvPr/>
        </p:nvGrpSpPr>
        <p:grpSpPr>
          <a:xfrm>
            <a:off x="2845890" y="814495"/>
            <a:ext cx="6500221" cy="5484302"/>
            <a:chOff x="2845890" y="814495"/>
            <a:chExt cx="6500221" cy="5484302"/>
          </a:xfrm>
        </p:grpSpPr>
        <p:grpSp>
          <p:nvGrpSpPr>
            <p:cNvPr id="2" name="Grupo 1">
              <a:extLst>
                <a:ext uri="{FF2B5EF4-FFF2-40B4-BE49-F238E27FC236}">
                  <a16:creationId xmlns:a16="http://schemas.microsoft.com/office/drawing/2014/main" id="{C6986FEC-0B18-DCD3-E9C7-4517C6DFD5FA}"/>
                </a:ext>
              </a:extLst>
            </p:cNvPr>
            <p:cNvGrpSpPr/>
            <p:nvPr/>
          </p:nvGrpSpPr>
          <p:grpSpPr>
            <a:xfrm>
              <a:off x="2845890" y="814495"/>
              <a:ext cx="6500221" cy="5484302"/>
              <a:chOff x="4038797" y="513103"/>
              <a:chExt cx="8840247" cy="7414489"/>
            </a:xfrm>
          </p:grpSpPr>
          <p:sp>
            <p:nvSpPr>
              <p:cNvPr id="7" name="Rectángulo 6">
                <a:extLst>
                  <a:ext uri="{FF2B5EF4-FFF2-40B4-BE49-F238E27FC236}">
                    <a16:creationId xmlns:a16="http://schemas.microsoft.com/office/drawing/2014/main" id="{CB79F433-229D-D7AF-8DAB-63A4AE7FFD73}"/>
                  </a:ext>
                </a:extLst>
              </p:cNvPr>
              <p:cNvSpPr/>
              <p:nvPr/>
            </p:nvSpPr>
            <p:spPr>
              <a:xfrm>
                <a:off x="4038797" y="513103"/>
                <a:ext cx="8840247" cy="7414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8" name="Group 151">
                <a:extLst>
                  <a:ext uri="{FF2B5EF4-FFF2-40B4-BE49-F238E27FC236}">
                    <a16:creationId xmlns:a16="http://schemas.microsoft.com/office/drawing/2014/main" id="{A96094C5-1A09-BD2E-5076-FB2415F3D0B0}"/>
                  </a:ext>
                </a:extLst>
              </p:cNvPr>
              <p:cNvGrpSpPr/>
              <p:nvPr/>
            </p:nvGrpSpPr>
            <p:grpSpPr>
              <a:xfrm>
                <a:off x="5125825" y="933847"/>
                <a:ext cx="6641244" cy="6567703"/>
                <a:chOff x="2872741" y="1379261"/>
                <a:chExt cx="3398520" cy="3410456"/>
              </a:xfrm>
              <a:effectLst/>
            </p:grpSpPr>
            <p:grpSp>
              <p:nvGrpSpPr>
                <p:cNvPr id="23" name="Group 133">
                  <a:extLst>
                    <a:ext uri="{FF2B5EF4-FFF2-40B4-BE49-F238E27FC236}">
                      <a16:creationId xmlns:a16="http://schemas.microsoft.com/office/drawing/2014/main" id="{8E512F41-2A8B-2D4D-5F4A-5994661FC99F}"/>
                    </a:ext>
                  </a:extLst>
                </p:cNvPr>
                <p:cNvGrpSpPr/>
                <p:nvPr/>
              </p:nvGrpSpPr>
              <p:grpSpPr>
                <a:xfrm>
                  <a:off x="3197186" y="1706453"/>
                  <a:ext cx="2745429" cy="2745425"/>
                  <a:chOff x="3274111" y="1737839"/>
                  <a:chExt cx="2591813" cy="2591810"/>
                </a:xfrm>
              </p:grpSpPr>
              <p:sp>
                <p:nvSpPr>
                  <p:cNvPr id="32" name="Freeform 151">
                    <a:extLst>
                      <a:ext uri="{FF2B5EF4-FFF2-40B4-BE49-F238E27FC236}">
                        <a16:creationId xmlns:a16="http://schemas.microsoft.com/office/drawing/2014/main" id="{95D31ED8-1275-A1B5-A2EB-6ABE1E020EC3}"/>
                      </a:ext>
                    </a:extLst>
                  </p:cNvPr>
                  <p:cNvSpPr>
                    <a:spLocks/>
                  </p:cNvSpPr>
                  <p:nvPr/>
                </p:nvSpPr>
                <p:spPr bwMode="auto">
                  <a:xfrm rot="17537">
                    <a:off x="5037100" y="3048862"/>
                    <a:ext cx="824154" cy="896374"/>
                  </a:xfrm>
                  <a:custGeom>
                    <a:avLst/>
                    <a:gdLst>
                      <a:gd name="T0" fmla="*/ 0 w 375"/>
                      <a:gd name="T1" fmla="*/ 206 h 411"/>
                      <a:gd name="T2" fmla="*/ 205 w 375"/>
                      <a:gd name="T3" fmla="*/ 411 h 411"/>
                      <a:gd name="T4" fmla="*/ 375 w 375"/>
                      <a:gd name="T5" fmla="*/ 0 h 411"/>
                      <a:gd name="T6" fmla="*/ 86 w 375"/>
                      <a:gd name="T7" fmla="*/ 0 h 411"/>
                      <a:gd name="T8" fmla="*/ 0 w 375"/>
                      <a:gd name="T9" fmla="*/ 206 h 411"/>
                    </a:gdLst>
                    <a:ahLst/>
                    <a:cxnLst>
                      <a:cxn ang="0">
                        <a:pos x="T0" y="T1"/>
                      </a:cxn>
                      <a:cxn ang="0">
                        <a:pos x="T2" y="T3"/>
                      </a:cxn>
                      <a:cxn ang="0">
                        <a:pos x="T4" y="T5"/>
                      </a:cxn>
                      <a:cxn ang="0">
                        <a:pos x="T6" y="T7"/>
                      </a:cxn>
                      <a:cxn ang="0">
                        <a:pos x="T8" y="T9"/>
                      </a:cxn>
                    </a:cxnLst>
                    <a:rect l="0" t="0" r="r" b="b"/>
                    <a:pathLst>
                      <a:path w="375" h="411">
                        <a:moveTo>
                          <a:pt x="0" y="206"/>
                        </a:moveTo>
                        <a:cubicBezTo>
                          <a:pt x="205" y="411"/>
                          <a:pt x="205" y="411"/>
                          <a:pt x="205" y="411"/>
                        </a:cubicBezTo>
                        <a:cubicBezTo>
                          <a:pt x="309" y="305"/>
                          <a:pt x="374" y="160"/>
                          <a:pt x="375" y="0"/>
                        </a:cubicBezTo>
                        <a:cubicBezTo>
                          <a:pt x="86" y="0"/>
                          <a:pt x="86" y="0"/>
                          <a:pt x="86" y="0"/>
                        </a:cubicBezTo>
                        <a:cubicBezTo>
                          <a:pt x="85" y="80"/>
                          <a:pt x="52" y="153"/>
                          <a:pt x="0" y="206"/>
                        </a:cubicBezTo>
                        <a:close/>
                      </a:path>
                    </a:pathLst>
                  </a:custGeom>
                  <a:solidFill>
                    <a:srgbClr val="920000"/>
                  </a:solidFill>
                  <a:ln>
                    <a:noFill/>
                  </a:ln>
                  <a:effectLst/>
                </p:spPr>
                <p:txBody>
                  <a:bodyPr vert="horz" wrap="square" lIns="91440" tIns="45720" rIns="91440" bIns="45720" numCol="1" anchor="ctr" anchorCtr="0" compatLnSpc="1">
                    <a:prstTxWarp prst="textNoShape">
                      <a:avLst/>
                    </a:prstTxWarp>
                  </a:bodyPr>
                  <a:lstStyle/>
                  <a:p>
                    <a:endParaRPr lang="en-US" sz="1050" b="1">
                      <a:solidFill>
                        <a:schemeClr val="bg1">
                          <a:lumMod val="50000"/>
                        </a:schemeClr>
                      </a:solidFill>
                    </a:endParaRPr>
                  </a:p>
                </p:txBody>
              </p:sp>
              <p:sp>
                <p:nvSpPr>
                  <p:cNvPr id="33" name="Freeform 150">
                    <a:extLst>
                      <a:ext uri="{FF2B5EF4-FFF2-40B4-BE49-F238E27FC236}">
                        <a16:creationId xmlns:a16="http://schemas.microsoft.com/office/drawing/2014/main" id="{9DBA1B13-2328-8F2B-1D6B-F682E6FDD72D}"/>
                      </a:ext>
                    </a:extLst>
                  </p:cNvPr>
                  <p:cNvSpPr>
                    <a:spLocks/>
                  </p:cNvSpPr>
                  <p:nvPr/>
                </p:nvSpPr>
                <p:spPr bwMode="auto">
                  <a:xfrm rot="17537">
                    <a:off x="5041770" y="2131260"/>
                    <a:ext cx="824154" cy="900621"/>
                  </a:xfrm>
                  <a:custGeom>
                    <a:avLst/>
                    <a:gdLst>
                      <a:gd name="T0" fmla="*/ 86 w 375"/>
                      <a:gd name="T1" fmla="*/ 411 h 411"/>
                      <a:gd name="T2" fmla="*/ 375 w 375"/>
                      <a:gd name="T3" fmla="*/ 411 h 411"/>
                      <a:gd name="T4" fmla="*/ 205 w 375"/>
                      <a:gd name="T5" fmla="*/ 0 h 411"/>
                      <a:gd name="T6" fmla="*/ 0 w 375"/>
                      <a:gd name="T7" fmla="*/ 205 h 411"/>
                      <a:gd name="T8" fmla="*/ 86 w 375"/>
                      <a:gd name="T9" fmla="*/ 411 h 411"/>
                    </a:gdLst>
                    <a:ahLst/>
                    <a:cxnLst>
                      <a:cxn ang="0">
                        <a:pos x="T0" y="T1"/>
                      </a:cxn>
                      <a:cxn ang="0">
                        <a:pos x="T2" y="T3"/>
                      </a:cxn>
                      <a:cxn ang="0">
                        <a:pos x="T4" y="T5"/>
                      </a:cxn>
                      <a:cxn ang="0">
                        <a:pos x="T6" y="T7"/>
                      </a:cxn>
                      <a:cxn ang="0">
                        <a:pos x="T8" y="T9"/>
                      </a:cxn>
                    </a:cxnLst>
                    <a:rect l="0" t="0" r="r" b="b"/>
                    <a:pathLst>
                      <a:path w="375" h="411">
                        <a:moveTo>
                          <a:pt x="86" y="411"/>
                        </a:moveTo>
                        <a:cubicBezTo>
                          <a:pt x="375" y="411"/>
                          <a:pt x="375" y="411"/>
                          <a:pt x="375" y="411"/>
                        </a:cubicBezTo>
                        <a:cubicBezTo>
                          <a:pt x="374" y="251"/>
                          <a:pt x="309" y="106"/>
                          <a:pt x="205" y="0"/>
                        </a:cubicBezTo>
                        <a:cubicBezTo>
                          <a:pt x="0" y="205"/>
                          <a:pt x="0" y="205"/>
                          <a:pt x="0" y="205"/>
                        </a:cubicBezTo>
                        <a:cubicBezTo>
                          <a:pt x="52" y="258"/>
                          <a:pt x="85" y="331"/>
                          <a:pt x="86" y="411"/>
                        </a:cubicBezTo>
                        <a:close/>
                      </a:path>
                    </a:pathLst>
                  </a:custGeom>
                  <a:solidFill>
                    <a:srgbClr val="920000"/>
                  </a:solidFill>
                  <a:ln>
                    <a:noFill/>
                  </a:ln>
                  <a:effectLst/>
                </p:spPr>
                <p:txBody>
                  <a:bodyPr vert="horz" wrap="square" lIns="91440" tIns="45720" rIns="91440" bIns="45720" numCol="1" anchor="ctr" anchorCtr="0" compatLnSpc="1">
                    <a:prstTxWarp prst="textNoShape">
                      <a:avLst/>
                    </a:prstTxWarp>
                  </a:bodyPr>
                  <a:lstStyle/>
                  <a:p>
                    <a:endParaRPr lang="en-US" sz="1050" b="1">
                      <a:solidFill>
                        <a:schemeClr val="bg1">
                          <a:lumMod val="50000"/>
                        </a:schemeClr>
                      </a:solidFill>
                    </a:endParaRPr>
                  </a:p>
                </p:txBody>
              </p:sp>
              <p:sp>
                <p:nvSpPr>
                  <p:cNvPr id="34" name="Freeform 148">
                    <a:extLst>
                      <a:ext uri="{FF2B5EF4-FFF2-40B4-BE49-F238E27FC236}">
                        <a16:creationId xmlns:a16="http://schemas.microsoft.com/office/drawing/2014/main" id="{BC26FC20-6394-D0A0-AB4E-095E493EA009}"/>
                      </a:ext>
                    </a:extLst>
                  </p:cNvPr>
                  <p:cNvSpPr>
                    <a:spLocks/>
                  </p:cNvSpPr>
                  <p:nvPr/>
                </p:nvSpPr>
                <p:spPr bwMode="auto">
                  <a:xfrm rot="17537">
                    <a:off x="4580896" y="1742510"/>
                    <a:ext cx="900622" cy="819906"/>
                  </a:xfrm>
                  <a:custGeom>
                    <a:avLst/>
                    <a:gdLst>
                      <a:gd name="T0" fmla="*/ 0 w 411"/>
                      <a:gd name="T1" fmla="*/ 289 h 375"/>
                      <a:gd name="T2" fmla="*/ 207 w 411"/>
                      <a:gd name="T3" fmla="*/ 375 h 375"/>
                      <a:gd name="T4" fmla="*/ 411 w 411"/>
                      <a:gd name="T5" fmla="*/ 170 h 375"/>
                      <a:gd name="T6" fmla="*/ 0 w 411"/>
                      <a:gd name="T7" fmla="*/ 0 h 375"/>
                      <a:gd name="T8" fmla="*/ 0 w 411"/>
                      <a:gd name="T9" fmla="*/ 289 h 375"/>
                    </a:gdLst>
                    <a:ahLst/>
                    <a:cxnLst>
                      <a:cxn ang="0">
                        <a:pos x="T0" y="T1"/>
                      </a:cxn>
                      <a:cxn ang="0">
                        <a:pos x="T2" y="T3"/>
                      </a:cxn>
                      <a:cxn ang="0">
                        <a:pos x="T4" y="T5"/>
                      </a:cxn>
                      <a:cxn ang="0">
                        <a:pos x="T6" y="T7"/>
                      </a:cxn>
                      <a:cxn ang="0">
                        <a:pos x="T8" y="T9"/>
                      </a:cxn>
                    </a:cxnLst>
                    <a:rect l="0" t="0" r="r" b="b"/>
                    <a:pathLst>
                      <a:path w="411" h="375">
                        <a:moveTo>
                          <a:pt x="0" y="289"/>
                        </a:moveTo>
                        <a:cubicBezTo>
                          <a:pt x="80" y="290"/>
                          <a:pt x="153" y="323"/>
                          <a:pt x="207" y="375"/>
                        </a:cubicBezTo>
                        <a:cubicBezTo>
                          <a:pt x="411" y="170"/>
                          <a:pt x="411" y="170"/>
                          <a:pt x="411" y="170"/>
                        </a:cubicBezTo>
                        <a:cubicBezTo>
                          <a:pt x="305" y="66"/>
                          <a:pt x="160" y="1"/>
                          <a:pt x="0" y="0"/>
                        </a:cubicBezTo>
                        <a:lnTo>
                          <a:pt x="0" y="289"/>
                        </a:lnTo>
                        <a:close/>
                      </a:path>
                    </a:pathLst>
                  </a:custGeom>
                  <a:solidFill>
                    <a:srgbClr val="920000"/>
                  </a:solidFill>
                  <a:ln>
                    <a:noFill/>
                  </a:ln>
                  <a:effectLst/>
                </p:spPr>
                <p:txBody>
                  <a:bodyPr vert="horz" wrap="square" lIns="91440" tIns="45720" rIns="91440" bIns="45720" numCol="1" anchor="ctr" anchorCtr="0" compatLnSpc="1">
                    <a:prstTxWarp prst="textNoShape">
                      <a:avLst/>
                    </a:prstTxWarp>
                  </a:bodyPr>
                  <a:lstStyle/>
                  <a:p>
                    <a:endParaRPr lang="en-US" sz="1050" b="1">
                      <a:solidFill>
                        <a:schemeClr val="bg1">
                          <a:lumMod val="50000"/>
                        </a:schemeClr>
                      </a:solidFill>
                    </a:endParaRPr>
                  </a:p>
                </p:txBody>
              </p:sp>
              <p:sp>
                <p:nvSpPr>
                  <p:cNvPr id="35" name="Freeform 149">
                    <a:extLst>
                      <a:ext uri="{FF2B5EF4-FFF2-40B4-BE49-F238E27FC236}">
                        <a16:creationId xmlns:a16="http://schemas.microsoft.com/office/drawing/2014/main" id="{0392C83C-B91E-19EF-0A09-0C1610E564F1}"/>
                      </a:ext>
                    </a:extLst>
                  </p:cNvPr>
                  <p:cNvSpPr>
                    <a:spLocks/>
                  </p:cNvSpPr>
                  <p:nvPr/>
                </p:nvSpPr>
                <p:spPr bwMode="auto">
                  <a:xfrm rot="17537">
                    <a:off x="3667543" y="1737839"/>
                    <a:ext cx="896375" cy="819906"/>
                  </a:xfrm>
                  <a:custGeom>
                    <a:avLst/>
                    <a:gdLst>
                      <a:gd name="T0" fmla="*/ 411 w 411"/>
                      <a:gd name="T1" fmla="*/ 289 h 375"/>
                      <a:gd name="T2" fmla="*/ 411 w 411"/>
                      <a:gd name="T3" fmla="*/ 0 h 375"/>
                      <a:gd name="T4" fmla="*/ 0 w 411"/>
                      <a:gd name="T5" fmla="*/ 170 h 375"/>
                      <a:gd name="T6" fmla="*/ 205 w 411"/>
                      <a:gd name="T7" fmla="*/ 375 h 375"/>
                      <a:gd name="T8" fmla="*/ 411 w 411"/>
                      <a:gd name="T9" fmla="*/ 289 h 375"/>
                    </a:gdLst>
                    <a:ahLst/>
                    <a:cxnLst>
                      <a:cxn ang="0">
                        <a:pos x="T0" y="T1"/>
                      </a:cxn>
                      <a:cxn ang="0">
                        <a:pos x="T2" y="T3"/>
                      </a:cxn>
                      <a:cxn ang="0">
                        <a:pos x="T4" y="T5"/>
                      </a:cxn>
                      <a:cxn ang="0">
                        <a:pos x="T6" y="T7"/>
                      </a:cxn>
                      <a:cxn ang="0">
                        <a:pos x="T8" y="T9"/>
                      </a:cxn>
                    </a:cxnLst>
                    <a:rect l="0" t="0" r="r" b="b"/>
                    <a:pathLst>
                      <a:path w="411" h="375">
                        <a:moveTo>
                          <a:pt x="411" y="289"/>
                        </a:moveTo>
                        <a:cubicBezTo>
                          <a:pt x="411" y="0"/>
                          <a:pt x="411" y="0"/>
                          <a:pt x="411" y="0"/>
                        </a:cubicBezTo>
                        <a:cubicBezTo>
                          <a:pt x="251" y="1"/>
                          <a:pt x="106" y="66"/>
                          <a:pt x="0" y="170"/>
                        </a:cubicBezTo>
                        <a:cubicBezTo>
                          <a:pt x="205" y="375"/>
                          <a:pt x="205" y="375"/>
                          <a:pt x="205" y="375"/>
                        </a:cubicBezTo>
                        <a:cubicBezTo>
                          <a:pt x="258" y="323"/>
                          <a:pt x="331" y="290"/>
                          <a:pt x="411" y="289"/>
                        </a:cubicBezTo>
                        <a:close/>
                      </a:path>
                    </a:pathLst>
                  </a:custGeom>
                  <a:solidFill>
                    <a:srgbClr val="920000"/>
                  </a:solidFill>
                  <a:ln>
                    <a:noFill/>
                  </a:ln>
                  <a:effectLst/>
                </p:spPr>
                <p:txBody>
                  <a:bodyPr vert="horz" wrap="square" lIns="91440" tIns="45720" rIns="91440" bIns="45720" numCol="1" anchor="ctr" anchorCtr="0" compatLnSpc="1">
                    <a:prstTxWarp prst="textNoShape">
                      <a:avLst/>
                    </a:prstTxWarp>
                  </a:bodyPr>
                  <a:lstStyle/>
                  <a:p>
                    <a:endParaRPr lang="en-US" sz="1050" b="1">
                      <a:solidFill>
                        <a:schemeClr val="bg1">
                          <a:lumMod val="50000"/>
                        </a:schemeClr>
                      </a:solidFill>
                    </a:endParaRPr>
                  </a:p>
                </p:txBody>
              </p:sp>
              <p:sp>
                <p:nvSpPr>
                  <p:cNvPr id="36" name="Freeform 144">
                    <a:extLst>
                      <a:ext uri="{FF2B5EF4-FFF2-40B4-BE49-F238E27FC236}">
                        <a16:creationId xmlns:a16="http://schemas.microsoft.com/office/drawing/2014/main" id="{FD4A37C5-B35E-1B2A-5581-1AD15C248E18}"/>
                      </a:ext>
                    </a:extLst>
                  </p:cNvPr>
                  <p:cNvSpPr>
                    <a:spLocks/>
                  </p:cNvSpPr>
                  <p:nvPr/>
                </p:nvSpPr>
                <p:spPr bwMode="auto">
                  <a:xfrm rot="17537">
                    <a:off x="3658528" y="3505073"/>
                    <a:ext cx="896375" cy="819906"/>
                  </a:xfrm>
                  <a:custGeom>
                    <a:avLst/>
                    <a:gdLst>
                      <a:gd name="T0" fmla="*/ 205 w 411"/>
                      <a:gd name="T1" fmla="*/ 0 h 375"/>
                      <a:gd name="T2" fmla="*/ 0 w 411"/>
                      <a:gd name="T3" fmla="*/ 205 h 375"/>
                      <a:gd name="T4" fmla="*/ 411 w 411"/>
                      <a:gd name="T5" fmla="*/ 375 h 375"/>
                      <a:gd name="T6" fmla="*/ 411 w 411"/>
                      <a:gd name="T7" fmla="*/ 86 h 375"/>
                      <a:gd name="T8" fmla="*/ 205 w 411"/>
                      <a:gd name="T9" fmla="*/ 0 h 375"/>
                    </a:gdLst>
                    <a:ahLst/>
                    <a:cxnLst>
                      <a:cxn ang="0">
                        <a:pos x="T0" y="T1"/>
                      </a:cxn>
                      <a:cxn ang="0">
                        <a:pos x="T2" y="T3"/>
                      </a:cxn>
                      <a:cxn ang="0">
                        <a:pos x="T4" y="T5"/>
                      </a:cxn>
                      <a:cxn ang="0">
                        <a:pos x="T6" y="T7"/>
                      </a:cxn>
                      <a:cxn ang="0">
                        <a:pos x="T8" y="T9"/>
                      </a:cxn>
                    </a:cxnLst>
                    <a:rect l="0" t="0" r="r" b="b"/>
                    <a:pathLst>
                      <a:path w="411" h="375">
                        <a:moveTo>
                          <a:pt x="205" y="0"/>
                        </a:moveTo>
                        <a:cubicBezTo>
                          <a:pt x="0" y="205"/>
                          <a:pt x="0" y="205"/>
                          <a:pt x="0" y="205"/>
                        </a:cubicBezTo>
                        <a:cubicBezTo>
                          <a:pt x="106" y="309"/>
                          <a:pt x="251" y="374"/>
                          <a:pt x="411" y="375"/>
                        </a:cubicBezTo>
                        <a:cubicBezTo>
                          <a:pt x="411" y="86"/>
                          <a:pt x="411" y="86"/>
                          <a:pt x="411" y="86"/>
                        </a:cubicBezTo>
                        <a:cubicBezTo>
                          <a:pt x="331" y="85"/>
                          <a:pt x="258" y="52"/>
                          <a:pt x="205" y="0"/>
                        </a:cubicBezTo>
                        <a:close/>
                      </a:path>
                    </a:pathLst>
                  </a:custGeom>
                  <a:solidFill>
                    <a:srgbClr val="920000"/>
                  </a:solidFill>
                  <a:ln>
                    <a:noFill/>
                  </a:ln>
                  <a:effectLst/>
                </p:spPr>
                <p:txBody>
                  <a:bodyPr vert="horz" wrap="square" lIns="91440" tIns="45720" rIns="91440" bIns="45720" numCol="1" anchor="ctr" anchorCtr="0" compatLnSpc="1">
                    <a:prstTxWarp prst="textNoShape">
                      <a:avLst/>
                    </a:prstTxWarp>
                  </a:bodyPr>
                  <a:lstStyle/>
                  <a:p>
                    <a:endParaRPr lang="en-US" sz="1050" b="1">
                      <a:solidFill>
                        <a:schemeClr val="bg1">
                          <a:lumMod val="50000"/>
                        </a:schemeClr>
                      </a:solidFill>
                    </a:endParaRPr>
                  </a:p>
                </p:txBody>
              </p:sp>
              <p:sp>
                <p:nvSpPr>
                  <p:cNvPr id="37" name="Freeform 145">
                    <a:extLst>
                      <a:ext uri="{FF2B5EF4-FFF2-40B4-BE49-F238E27FC236}">
                        <a16:creationId xmlns:a16="http://schemas.microsoft.com/office/drawing/2014/main" id="{39229C72-D902-C722-7264-FDC3757D1534}"/>
                      </a:ext>
                    </a:extLst>
                  </p:cNvPr>
                  <p:cNvSpPr>
                    <a:spLocks/>
                  </p:cNvSpPr>
                  <p:nvPr/>
                </p:nvSpPr>
                <p:spPr bwMode="auto">
                  <a:xfrm rot="17537">
                    <a:off x="4571881" y="3509743"/>
                    <a:ext cx="900622" cy="819906"/>
                  </a:xfrm>
                  <a:custGeom>
                    <a:avLst/>
                    <a:gdLst>
                      <a:gd name="T0" fmla="*/ 0 w 411"/>
                      <a:gd name="T1" fmla="*/ 86 h 375"/>
                      <a:gd name="T2" fmla="*/ 0 w 411"/>
                      <a:gd name="T3" fmla="*/ 375 h 375"/>
                      <a:gd name="T4" fmla="*/ 411 w 411"/>
                      <a:gd name="T5" fmla="*/ 205 h 375"/>
                      <a:gd name="T6" fmla="*/ 207 w 411"/>
                      <a:gd name="T7" fmla="*/ 0 h 375"/>
                      <a:gd name="T8" fmla="*/ 0 w 411"/>
                      <a:gd name="T9" fmla="*/ 86 h 375"/>
                    </a:gdLst>
                    <a:ahLst/>
                    <a:cxnLst>
                      <a:cxn ang="0">
                        <a:pos x="T0" y="T1"/>
                      </a:cxn>
                      <a:cxn ang="0">
                        <a:pos x="T2" y="T3"/>
                      </a:cxn>
                      <a:cxn ang="0">
                        <a:pos x="T4" y="T5"/>
                      </a:cxn>
                      <a:cxn ang="0">
                        <a:pos x="T6" y="T7"/>
                      </a:cxn>
                      <a:cxn ang="0">
                        <a:pos x="T8" y="T9"/>
                      </a:cxn>
                    </a:cxnLst>
                    <a:rect l="0" t="0" r="r" b="b"/>
                    <a:pathLst>
                      <a:path w="411" h="375">
                        <a:moveTo>
                          <a:pt x="0" y="86"/>
                        </a:moveTo>
                        <a:cubicBezTo>
                          <a:pt x="0" y="375"/>
                          <a:pt x="0" y="375"/>
                          <a:pt x="0" y="375"/>
                        </a:cubicBezTo>
                        <a:cubicBezTo>
                          <a:pt x="160" y="374"/>
                          <a:pt x="305" y="309"/>
                          <a:pt x="411" y="205"/>
                        </a:cubicBezTo>
                        <a:cubicBezTo>
                          <a:pt x="207" y="0"/>
                          <a:pt x="207" y="0"/>
                          <a:pt x="207" y="0"/>
                        </a:cubicBezTo>
                        <a:cubicBezTo>
                          <a:pt x="153" y="52"/>
                          <a:pt x="80" y="85"/>
                          <a:pt x="0" y="86"/>
                        </a:cubicBezTo>
                        <a:close/>
                      </a:path>
                    </a:pathLst>
                  </a:custGeom>
                  <a:solidFill>
                    <a:srgbClr val="920000"/>
                  </a:solidFill>
                  <a:ln>
                    <a:noFill/>
                  </a:ln>
                  <a:effectLst/>
                </p:spPr>
                <p:txBody>
                  <a:bodyPr vert="horz" wrap="square" lIns="91440" tIns="45720" rIns="91440" bIns="45720" numCol="1" anchor="ctr" anchorCtr="0" compatLnSpc="1">
                    <a:prstTxWarp prst="textNoShape">
                      <a:avLst/>
                    </a:prstTxWarp>
                  </a:bodyPr>
                  <a:lstStyle/>
                  <a:p>
                    <a:endParaRPr lang="en-US" sz="1050" b="1">
                      <a:solidFill>
                        <a:schemeClr val="bg1">
                          <a:lumMod val="50000"/>
                        </a:schemeClr>
                      </a:solidFill>
                    </a:endParaRPr>
                  </a:p>
                </p:txBody>
              </p:sp>
              <p:sp>
                <p:nvSpPr>
                  <p:cNvPr id="38" name="Freeform 147">
                    <a:extLst>
                      <a:ext uri="{FF2B5EF4-FFF2-40B4-BE49-F238E27FC236}">
                        <a16:creationId xmlns:a16="http://schemas.microsoft.com/office/drawing/2014/main" id="{3EB0A3F2-E906-ABDF-16F9-9BA1F8CF0AC2}"/>
                      </a:ext>
                    </a:extLst>
                  </p:cNvPr>
                  <p:cNvSpPr>
                    <a:spLocks/>
                  </p:cNvSpPr>
                  <p:nvPr/>
                </p:nvSpPr>
                <p:spPr bwMode="auto">
                  <a:xfrm rot="17537">
                    <a:off x="3278781" y="2122255"/>
                    <a:ext cx="819907" cy="900621"/>
                  </a:xfrm>
                  <a:custGeom>
                    <a:avLst/>
                    <a:gdLst>
                      <a:gd name="T0" fmla="*/ 375 w 375"/>
                      <a:gd name="T1" fmla="*/ 205 h 411"/>
                      <a:gd name="T2" fmla="*/ 170 w 375"/>
                      <a:gd name="T3" fmla="*/ 0 h 411"/>
                      <a:gd name="T4" fmla="*/ 0 w 375"/>
                      <a:gd name="T5" fmla="*/ 411 h 411"/>
                      <a:gd name="T6" fmla="*/ 289 w 375"/>
                      <a:gd name="T7" fmla="*/ 411 h 411"/>
                      <a:gd name="T8" fmla="*/ 375 w 375"/>
                      <a:gd name="T9" fmla="*/ 205 h 411"/>
                    </a:gdLst>
                    <a:ahLst/>
                    <a:cxnLst>
                      <a:cxn ang="0">
                        <a:pos x="T0" y="T1"/>
                      </a:cxn>
                      <a:cxn ang="0">
                        <a:pos x="T2" y="T3"/>
                      </a:cxn>
                      <a:cxn ang="0">
                        <a:pos x="T4" y="T5"/>
                      </a:cxn>
                      <a:cxn ang="0">
                        <a:pos x="T6" y="T7"/>
                      </a:cxn>
                      <a:cxn ang="0">
                        <a:pos x="T8" y="T9"/>
                      </a:cxn>
                    </a:cxnLst>
                    <a:rect l="0" t="0" r="r" b="b"/>
                    <a:pathLst>
                      <a:path w="375" h="411">
                        <a:moveTo>
                          <a:pt x="375" y="205"/>
                        </a:moveTo>
                        <a:cubicBezTo>
                          <a:pt x="170" y="0"/>
                          <a:pt x="170" y="0"/>
                          <a:pt x="170" y="0"/>
                        </a:cubicBezTo>
                        <a:cubicBezTo>
                          <a:pt x="66" y="106"/>
                          <a:pt x="1" y="251"/>
                          <a:pt x="0" y="411"/>
                        </a:cubicBezTo>
                        <a:cubicBezTo>
                          <a:pt x="289" y="411"/>
                          <a:pt x="289" y="411"/>
                          <a:pt x="289" y="411"/>
                        </a:cubicBezTo>
                        <a:cubicBezTo>
                          <a:pt x="290" y="331"/>
                          <a:pt x="323" y="258"/>
                          <a:pt x="375" y="205"/>
                        </a:cubicBezTo>
                        <a:close/>
                      </a:path>
                    </a:pathLst>
                  </a:custGeom>
                  <a:solidFill>
                    <a:srgbClr val="920000"/>
                  </a:solidFill>
                  <a:ln>
                    <a:noFill/>
                  </a:ln>
                  <a:effectLst/>
                </p:spPr>
                <p:txBody>
                  <a:bodyPr vert="horz" wrap="square" lIns="91440" tIns="45720" rIns="91440" bIns="45720" numCol="1" anchor="ctr" anchorCtr="0" compatLnSpc="1">
                    <a:prstTxWarp prst="textNoShape">
                      <a:avLst/>
                    </a:prstTxWarp>
                  </a:bodyPr>
                  <a:lstStyle/>
                  <a:p>
                    <a:endParaRPr lang="en-US" sz="1050" b="1">
                      <a:solidFill>
                        <a:schemeClr val="bg1">
                          <a:lumMod val="50000"/>
                        </a:schemeClr>
                      </a:solidFill>
                    </a:endParaRPr>
                  </a:p>
                </p:txBody>
              </p:sp>
              <p:sp>
                <p:nvSpPr>
                  <p:cNvPr id="39" name="Freeform 146">
                    <a:extLst>
                      <a:ext uri="{FF2B5EF4-FFF2-40B4-BE49-F238E27FC236}">
                        <a16:creationId xmlns:a16="http://schemas.microsoft.com/office/drawing/2014/main" id="{E77D8144-C325-24A8-2129-3F5A97A929D9}"/>
                      </a:ext>
                    </a:extLst>
                  </p:cNvPr>
                  <p:cNvSpPr>
                    <a:spLocks/>
                  </p:cNvSpPr>
                  <p:nvPr/>
                </p:nvSpPr>
                <p:spPr bwMode="auto">
                  <a:xfrm rot="17537">
                    <a:off x="3274111" y="3039858"/>
                    <a:ext cx="819907" cy="896374"/>
                  </a:xfrm>
                  <a:custGeom>
                    <a:avLst/>
                    <a:gdLst>
                      <a:gd name="T0" fmla="*/ 289 w 375"/>
                      <a:gd name="T1" fmla="*/ 0 h 411"/>
                      <a:gd name="T2" fmla="*/ 0 w 375"/>
                      <a:gd name="T3" fmla="*/ 0 h 411"/>
                      <a:gd name="T4" fmla="*/ 170 w 375"/>
                      <a:gd name="T5" fmla="*/ 411 h 411"/>
                      <a:gd name="T6" fmla="*/ 375 w 375"/>
                      <a:gd name="T7" fmla="*/ 206 h 411"/>
                      <a:gd name="T8" fmla="*/ 289 w 375"/>
                      <a:gd name="T9" fmla="*/ 0 h 411"/>
                    </a:gdLst>
                    <a:ahLst/>
                    <a:cxnLst>
                      <a:cxn ang="0">
                        <a:pos x="T0" y="T1"/>
                      </a:cxn>
                      <a:cxn ang="0">
                        <a:pos x="T2" y="T3"/>
                      </a:cxn>
                      <a:cxn ang="0">
                        <a:pos x="T4" y="T5"/>
                      </a:cxn>
                      <a:cxn ang="0">
                        <a:pos x="T6" y="T7"/>
                      </a:cxn>
                      <a:cxn ang="0">
                        <a:pos x="T8" y="T9"/>
                      </a:cxn>
                    </a:cxnLst>
                    <a:rect l="0" t="0" r="r" b="b"/>
                    <a:pathLst>
                      <a:path w="375" h="411">
                        <a:moveTo>
                          <a:pt x="289" y="0"/>
                        </a:moveTo>
                        <a:cubicBezTo>
                          <a:pt x="0" y="0"/>
                          <a:pt x="0" y="0"/>
                          <a:pt x="0" y="0"/>
                        </a:cubicBezTo>
                        <a:cubicBezTo>
                          <a:pt x="1" y="160"/>
                          <a:pt x="66" y="305"/>
                          <a:pt x="170" y="411"/>
                        </a:cubicBezTo>
                        <a:cubicBezTo>
                          <a:pt x="375" y="206"/>
                          <a:pt x="375" y="206"/>
                          <a:pt x="375" y="206"/>
                        </a:cubicBezTo>
                        <a:cubicBezTo>
                          <a:pt x="323" y="153"/>
                          <a:pt x="290" y="80"/>
                          <a:pt x="289" y="0"/>
                        </a:cubicBezTo>
                        <a:close/>
                      </a:path>
                    </a:pathLst>
                  </a:custGeom>
                  <a:solidFill>
                    <a:srgbClr val="920000"/>
                  </a:solidFill>
                  <a:ln>
                    <a:noFill/>
                  </a:ln>
                  <a:effectLst/>
                </p:spPr>
                <p:txBody>
                  <a:bodyPr vert="horz" wrap="square" lIns="91440" tIns="45720" rIns="91440" bIns="45720" numCol="1" anchor="ctr" anchorCtr="0" compatLnSpc="1">
                    <a:prstTxWarp prst="textNoShape">
                      <a:avLst/>
                    </a:prstTxWarp>
                  </a:bodyPr>
                  <a:lstStyle/>
                  <a:p>
                    <a:endParaRPr lang="en-US" sz="1050" b="1">
                      <a:solidFill>
                        <a:schemeClr val="bg1">
                          <a:lumMod val="50000"/>
                        </a:schemeClr>
                      </a:solidFill>
                    </a:endParaRPr>
                  </a:p>
                </p:txBody>
              </p:sp>
            </p:grpSp>
            <p:sp>
              <p:nvSpPr>
                <p:cNvPr id="24" name="Oval 117">
                  <a:extLst>
                    <a:ext uri="{FF2B5EF4-FFF2-40B4-BE49-F238E27FC236}">
                      <a16:creationId xmlns:a16="http://schemas.microsoft.com/office/drawing/2014/main" id="{0708E538-618B-C29F-F77D-289B83BFFC96}"/>
                    </a:ext>
                  </a:extLst>
                </p:cNvPr>
                <p:cNvSpPr/>
                <p:nvPr/>
              </p:nvSpPr>
              <p:spPr>
                <a:xfrm>
                  <a:off x="3630084" y="1379261"/>
                  <a:ext cx="893115" cy="89310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920000"/>
                      </a:solidFill>
                      <a:latin typeface="Montserrat" panose="00000500000000000000" pitchFamily="50" charset="0"/>
                    </a:rPr>
                    <a:t>CRÍTICO</a:t>
                  </a:r>
                </a:p>
              </p:txBody>
            </p:sp>
            <p:sp>
              <p:nvSpPr>
                <p:cNvPr id="25" name="Oval 115">
                  <a:extLst>
                    <a:ext uri="{FF2B5EF4-FFF2-40B4-BE49-F238E27FC236}">
                      <a16:creationId xmlns:a16="http://schemas.microsoft.com/office/drawing/2014/main" id="{0F110A8E-E6CE-5C19-7978-AEFD9051AD70}"/>
                    </a:ext>
                  </a:extLst>
                </p:cNvPr>
                <p:cNvSpPr/>
                <p:nvPr/>
              </p:nvSpPr>
              <p:spPr>
                <a:xfrm>
                  <a:off x="2891026" y="2090556"/>
                  <a:ext cx="893115" cy="89310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920000"/>
                      </a:solidFill>
                      <a:latin typeface="Montserrat" panose="00000500000000000000" pitchFamily="50" charset="0"/>
                    </a:rPr>
                    <a:t>OPORTUNISTA</a:t>
                  </a:r>
                </a:p>
              </p:txBody>
            </p:sp>
            <p:sp>
              <p:nvSpPr>
                <p:cNvPr id="26" name="Oval 113">
                  <a:extLst>
                    <a:ext uri="{FF2B5EF4-FFF2-40B4-BE49-F238E27FC236}">
                      <a16:creationId xmlns:a16="http://schemas.microsoft.com/office/drawing/2014/main" id="{486CAA74-6B69-05F6-E1EA-5BFB8829BFD7}"/>
                    </a:ext>
                  </a:extLst>
                </p:cNvPr>
                <p:cNvSpPr/>
                <p:nvPr/>
              </p:nvSpPr>
              <p:spPr>
                <a:xfrm>
                  <a:off x="2872741" y="3136978"/>
                  <a:ext cx="893115" cy="89310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920000"/>
                      </a:solidFill>
                      <a:latin typeface="Montserrat" panose="00000500000000000000" pitchFamily="50" charset="0"/>
                    </a:rPr>
                    <a:t>ESTRATÉGICO</a:t>
                  </a:r>
                </a:p>
              </p:txBody>
            </p:sp>
            <p:sp>
              <p:nvSpPr>
                <p:cNvPr id="27" name="Oval 111">
                  <a:extLst>
                    <a:ext uri="{FF2B5EF4-FFF2-40B4-BE49-F238E27FC236}">
                      <a16:creationId xmlns:a16="http://schemas.microsoft.com/office/drawing/2014/main" id="{AB110FF3-E252-4ACB-71F4-D63DEB7B3ECA}"/>
                    </a:ext>
                  </a:extLst>
                </p:cNvPr>
                <p:cNvSpPr/>
                <p:nvPr/>
              </p:nvSpPr>
              <p:spPr>
                <a:xfrm>
                  <a:off x="3588455" y="3874505"/>
                  <a:ext cx="893115" cy="89310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920000"/>
                      </a:solidFill>
                      <a:latin typeface="Montserrat" panose="00000500000000000000" pitchFamily="50" charset="0"/>
                    </a:rPr>
                    <a:t>RACIONAL</a:t>
                  </a:r>
                </a:p>
              </p:txBody>
            </p:sp>
            <p:sp>
              <p:nvSpPr>
                <p:cNvPr id="28" name="Oval 109">
                  <a:extLst>
                    <a:ext uri="{FF2B5EF4-FFF2-40B4-BE49-F238E27FC236}">
                      <a16:creationId xmlns:a16="http://schemas.microsoft.com/office/drawing/2014/main" id="{21A93DC3-9CFE-CB4C-0D4A-9E8279CF7EB0}"/>
                    </a:ext>
                  </a:extLst>
                </p:cNvPr>
                <p:cNvSpPr/>
                <p:nvPr/>
              </p:nvSpPr>
              <p:spPr>
                <a:xfrm>
                  <a:off x="4633385" y="3896611"/>
                  <a:ext cx="893115" cy="89310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920000"/>
                      </a:solidFill>
                      <a:latin typeface="Montserrat" panose="00000500000000000000" pitchFamily="50" charset="0"/>
                    </a:rPr>
                    <a:t>DEPENDIENTE</a:t>
                  </a:r>
                </a:p>
              </p:txBody>
            </p:sp>
            <p:sp>
              <p:nvSpPr>
                <p:cNvPr id="29" name="Oval 107">
                  <a:extLst>
                    <a:ext uri="{FF2B5EF4-FFF2-40B4-BE49-F238E27FC236}">
                      <a16:creationId xmlns:a16="http://schemas.microsoft.com/office/drawing/2014/main" id="{AB9A8C7B-3B81-633B-315E-693CFB95A647}"/>
                    </a:ext>
                  </a:extLst>
                </p:cNvPr>
                <p:cNvSpPr/>
                <p:nvPr/>
              </p:nvSpPr>
              <p:spPr>
                <a:xfrm>
                  <a:off x="5367969" y="3170615"/>
                  <a:ext cx="893115" cy="89310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920000"/>
                      </a:solidFill>
                      <a:latin typeface="Montserrat" panose="00000500000000000000" pitchFamily="50" charset="0"/>
                    </a:rPr>
                    <a:t>ROMÁNTICO</a:t>
                  </a:r>
                </a:p>
              </p:txBody>
            </p:sp>
            <p:sp>
              <p:nvSpPr>
                <p:cNvPr id="30" name="Oval 105">
                  <a:extLst>
                    <a:ext uri="{FF2B5EF4-FFF2-40B4-BE49-F238E27FC236}">
                      <a16:creationId xmlns:a16="http://schemas.microsoft.com/office/drawing/2014/main" id="{624C91D5-7BB5-74BF-1AF1-700815AF1E1F}"/>
                    </a:ext>
                  </a:extLst>
                </p:cNvPr>
                <p:cNvSpPr/>
                <p:nvPr/>
              </p:nvSpPr>
              <p:spPr>
                <a:xfrm>
                  <a:off x="5378146" y="2124680"/>
                  <a:ext cx="893115" cy="89310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920000"/>
                      </a:solidFill>
                      <a:latin typeface="Montserrat" panose="00000500000000000000" pitchFamily="50" charset="0"/>
                    </a:rPr>
                    <a:t>IMPULSIVO</a:t>
                  </a:r>
                </a:p>
              </p:txBody>
            </p:sp>
            <p:sp>
              <p:nvSpPr>
                <p:cNvPr id="31" name="Oval 103">
                  <a:extLst>
                    <a:ext uri="{FF2B5EF4-FFF2-40B4-BE49-F238E27FC236}">
                      <a16:creationId xmlns:a16="http://schemas.microsoft.com/office/drawing/2014/main" id="{75AFEDF6-CCC1-7E0C-07A8-F51E5CBC31AA}"/>
                    </a:ext>
                  </a:extLst>
                </p:cNvPr>
                <p:cNvSpPr/>
                <p:nvPr/>
              </p:nvSpPr>
              <p:spPr>
                <a:xfrm>
                  <a:off x="4632611" y="1382460"/>
                  <a:ext cx="893115" cy="893106"/>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920000"/>
                      </a:solidFill>
                      <a:latin typeface="Montserrat" panose="00000500000000000000" pitchFamily="50" charset="0"/>
                    </a:rPr>
                    <a:t>SNOB</a:t>
                  </a:r>
                </a:p>
              </p:txBody>
            </p:sp>
          </p:grpSp>
          <p:sp>
            <p:nvSpPr>
              <p:cNvPr id="9" name="Elipse 8">
                <a:extLst>
                  <a:ext uri="{FF2B5EF4-FFF2-40B4-BE49-F238E27FC236}">
                    <a16:creationId xmlns:a16="http://schemas.microsoft.com/office/drawing/2014/main" id="{3EBADDB9-7FEF-323E-E02D-48072126BBAE}"/>
                  </a:ext>
                </a:extLst>
              </p:cNvPr>
              <p:cNvSpPr/>
              <p:nvPr/>
            </p:nvSpPr>
            <p:spPr>
              <a:xfrm>
                <a:off x="5124682" y="885514"/>
                <a:ext cx="6618527" cy="6698134"/>
              </a:xfrm>
              <a:prstGeom prst="ellipse">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CuadroTexto 9">
                <a:extLst>
                  <a:ext uri="{FF2B5EF4-FFF2-40B4-BE49-F238E27FC236}">
                    <a16:creationId xmlns:a16="http://schemas.microsoft.com/office/drawing/2014/main" id="{0C8DC88A-EFA3-EA60-C87D-50E57B41347F}"/>
                  </a:ext>
                </a:extLst>
              </p:cNvPr>
              <p:cNvSpPr txBox="1"/>
              <p:nvPr/>
            </p:nvSpPr>
            <p:spPr>
              <a:xfrm>
                <a:off x="11154140" y="4052707"/>
                <a:ext cx="1411356" cy="332878"/>
              </a:xfrm>
              <a:prstGeom prst="rect">
                <a:avLst/>
              </a:prstGeom>
              <a:solidFill>
                <a:schemeClr val="bg1"/>
              </a:solidFill>
            </p:spPr>
            <p:txBody>
              <a:bodyPr wrap="none" rtlCol="0">
                <a:spAutoFit/>
              </a:bodyPr>
              <a:lstStyle/>
              <a:p>
                <a:pPr algn="ctr"/>
                <a:r>
                  <a:rPr lang="es-ES" sz="1000" b="1" dirty="0">
                    <a:solidFill>
                      <a:srgbClr val="920000"/>
                    </a:solidFill>
                    <a:latin typeface="Montserrat" panose="00000500000000000000" pitchFamily="50" charset="0"/>
                  </a:rPr>
                  <a:t>ATRACCIÓN</a:t>
                </a:r>
              </a:p>
            </p:txBody>
          </p:sp>
          <p:sp>
            <p:nvSpPr>
              <p:cNvPr id="11" name="CuadroTexto 10">
                <a:extLst>
                  <a:ext uri="{FF2B5EF4-FFF2-40B4-BE49-F238E27FC236}">
                    <a16:creationId xmlns:a16="http://schemas.microsoft.com/office/drawing/2014/main" id="{3D10CCCB-2EEF-6B95-D1B9-FB2EF1DFC649}"/>
                  </a:ext>
                </a:extLst>
              </p:cNvPr>
              <p:cNvSpPr txBox="1"/>
              <p:nvPr/>
            </p:nvSpPr>
            <p:spPr>
              <a:xfrm>
                <a:off x="4341635" y="4032183"/>
                <a:ext cx="1179985" cy="332878"/>
              </a:xfrm>
              <a:prstGeom prst="rect">
                <a:avLst/>
              </a:prstGeom>
              <a:solidFill>
                <a:schemeClr val="bg1"/>
              </a:solidFill>
            </p:spPr>
            <p:txBody>
              <a:bodyPr wrap="none" rtlCol="0">
                <a:spAutoFit/>
              </a:bodyPr>
              <a:lstStyle/>
              <a:p>
                <a:pPr algn="ctr"/>
                <a:r>
                  <a:rPr lang="es-ES" sz="1000" b="1" dirty="0">
                    <a:solidFill>
                      <a:srgbClr val="920000"/>
                    </a:solidFill>
                    <a:latin typeface="Montserrat" panose="00000500000000000000" pitchFamily="50" charset="0"/>
                  </a:rPr>
                  <a:t>UTILIDAD</a:t>
                </a:r>
              </a:p>
            </p:txBody>
          </p:sp>
          <p:sp>
            <p:nvSpPr>
              <p:cNvPr id="12" name="CuadroTexto 11">
                <a:extLst>
                  <a:ext uri="{FF2B5EF4-FFF2-40B4-BE49-F238E27FC236}">
                    <a16:creationId xmlns:a16="http://schemas.microsoft.com/office/drawing/2014/main" id="{0B9C5F6A-CD24-6FBB-C872-919821B6C8E6}"/>
                  </a:ext>
                </a:extLst>
              </p:cNvPr>
              <p:cNvSpPr txBox="1"/>
              <p:nvPr/>
            </p:nvSpPr>
            <p:spPr>
              <a:xfrm>
                <a:off x="10334783" y="1912493"/>
                <a:ext cx="1304743" cy="343281"/>
              </a:xfrm>
              <a:prstGeom prst="rect">
                <a:avLst/>
              </a:prstGeom>
              <a:solidFill>
                <a:schemeClr val="bg1"/>
              </a:solidFill>
            </p:spPr>
            <p:txBody>
              <a:bodyPr wrap="none" rtlCol="0">
                <a:spAutoFit/>
              </a:bodyPr>
              <a:lstStyle/>
              <a:p>
                <a:pPr algn="ctr"/>
                <a:r>
                  <a:rPr lang="es-ES" sz="1000" b="1" dirty="0">
                    <a:solidFill>
                      <a:srgbClr val="920000"/>
                    </a:solidFill>
                    <a:latin typeface="Montserrat" panose="00000500000000000000" pitchFamily="50" charset="0"/>
                  </a:rPr>
                  <a:t>NOVEDAD</a:t>
                </a:r>
              </a:p>
            </p:txBody>
          </p:sp>
          <p:sp>
            <p:nvSpPr>
              <p:cNvPr id="13" name="CuadroTexto 12">
                <a:extLst>
                  <a:ext uri="{FF2B5EF4-FFF2-40B4-BE49-F238E27FC236}">
                    <a16:creationId xmlns:a16="http://schemas.microsoft.com/office/drawing/2014/main" id="{3C842F23-40E5-E943-6E46-F08753D2A047}"/>
                  </a:ext>
                </a:extLst>
              </p:cNvPr>
              <p:cNvSpPr txBox="1"/>
              <p:nvPr/>
            </p:nvSpPr>
            <p:spPr>
              <a:xfrm>
                <a:off x="4811872" y="1886190"/>
                <a:ext cx="1951218" cy="332878"/>
              </a:xfrm>
              <a:prstGeom prst="rect">
                <a:avLst/>
              </a:prstGeom>
              <a:solidFill>
                <a:schemeClr val="bg1"/>
              </a:solidFill>
            </p:spPr>
            <p:txBody>
              <a:bodyPr wrap="none" rtlCol="0">
                <a:spAutoFit/>
              </a:bodyPr>
              <a:lstStyle/>
              <a:p>
                <a:pPr algn="ctr"/>
                <a:r>
                  <a:rPr lang="es-ES" sz="1000" b="1" dirty="0">
                    <a:solidFill>
                      <a:srgbClr val="920000"/>
                    </a:solidFill>
                    <a:latin typeface="Montserrat" panose="00000500000000000000" pitchFamily="50" charset="0"/>
                  </a:rPr>
                  <a:t>COMPETITIVIDAD</a:t>
                </a:r>
              </a:p>
            </p:txBody>
          </p:sp>
          <p:sp>
            <p:nvSpPr>
              <p:cNvPr id="14" name="CuadroTexto 13">
                <a:extLst>
                  <a:ext uri="{FF2B5EF4-FFF2-40B4-BE49-F238E27FC236}">
                    <a16:creationId xmlns:a16="http://schemas.microsoft.com/office/drawing/2014/main" id="{BFB35861-9FE0-92FC-F8E3-C5EE1A26857C}"/>
                  </a:ext>
                </a:extLst>
              </p:cNvPr>
              <p:cNvSpPr txBox="1"/>
              <p:nvPr/>
            </p:nvSpPr>
            <p:spPr>
              <a:xfrm>
                <a:off x="4988296" y="6246702"/>
                <a:ext cx="1533846" cy="332878"/>
              </a:xfrm>
              <a:prstGeom prst="rect">
                <a:avLst/>
              </a:prstGeom>
              <a:solidFill>
                <a:schemeClr val="bg1"/>
              </a:solidFill>
            </p:spPr>
            <p:txBody>
              <a:bodyPr wrap="none" rtlCol="0">
                <a:spAutoFit/>
              </a:bodyPr>
              <a:lstStyle/>
              <a:p>
                <a:pPr algn="ctr"/>
                <a:r>
                  <a:rPr lang="es-ES" sz="1000" b="1" dirty="0">
                    <a:solidFill>
                      <a:srgbClr val="920000"/>
                    </a:solidFill>
                    <a:latin typeface="Montserrat" panose="00000500000000000000" pitchFamily="50" charset="0"/>
                  </a:rPr>
                  <a:t>RESOLUCIÓN</a:t>
                </a:r>
              </a:p>
            </p:txBody>
          </p:sp>
          <p:sp>
            <p:nvSpPr>
              <p:cNvPr id="15" name="CuadroTexto 14">
                <a:extLst>
                  <a:ext uri="{FF2B5EF4-FFF2-40B4-BE49-F238E27FC236}">
                    <a16:creationId xmlns:a16="http://schemas.microsoft.com/office/drawing/2014/main" id="{8DB15594-CFA5-51ED-24D7-C1AED727F547}"/>
                  </a:ext>
                </a:extLst>
              </p:cNvPr>
              <p:cNvSpPr txBox="1"/>
              <p:nvPr/>
            </p:nvSpPr>
            <p:spPr>
              <a:xfrm>
                <a:off x="10138576" y="6246702"/>
                <a:ext cx="1697165" cy="343281"/>
              </a:xfrm>
              <a:prstGeom prst="rect">
                <a:avLst/>
              </a:prstGeom>
              <a:solidFill>
                <a:schemeClr val="bg1"/>
              </a:solidFill>
            </p:spPr>
            <p:txBody>
              <a:bodyPr wrap="none" rtlCol="0">
                <a:spAutoFit/>
              </a:bodyPr>
              <a:lstStyle/>
              <a:p>
                <a:pPr algn="ctr"/>
                <a:r>
                  <a:rPr lang="es-ES" sz="1000" b="1" dirty="0">
                    <a:solidFill>
                      <a:srgbClr val="920000"/>
                    </a:solidFill>
                    <a:latin typeface="Montserrat" panose="00000500000000000000" pitchFamily="50" charset="0"/>
                  </a:rPr>
                  <a:t>PERTENENCIA</a:t>
                </a:r>
              </a:p>
            </p:txBody>
          </p:sp>
          <p:sp>
            <p:nvSpPr>
              <p:cNvPr id="16" name="CuadroTexto 15">
                <a:extLst>
                  <a:ext uri="{FF2B5EF4-FFF2-40B4-BE49-F238E27FC236}">
                    <a16:creationId xmlns:a16="http://schemas.microsoft.com/office/drawing/2014/main" id="{8A297568-6D07-5C05-363A-A66B4A522C67}"/>
                  </a:ext>
                </a:extLst>
              </p:cNvPr>
              <p:cNvSpPr txBox="1"/>
              <p:nvPr/>
            </p:nvSpPr>
            <p:spPr>
              <a:xfrm>
                <a:off x="7733631" y="730210"/>
                <a:ext cx="1531577" cy="332878"/>
              </a:xfrm>
              <a:prstGeom prst="rect">
                <a:avLst/>
              </a:prstGeom>
              <a:solidFill>
                <a:schemeClr val="bg1"/>
              </a:solidFill>
            </p:spPr>
            <p:txBody>
              <a:bodyPr wrap="none" rtlCol="0">
                <a:spAutoFit/>
              </a:bodyPr>
              <a:lstStyle/>
              <a:p>
                <a:pPr algn="ctr"/>
                <a:r>
                  <a:rPr lang="es-ES" sz="1000" b="1" dirty="0">
                    <a:solidFill>
                      <a:srgbClr val="920000"/>
                    </a:solidFill>
                    <a:latin typeface="Montserrat" panose="00000500000000000000" pitchFamily="50" charset="0"/>
                  </a:rPr>
                  <a:t>TECNOLOGÍA</a:t>
                </a:r>
              </a:p>
            </p:txBody>
          </p:sp>
          <p:sp>
            <p:nvSpPr>
              <p:cNvPr id="17" name="CuadroTexto 16">
                <a:extLst>
                  <a:ext uri="{FF2B5EF4-FFF2-40B4-BE49-F238E27FC236}">
                    <a16:creationId xmlns:a16="http://schemas.microsoft.com/office/drawing/2014/main" id="{5B989CCC-D75A-310C-599F-2D26ADDAE7BE}"/>
                  </a:ext>
                </a:extLst>
              </p:cNvPr>
              <p:cNvSpPr txBox="1"/>
              <p:nvPr/>
            </p:nvSpPr>
            <p:spPr>
              <a:xfrm>
                <a:off x="7691286" y="7383603"/>
                <a:ext cx="1454453" cy="343281"/>
              </a:xfrm>
              <a:prstGeom prst="rect">
                <a:avLst/>
              </a:prstGeom>
              <a:solidFill>
                <a:schemeClr val="bg1"/>
              </a:solidFill>
            </p:spPr>
            <p:txBody>
              <a:bodyPr wrap="none" rtlCol="0">
                <a:spAutoFit/>
              </a:bodyPr>
              <a:lstStyle/>
              <a:p>
                <a:pPr algn="ctr"/>
                <a:r>
                  <a:rPr lang="es-ES" sz="1000" b="1" dirty="0">
                    <a:solidFill>
                      <a:srgbClr val="920000"/>
                    </a:solidFill>
                    <a:latin typeface="Montserrat" panose="00000500000000000000" pitchFamily="50" charset="0"/>
                  </a:rPr>
                  <a:t>NECESIDAD</a:t>
                </a:r>
              </a:p>
            </p:txBody>
          </p:sp>
        </p:grpSp>
        <p:pic>
          <p:nvPicPr>
            <p:cNvPr id="41" name="Imagen 40">
              <a:extLst>
                <a:ext uri="{FF2B5EF4-FFF2-40B4-BE49-F238E27FC236}">
                  <a16:creationId xmlns:a16="http://schemas.microsoft.com/office/drawing/2014/main" id="{59CD527F-B58D-8E38-720B-4306F297C61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5044918" y="2520443"/>
              <a:ext cx="2102164" cy="2072406"/>
            </a:xfrm>
            <a:prstGeom prst="ellipse">
              <a:avLst/>
            </a:prstGeom>
            <a:ln w="381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8847500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65</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1412"/>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Descripción</a:t>
            </a:r>
          </a:p>
        </p:txBody>
      </p:sp>
      <p:graphicFrame>
        <p:nvGraphicFramePr>
          <p:cNvPr id="4" name="Tabla 3">
            <a:extLst>
              <a:ext uri="{FF2B5EF4-FFF2-40B4-BE49-F238E27FC236}">
                <a16:creationId xmlns:a16="http://schemas.microsoft.com/office/drawing/2014/main" id="{21314931-1164-BB92-ECA4-05FEC5A6919A}"/>
              </a:ext>
            </a:extLst>
          </p:cNvPr>
          <p:cNvGraphicFramePr>
            <a:graphicFrameLocks noGrp="1"/>
          </p:cNvGraphicFramePr>
          <p:nvPr>
            <p:extLst>
              <p:ext uri="{D42A27DB-BD31-4B8C-83A1-F6EECF244321}">
                <p14:modId xmlns:p14="http://schemas.microsoft.com/office/powerpoint/2010/main" val="2395735642"/>
              </p:ext>
            </p:extLst>
          </p:nvPr>
        </p:nvGraphicFramePr>
        <p:xfrm>
          <a:off x="773687" y="1808830"/>
          <a:ext cx="10644627" cy="4218536"/>
        </p:xfrm>
        <a:graphic>
          <a:graphicData uri="http://schemas.openxmlformats.org/drawingml/2006/table">
            <a:tbl>
              <a:tblPr firstRow="1" bandRow="1">
                <a:effectLst>
                  <a:outerShdw blurRad="50800" dist="50800" dir="5400000" algn="ctr" rotWithShape="0">
                    <a:schemeClr val="bg1"/>
                  </a:outerShdw>
                </a:effectLst>
                <a:tableStyleId>{5C22544A-7EE6-4342-B048-85BDC9FD1C3A}</a:tableStyleId>
              </a:tblPr>
              <a:tblGrid>
                <a:gridCol w="2222505">
                  <a:extLst>
                    <a:ext uri="{9D8B030D-6E8A-4147-A177-3AD203B41FA5}">
                      <a16:colId xmlns:a16="http://schemas.microsoft.com/office/drawing/2014/main" val="853703689"/>
                    </a:ext>
                  </a:extLst>
                </a:gridCol>
                <a:gridCol w="1610510">
                  <a:extLst>
                    <a:ext uri="{9D8B030D-6E8A-4147-A177-3AD203B41FA5}">
                      <a16:colId xmlns:a16="http://schemas.microsoft.com/office/drawing/2014/main" val="3647057757"/>
                    </a:ext>
                  </a:extLst>
                </a:gridCol>
                <a:gridCol w="1728615">
                  <a:extLst>
                    <a:ext uri="{9D8B030D-6E8A-4147-A177-3AD203B41FA5}">
                      <a16:colId xmlns:a16="http://schemas.microsoft.com/office/drawing/2014/main" val="13308772"/>
                    </a:ext>
                  </a:extLst>
                </a:gridCol>
                <a:gridCol w="2626544">
                  <a:extLst>
                    <a:ext uri="{9D8B030D-6E8A-4147-A177-3AD203B41FA5}">
                      <a16:colId xmlns:a16="http://schemas.microsoft.com/office/drawing/2014/main" val="1628882058"/>
                    </a:ext>
                  </a:extLst>
                </a:gridCol>
                <a:gridCol w="2456453">
                  <a:extLst>
                    <a:ext uri="{9D8B030D-6E8A-4147-A177-3AD203B41FA5}">
                      <a16:colId xmlns:a16="http://schemas.microsoft.com/office/drawing/2014/main" val="1319045495"/>
                    </a:ext>
                  </a:extLst>
                </a:gridCol>
              </a:tblGrid>
              <a:tr h="231274">
                <a:tc rowSpan="2">
                  <a:txBody>
                    <a:bodyPr/>
                    <a:lstStyle/>
                    <a:p>
                      <a:pPr algn="ctr"/>
                      <a:r>
                        <a:rPr lang="es-ES" sz="1100" b="1" dirty="0">
                          <a:solidFill>
                            <a:srgbClr val="920000"/>
                          </a:solidFill>
                          <a:latin typeface="Montserrat" panose="00000500000000000000" pitchFamily="50" charset="0"/>
                        </a:rPr>
                        <a:t>ESTILO</a:t>
                      </a:r>
                    </a:p>
                  </a:txBody>
                  <a:tcPr anchor="ctr">
                    <a:lnL w="12700" cap="flat" cmpd="sng" algn="ctr">
                      <a:noFill/>
                      <a:prstDash val="solid"/>
                      <a:round/>
                      <a:headEnd type="none" w="med" len="med"/>
                      <a:tailEnd type="none" w="med" len="med"/>
                    </a:lnL>
                    <a:lnR w="12700" cap="flat" cmpd="sng" algn="ctr">
                      <a:solidFill>
                        <a:srgbClr val="92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92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100" b="1" dirty="0">
                          <a:solidFill>
                            <a:srgbClr val="920000"/>
                          </a:solidFill>
                          <a:effectLst>
                            <a:outerShdw blurRad="50800" dist="50800" dir="5400000" sx="1000" sy="1000" algn="ctr" rotWithShape="0">
                              <a:srgbClr val="920000"/>
                            </a:outerShdw>
                          </a:effectLst>
                        </a:rPr>
                        <a:t>ESTÍMULOS EMOCIONALES</a:t>
                      </a:r>
                    </a:p>
                  </a:txBody>
                  <a:tcPr anchor="ctr">
                    <a:lnL w="12700" cap="flat" cmpd="sng" algn="ctr">
                      <a:solidFill>
                        <a:srgbClr val="920000"/>
                      </a:solidFill>
                      <a:prstDash val="solid"/>
                      <a:round/>
                      <a:headEnd type="none" w="med" len="med"/>
                      <a:tailEnd type="none" w="med" len="med"/>
                    </a:lnL>
                    <a:lnR w="6350" cap="flat" cmpd="sng" algn="ctr">
                      <a:solidFill>
                        <a:srgbClr val="920000"/>
                      </a:solidFill>
                      <a:prstDash val="solid"/>
                      <a:round/>
                      <a:headEnd type="none" w="med" len="med"/>
                      <a:tailEnd type="none" w="med" len="med"/>
                    </a:lnR>
                    <a:lnB w="6350" cap="flat" cmpd="sng" algn="ctr">
                      <a:solidFill>
                        <a:srgbClr val="920000"/>
                      </a:solidFill>
                      <a:prstDash val="solid"/>
                      <a:round/>
                      <a:headEnd type="none" w="med" len="med"/>
                      <a:tailEnd type="none" w="med" len="med"/>
                    </a:lnB>
                    <a:solidFill>
                      <a:schemeClr val="bg1"/>
                    </a:solidFill>
                  </a:tcPr>
                </a:tc>
                <a:tc hMerge="1">
                  <a:txBody>
                    <a:bodyPr/>
                    <a:lstStyle/>
                    <a:p>
                      <a:pPr algn="ctr"/>
                      <a:endParaRPr lang="es-ES" sz="1200" b="1" dirty="0">
                        <a:solidFill>
                          <a:schemeClr val="bg1"/>
                        </a:solidFill>
                      </a:endParaRPr>
                    </a:p>
                  </a:txBody>
                  <a:tcPr anchor="ctr">
                    <a:solidFill>
                      <a:srgbClr val="AB182D"/>
                    </a:solidFill>
                  </a:tcPr>
                </a:tc>
                <a:tc rowSpan="2">
                  <a:txBody>
                    <a:bodyPr/>
                    <a:lstStyle/>
                    <a:p>
                      <a:pPr algn="ctr"/>
                      <a:r>
                        <a:rPr lang="es-ES" sz="1100" b="1" dirty="0">
                          <a:solidFill>
                            <a:srgbClr val="920000"/>
                          </a:solidFill>
                          <a:effectLst>
                            <a:outerShdw blurRad="50800" dist="50800" dir="5400000" sx="1000" sy="1000" algn="ctr" rotWithShape="0">
                              <a:srgbClr val="920000"/>
                            </a:outerShdw>
                          </a:effectLst>
                          <a:latin typeface="Montserrat" panose="00000500000000000000" pitchFamily="50" charset="0"/>
                        </a:rPr>
                        <a:t>INTENSIDAD EMOCIONAL</a:t>
                      </a:r>
                    </a:p>
                  </a:txBody>
                  <a:tcPr anchor="ctr">
                    <a:lnL w="6350" cap="flat" cmpd="sng" algn="ctr">
                      <a:solidFill>
                        <a:srgbClr val="920000"/>
                      </a:solidFill>
                      <a:prstDash val="solid"/>
                      <a:round/>
                      <a:headEnd type="none" w="med" len="med"/>
                      <a:tailEnd type="none" w="med" len="med"/>
                    </a:lnL>
                    <a:lnR w="6350" cap="flat" cmpd="sng" algn="ctr">
                      <a:solidFill>
                        <a:srgbClr val="920000"/>
                      </a:solidFill>
                      <a:prstDash val="solid"/>
                      <a:round/>
                      <a:headEnd type="none" w="med" len="med"/>
                      <a:tailEnd type="none" w="med" len="med"/>
                    </a:lnR>
                    <a:lnB w="12700" cap="flat" cmpd="sng" algn="ctr">
                      <a:solidFill>
                        <a:srgbClr val="920000"/>
                      </a:solidFill>
                      <a:prstDash val="solid"/>
                      <a:round/>
                      <a:headEnd type="none" w="med" len="med"/>
                      <a:tailEnd type="none" w="med" len="med"/>
                    </a:lnB>
                    <a:solidFill>
                      <a:schemeClr val="bg1"/>
                    </a:solidFill>
                  </a:tcPr>
                </a:tc>
                <a:tc rowSpan="2">
                  <a:txBody>
                    <a:bodyPr/>
                    <a:lstStyle/>
                    <a:p>
                      <a:pPr algn="ctr"/>
                      <a:r>
                        <a:rPr lang="es-ES" sz="1100" b="1" dirty="0">
                          <a:solidFill>
                            <a:srgbClr val="920000"/>
                          </a:solidFill>
                          <a:effectLst>
                            <a:outerShdw blurRad="50800" dist="50800" dir="5400000" sx="1000" sy="1000" algn="ctr" rotWithShape="0">
                              <a:srgbClr val="920000"/>
                            </a:outerShdw>
                          </a:effectLst>
                          <a:latin typeface="Montserrat" panose="00000500000000000000" pitchFamily="50" charset="0"/>
                        </a:rPr>
                        <a:t>TIEMPO DE EXPOSICIÓN</a:t>
                      </a:r>
                    </a:p>
                  </a:txBody>
                  <a:tcPr anchor="ctr">
                    <a:lnL w="6350" cap="flat" cmpd="sng" algn="ctr">
                      <a:solidFill>
                        <a:srgbClr val="920000"/>
                      </a:solidFill>
                      <a:prstDash val="solid"/>
                      <a:round/>
                      <a:headEnd type="none" w="med" len="med"/>
                      <a:tailEnd type="none" w="med" len="med"/>
                    </a:lnL>
                    <a:lnB w="12700" cap="flat" cmpd="sng" algn="ctr">
                      <a:solidFill>
                        <a:srgbClr val="920000"/>
                      </a:solidFill>
                      <a:prstDash val="solid"/>
                      <a:round/>
                      <a:headEnd type="none" w="med" len="med"/>
                      <a:tailEnd type="none" w="med" len="med"/>
                    </a:lnB>
                    <a:solidFill>
                      <a:schemeClr val="bg1"/>
                    </a:solidFill>
                  </a:tcPr>
                </a:tc>
                <a:extLst>
                  <a:ext uri="{0D108BD9-81ED-4DB2-BD59-A6C34878D82A}">
                    <a16:rowId xmlns:a16="http://schemas.microsoft.com/office/drawing/2014/main" val="760354606"/>
                  </a:ext>
                </a:extLst>
              </a:tr>
              <a:tr h="231274">
                <a:tc vMerge="1">
                  <a:txBody>
                    <a:bodyPr/>
                    <a:lstStyle/>
                    <a:p>
                      <a:endParaRPr lang="es-ES"/>
                    </a:p>
                  </a:txBody>
                  <a:tcPr/>
                </a:tc>
                <a:tc>
                  <a:txBody>
                    <a:bodyPr/>
                    <a:lstStyle/>
                    <a:p>
                      <a:pPr algn="ctr"/>
                      <a:r>
                        <a:rPr lang="es-ES" sz="1100" b="1" dirty="0">
                          <a:solidFill>
                            <a:srgbClr val="920000"/>
                          </a:solidFill>
                          <a:effectLst>
                            <a:outerShdw blurRad="50800" dist="50800" dir="5400000" sx="1000" sy="1000" algn="ctr" rotWithShape="0">
                              <a:srgbClr val="920000"/>
                            </a:outerShdw>
                          </a:effectLst>
                          <a:latin typeface="Montserrat" panose="00000500000000000000" pitchFamily="50" charset="0"/>
                        </a:rPr>
                        <a:t>DESDE</a:t>
                      </a:r>
                    </a:p>
                  </a:txBody>
                  <a:tcPr anchor="ctr">
                    <a:lnL w="12700" cap="flat" cmpd="sng" algn="ctr">
                      <a:solidFill>
                        <a:srgbClr val="920000"/>
                      </a:solidFill>
                      <a:prstDash val="solid"/>
                      <a:round/>
                      <a:headEnd type="none" w="med" len="med"/>
                      <a:tailEnd type="none" w="med" len="med"/>
                    </a:lnL>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12700" cap="flat" cmpd="sng" algn="ctr">
                      <a:solidFill>
                        <a:srgbClr val="920000"/>
                      </a:solidFill>
                      <a:prstDash val="solid"/>
                      <a:round/>
                      <a:headEnd type="none" w="med" len="med"/>
                      <a:tailEnd type="none" w="med" len="med"/>
                    </a:lnB>
                    <a:solidFill>
                      <a:schemeClr val="bg1"/>
                    </a:solidFill>
                  </a:tcPr>
                </a:tc>
                <a:tc>
                  <a:txBody>
                    <a:bodyPr/>
                    <a:lstStyle/>
                    <a:p>
                      <a:pPr algn="ctr"/>
                      <a:r>
                        <a:rPr lang="es-ES" sz="1100" b="1" dirty="0">
                          <a:solidFill>
                            <a:srgbClr val="920000"/>
                          </a:solidFill>
                          <a:effectLst>
                            <a:outerShdw blurRad="50800" dist="50800" dir="5400000" sx="1000" sy="1000" algn="ctr" rotWithShape="0">
                              <a:srgbClr val="920000"/>
                            </a:outerShdw>
                          </a:effectLst>
                          <a:latin typeface="Montserrat" panose="00000500000000000000" pitchFamily="50" charset="0"/>
                        </a:rPr>
                        <a:t>HASTA</a:t>
                      </a:r>
                    </a:p>
                  </a:txBody>
                  <a:tcPr anchor="ctr">
                    <a:lnL w="6350" cap="flat" cmpd="sng" algn="ctr">
                      <a:solidFill>
                        <a:srgbClr val="920000"/>
                      </a:solidFill>
                      <a:prstDash val="solid"/>
                      <a:round/>
                      <a:headEnd type="none" w="med" len="med"/>
                      <a:tailEnd type="none" w="med" len="med"/>
                    </a:lnL>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12700" cap="flat" cmpd="sng" algn="ctr">
                      <a:solidFill>
                        <a:srgbClr val="920000"/>
                      </a:solidFill>
                      <a:prstDash val="solid"/>
                      <a:round/>
                      <a:headEnd type="none" w="med" len="med"/>
                      <a:tailEnd type="none" w="med" len="med"/>
                    </a:lnB>
                    <a:solidFill>
                      <a:schemeClr val="bg1"/>
                    </a:solidFill>
                  </a:tcPr>
                </a:tc>
                <a:tc vMerge="1">
                  <a:txBody>
                    <a:bodyPr/>
                    <a:lstStyle/>
                    <a:p>
                      <a:endParaRPr lang="es-ES"/>
                    </a:p>
                  </a:txBody>
                  <a:tcPr/>
                </a:tc>
                <a:tc vMerge="1">
                  <a:txBody>
                    <a:bodyPr/>
                    <a:lstStyle/>
                    <a:p>
                      <a:endParaRPr lang="es-ES"/>
                    </a:p>
                  </a:txBody>
                  <a:tcPr/>
                </a:tc>
                <a:extLst>
                  <a:ext uri="{0D108BD9-81ED-4DB2-BD59-A6C34878D82A}">
                    <a16:rowId xmlns:a16="http://schemas.microsoft.com/office/drawing/2014/main" val="3133975051"/>
                  </a:ext>
                </a:extLst>
              </a:tr>
              <a:tr h="462547">
                <a:tc>
                  <a:txBody>
                    <a:bodyPr/>
                    <a:lstStyle/>
                    <a:p>
                      <a:pPr algn="ctr" fontAlgn="ctr"/>
                      <a:r>
                        <a:rPr lang="es-ES" sz="1100" b="1" i="0" u="none" strike="noStrike" dirty="0">
                          <a:solidFill>
                            <a:srgbClr val="920000"/>
                          </a:solidFill>
                          <a:effectLst/>
                          <a:latin typeface="Montserrat" panose="00000500000000000000" pitchFamily="50" charset="0"/>
                        </a:rPr>
                        <a:t>SNOB</a:t>
                      </a:r>
                    </a:p>
                  </a:txBody>
                  <a:tcPr marL="9525" marR="9525" marT="9525" marB="0" anchor="ctr">
                    <a:lnL w="12700" cap="flat" cmpd="sng" algn="ctr">
                      <a:noFill/>
                      <a:prstDash val="solid"/>
                      <a:round/>
                      <a:headEnd type="none" w="med" len="med"/>
                      <a:tailEnd type="none" w="med" len="med"/>
                    </a:lnL>
                    <a:lnR w="6350" cap="flat" cmpd="sng" algn="ctr">
                      <a:solidFill>
                        <a:srgbClr val="920000"/>
                      </a:solidFill>
                      <a:prstDash val="solid"/>
                      <a:round/>
                      <a:headEnd type="none" w="med" len="med"/>
                      <a:tailEnd type="none" w="med" len="med"/>
                    </a:lnR>
                    <a:lnT w="1270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100" b="0" i="0" u="none" strike="noStrike" dirty="0">
                          <a:solidFill>
                            <a:srgbClr val="000000"/>
                          </a:solidFill>
                          <a:effectLst/>
                          <a:latin typeface="Montserrat" panose="00000500000000000000" pitchFamily="50" charset="0"/>
                        </a:rPr>
                        <a:t>Tecnología</a:t>
                      </a:r>
                    </a:p>
                  </a:txBody>
                  <a:tcPr marL="9525" marR="9525" marT="9525" marB="0" anchor="ctr">
                    <a:lnL w="6350" cap="flat" cmpd="sng" algn="ctr">
                      <a:solidFill>
                        <a:srgbClr val="920000"/>
                      </a:solidFill>
                      <a:prstDash val="solid"/>
                      <a:round/>
                      <a:headEnd type="none" w="med" len="med"/>
                      <a:tailEnd type="none" w="med" len="med"/>
                    </a:lnL>
                    <a:lnT w="12700" cap="flat" cmpd="sng" algn="ctr">
                      <a:solidFill>
                        <a:srgbClr val="920000"/>
                      </a:solidFill>
                      <a:prstDash val="solid"/>
                      <a:round/>
                      <a:headEnd type="none" w="med" len="med"/>
                      <a:tailEnd type="none" w="med" len="med"/>
                    </a:lnT>
                    <a:solidFill>
                      <a:schemeClr val="bg1">
                        <a:lumMod val="95000"/>
                      </a:schemeClr>
                    </a:solidFill>
                  </a:tcPr>
                </a:tc>
                <a:tc>
                  <a:txBody>
                    <a:bodyPr/>
                    <a:lstStyle/>
                    <a:p>
                      <a:pPr algn="ctr" fontAlgn="ctr"/>
                      <a:r>
                        <a:rPr lang="es-ES" sz="1100" b="0" i="0" u="none" strike="noStrike" dirty="0">
                          <a:solidFill>
                            <a:srgbClr val="000000"/>
                          </a:solidFill>
                          <a:effectLst/>
                          <a:latin typeface="Montserrat" panose="00000500000000000000" pitchFamily="50" charset="0"/>
                        </a:rPr>
                        <a:t>Novedad</a:t>
                      </a:r>
                    </a:p>
                  </a:txBody>
                  <a:tcPr marL="9525" marR="9525" marT="9525" marB="0" anchor="ctr">
                    <a:lnT w="12700" cap="flat" cmpd="sng" algn="ctr">
                      <a:solidFill>
                        <a:srgbClr val="920000"/>
                      </a:solidFill>
                      <a:prstDash val="solid"/>
                      <a:round/>
                      <a:headEnd type="none" w="med" len="med"/>
                      <a:tailEnd type="none" w="med" len="med"/>
                    </a:lnT>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Elevada</a:t>
                      </a:r>
                    </a:p>
                  </a:txBody>
                  <a:tcPr marL="9525" marR="9525" marT="9525" marB="0" anchor="ctr">
                    <a:lnT w="12700" cap="flat" cmpd="sng" algn="ctr">
                      <a:solidFill>
                        <a:srgbClr val="920000"/>
                      </a:solidFill>
                      <a:prstDash val="solid"/>
                      <a:round/>
                      <a:headEnd type="none" w="med" len="med"/>
                      <a:tailEnd type="none" w="med" len="med"/>
                    </a:lnT>
                    <a:solidFill>
                      <a:srgbClr val="F8D4D9"/>
                    </a:solidFill>
                  </a:tcPr>
                </a:tc>
                <a:tc>
                  <a:txBody>
                    <a:bodyPr/>
                    <a:lstStyle/>
                    <a:p>
                      <a:pPr algn="ctr" fontAlgn="ctr"/>
                      <a:r>
                        <a:rPr lang="es-ES" sz="1100" b="0" i="0" u="none" strike="noStrike" dirty="0">
                          <a:solidFill>
                            <a:schemeClr val="tx1"/>
                          </a:solidFill>
                          <a:effectLst/>
                          <a:latin typeface="Montserrat" panose="00000500000000000000" pitchFamily="50" charset="0"/>
                        </a:rPr>
                        <a:t>Corto</a:t>
                      </a:r>
                    </a:p>
                  </a:txBody>
                  <a:tcPr marL="9525" marR="9525" marT="9525" marB="0" anchor="ctr">
                    <a:lnT w="12700" cap="flat" cmpd="sng" algn="ctr">
                      <a:solidFill>
                        <a:srgbClr val="920000"/>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602316827"/>
                  </a:ext>
                </a:extLst>
              </a:tr>
              <a:tr h="462547">
                <a:tc>
                  <a:txBody>
                    <a:bodyPr/>
                    <a:lstStyle/>
                    <a:p>
                      <a:pPr algn="ctr" fontAlgn="ctr"/>
                      <a:r>
                        <a:rPr lang="es-ES" sz="1100" b="1" i="0" u="none" strike="noStrike" dirty="0">
                          <a:solidFill>
                            <a:srgbClr val="920000"/>
                          </a:solidFill>
                          <a:effectLst/>
                          <a:latin typeface="Montserrat" panose="00000500000000000000" pitchFamily="50" charset="0"/>
                        </a:rPr>
                        <a:t>IMPULSIVO</a:t>
                      </a:r>
                    </a:p>
                  </a:txBody>
                  <a:tcPr marL="9525" marR="9525" marT="9525" marB="0" anchor="ctr">
                    <a:lnL w="12700" cap="flat" cmpd="sng" algn="ctr">
                      <a:noFill/>
                      <a:prstDash val="solid"/>
                      <a:round/>
                      <a:headEnd type="none" w="med" len="med"/>
                      <a:tailEnd type="none" w="med" len="med"/>
                    </a:lnL>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100" b="0" i="0" u="none" strike="noStrike" dirty="0">
                          <a:solidFill>
                            <a:srgbClr val="000000"/>
                          </a:solidFill>
                          <a:effectLst/>
                          <a:latin typeface="Montserrat" panose="00000500000000000000" pitchFamily="50" charset="0"/>
                        </a:rPr>
                        <a:t>Novedad</a:t>
                      </a:r>
                    </a:p>
                  </a:txBody>
                  <a:tcPr marL="9525" marR="9525" marT="9525" marB="0" anchor="ctr">
                    <a:lnL w="6350" cap="flat" cmpd="sng" algn="ctr">
                      <a:solidFill>
                        <a:srgbClr val="920000"/>
                      </a:solidFill>
                      <a:prstDash val="solid"/>
                      <a:round/>
                      <a:headEnd type="none" w="med" len="med"/>
                      <a:tailEnd type="none" w="med" len="med"/>
                    </a:lnL>
                    <a:solidFill>
                      <a:schemeClr val="bg1"/>
                    </a:solidFill>
                  </a:tcPr>
                </a:tc>
                <a:tc>
                  <a:txBody>
                    <a:bodyPr/>
                    <a:lstStyle/>
                    <a:p>
                      <a:pPr algn="ctr" fontAlgn="ctr"/>
                      <a:r>
                        <a:rPr lang="es-ES" sz="1100" b="0" i="0" u="none" strike="noStrike" dirty="0">
                          <a:solidFill>
                            <a:srgbClr val="000000"/>
                          </a:solidFill>
                          <a:effectLst/>
                          <a:latin typeface="Montserrat" panose="00000500000000000000" pitchFamily="50" charset="0"/>
                        </a:rPr>
                        <a:t>Atracción</a:t>
                      </a:r>
                    </a:p>
                  </a:txBody>
                  <a:tcPr marL="9525" marR="9525" marT="9525" marB="0" anchor="ctr">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Elevada</a:t>
                      </a:r>
                    </a:p>
                  </a:txBody>
                  <a:tcPr marL="9525" marR="9525" marT="9525" marB="0" anchor="ctr">
                    <a:solidFill>
                      <a:srgbClr val="F8D4D9"/>
                    </a:solidFill>
                  </a:tcPr>
                </a:tc>
                <a:tc>
                  <a:txBody>
                    <a:bodyPr/>
                    <a:lstStyle/>
                    <a:p>
                      <a:pPr algn="ctr" fontAlgn="ctr"/>
                      <a:r>
                        <a:rPr lang="es-ES" sz="1100" b="0" i="0" u="none" strike="noStrike" dirty="0">
                          <a:solidFill>
                            <a:schemeClr val="tx1"/>
                          </a:solidFill>
                          <a:effectLst/>
                          <a:latin typeface="Montserrat" panose="00000500000000000000" pitchFamily="50" charset="0"/>
                        </a:rPr>
                        <a:t>Corto</a:t>
                      </a:r>
                    </a:p>
                  </a:txBody>
                  <a:tcPr marL="9525" marR="9525" marT="9525" marB="0" anchor="ctr">
                    <a:solidFill>
                      <a:schemeClr val="bg1">
                        <a:lumMod val="95000"/>
                      </a:schemeClr>
                    </a:solidFill>
                  </a:tcPr>
                </a:tc>
                <a:extLst>
                  <a:ext uri="{0D108BD9-81ED-4DB2-BD59-A6C34878D82A}">
                    <a16:rowId xmlns:a16="http://schemas.microsoft.com/office/drawing/2014/main" val="1222338432"/>
                  </a:ext>
                </a:extLst>
              </a:tr>
              <a:tr h="462547">
                <a:tc>
                  <a:txBody>
                    <a:bodyPr/>
                    <a:lstStyle/>
                    <a:p>
                      <a:pPr algn="ctr" fontAlgn="ctr"/>
                      <a:r>
                        <a:rPr lang="es-ES" sz="1100" b="1" i="0" u="none" strike="noStrike" dirty="0">
                          <a:solidFill>
                            <a:srgbClr val="920000"/>
                          </a:solidFill>
                          <a:effectLst/>
                          <a:latin typeface="Montserrat" panose="00000500000000000000" pitchFamily="50" charset="0"/>
                        </a:rPr>
                        <a:t>ROMÁNTICO</a:t>
                      </a:r>
                    </a:p>
                  </a:txBody>
                  <a:tcPr marL="9525" marR="9525" marT="9525" marB="0" anchor="ctr">
                    <a:lnL w="12700" cap="flat" cmpd="sng" algn="ctr">
                      <a:noFill/>
                      <a:prstDash val="solid"/>
                      <a:round/>
                      <a:headEnd type="none" w="med" len="med"/>
                      <a:tailEnd type="none" w="med" len="med"/>
                    </a:lnL>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100" b="0" i="0" u="none" strike="noStrike" dirty="0">
                          <a:solidFill>
                            <a:srgbClr val="000000"/>
                          </a:solidFill>
                          <a:effectLst/>
                          <a:latin typeface="Montserrat" panose="00000500000000000000" pitchFamily="50" charset="0"/>
                        </a:rPr>
                        <a:t>Atracción</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rgbClr val="000000"/>
                          </a:solidFill>
                          <a:effectLst/>
                          <a:latin typeface="Montserrat" panose="00000500000000000000" pitchFamily="50" charset="0"/>
                        </a:rPr>
                        <a:t>Pertenencia</a:t>
                      </a:r>
                    </a:p>
                  </a:txBody>
                  <a:tcPr marL="9525" marR="9525" marT="9525" marB="0" anchor="ctr">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Elevada</a:t>
                      </a:r>
                    </a:p>
                  </a:txBody>
                  <a:tcPr marL="9525" marR="9525" marT="9525" marB="0" anchor="ctr">
                    <a:solidFill>
                      <a:srgbClr val="F8D4D9"/>
                    </a:solidFill>
                  </a:tcPr>
                </a:tc>
                <a:tc>
                  <a:txBody>
                    <a:bodyPr/>
                    <a:lstStyle/>
                    <a:p>
                      <a:pPr algn="ctr" fontAlgn="ctr"/>
                      <a:r>
                        <a:rPr lang="es-ES" sz="1100" b="0" i="0" u="none" strike="noStrike" dirty="0">
                          <a:solidFill>
                            <a:schemeClr val="tx1"/>
                          </a:solidFill>
                          <a:effectLst/>
                          <a:latin typeface="Montserrat" panose="00000500000000000000" pitchFamily="50" charset="0"/>
                        </a:rPr>
                        <a:t>Largo</a:t>
                      </a:r>
                    </a:p>
                  </a:txBody>
                  <a:tcPr marL="9525" marR="9525" marT="9525" marB="0" anchor="ctr">
                    <a:solidFill>
                      <a:schemeClr val="bg1">
                        <a:lumMod val="85000"/>
                      </a:schemeClr>
                    </a:solidFill>
                  </a:tcPr>
                </a:tc>
                <a:extLst>
                  <a:ext uri="{0D108BD9-81ED-4DB2-BD59-A6C34878D82A}">
                    <a16:rowId xmlns:a16="http://schemas.microsoft.com/office/drawing/2014/main" val="2466606090"/>
                  </a:ext>
                </a:extLst>
              </a:tr>
              <a:tr h="462547">
                <a:tc>
                  <a:txBody>
                    <a:bodyPr/>
                    <a:lstStyle/>
                    <a:p>
                      <a:pPr algn="ctr" fontAlgn="ctr"/>
                      <a:r>
                        <a:rPr lang="es-ES" sz="1100" b="1" i="0" u="none" strike="noStrike" dirty="0">
                          <a:solidFill>
                            <a:srgbClr val="920000"/>
                          </a:solidFill>
                          <a:effectLst/>
                          <a:latin typeface="Montserrat" panose="00000500000000000000" pitchFamily="50" charset="0"/>
                        </a:rPr>
                        <a:t>DEPENDIENTE</a:t>
                      </a:r>
                    </a:p>
                  </a:txBody>
                  <a:tcPr marL="9525" marR="9525" marT="9525" marB="0" anchor="ctr">
                    <a:lnL w="12700" cap="flat" cmpd="sng" algn="ctr">
                      <a:noFill/>
                      <a:prstDash val="solid"/>
                      <a:round/>
                      <a:headEnd type="none" w="med" len="med"/>
                      <a:tailEnd type="none" w="med" len="med"/>
                    </a:lnL>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100" b="0" i="0" u="none" strike="noStrike" dirty="0">
                          <a:solidFill>
                            <a:srgbClr val="000000"/>
                          </a:solidFill>
                          <a:effectLst/>
                          <a:latin typeface="Montserrat" panose="00000500000000000000" pitchFamily="50" charset="0"/>
                        </a:rPr>
                        <a:t>Pertenencia</a:t>
                      </a:r>
                    </a:p>
                  </a:txBody>
                  <a:tcPr marL="9525" marR="9525" marT="9525" marB="0" anchor="ctr">
                    <a:lnL w="6350" cap="flat" cmpd="sng" algn="ctr">
                      <a:solidFill>
                        <a:srgbClr val="920000"/>
                      </a:solidFill>
                      <a:prstDash val="solid"/>
                      <a:round/>
                      <a:headEnd type="none" w="med" len="med"/>
                      <a:tailEnd type="none" w="med" len="med"/>
                    </a:lnL>
                    <a:solidFill>
                      <a:schemeClr val="bg1"/>
                    </a:solidFill>
                  </a:tcPr>
                </a:tc>
                <a:tc>
                  <a:txBody>
                    <a:bodyPr/>
                    <a:lstStyle/>
                    <a:p>
                      <a:pPr algn="ctr" fontAlgn="ctr"/>
                      <a:r>
                        <a:rPr lang="es-ES" sz="1100" b="0" i="0" u="none" strike="noStrike" dirty="0">
                          <a:solidFill>
                            <a:srgbClr val="000000"/>
                          </a:solidFill>
                          <a:effectLst/>
                          <a:latin typeface="Montserrat" panose="00000500000000000000" pitchFamily="50" charset="0"/>
                        </a:rPr>
                        <a:t>Necesidad</a:t>
                      </a:r>
                    </a:p>
                  </a:txBody>
                  <a:tcPr marL="9525" marR="9525" marT="9525" marB="0" anchor="ctr">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Media</a:t>
                      </a:r>
                    </a:p>
                  </a:txBody>
                  <a:tcPr marL="9525" marR="9525" marT="9525" marB="0" anchor="ctr">
                    <a:solidFill>
                      <a:srgbClr val="F8D4D9">
                        <a:alpha val="50000"/>
                      </a:srgbClr>
                    </a:solidFill>
                  </a:tcPr>
                </a:tc>
                <a:tc>
                  <a:txBody>
                    <a:bodyPr/>
                    <a:lstStyle/>
                    <a:p>
                      <a:pPr algn="ctr" fontAlgn="ctr"/>
                      <a:r>
                        <a:rPr lang="es-ES" sz="1100" b="0" i="0" u="none" strike="noStrike" dirty="0">
                          <a:solidFill>
                            <a:schemeClr val="tx1"/>
                          </a:solidFill>
                          <a:effectLst/>
                          <a:latin typeface="Montserrat" panose="00000500000000000000" pitchFamily="50" charset="0"/>
                        </a:rPr>
                        <a:t>Largo</a:t>
                      </a:r>
                    </a:p>
                  </a:txBody>
                  <a:tcPr marL="9525" marR="9525" marT="9525" marB="0" anchor="ctr">
                    <a:solidFill>
                      <a:schemeClr val="bg1">
                        <a:lumMod val="85000"/>
                      </a:schemeClr>
                    </a:solidFill>
                  </a:tcPr>
                </a:tc>
                <a:extLst>
                  <a:ext uri="{0D108BD9-81ED-4DB2-BD59-A6C34878D82A}">
                    <a16:rowId xmlns:a16="http://schemas.microsoft.com/office/drawing/2014/main" val="2570365898"/>
                  </a:ext>
                </a:extLst>
              </a:tr>
              <a:tr h="462547">
                <a:tc>
                  <a:txBody>
                    <a:bodyPr/>
                    <a:lstStyle/>
                    <a:p>
                      <a:pPr algn="ctr" fontAlgn="ctr"/>
                      <a:r>
                        <a:rPr lang="es-ES" sz="1100" b="1" i="0" u="none" strike="noStrike" dirty="0">
                          <a:solidFill>
                            <a:srgbClr val="920000"/>
                          </a:solidFill>
                          <a:effectLst/>
                          <a:latin typeface="Montserrat" panose="00000500000000000000" pitchFamily="50" charset="0"/>
                        </a:rPr>
                        <a:t>RACIONAL</a:t>
                      </a:r>
                    </a:p>
                  </a:txBody>
                  <a:tcPr marL="9525" marR="9525" marT="9525" marB="0" anchor="ctr">
                    <a:lnL w="12700" cap="flat" cmpd="sng" algn="ctr">
                      <a:noFill/>
                      <a:prstDash val="solid"/>
                      <a:round/>
                      <a:headEnd type="none" w="med" len="med"/>
                      <a:tailEnd type="none" w="med" len="med"/>
                    </a:lnL>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100" b="0" i="0" u="none" strike="noStrike" dirty="0">
                          <a:solidFill>
                            <a:srgbClr val="000000"/>
                          </a:solidFill>
                          <a:effectLst/>
                          <a:latin typeface="Montserrat" panose="00000500000000000000" pitchFamily="50" charset="0"/>
                        </a:rPr>
                        <a:t>Necesidad</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rgbClr val="000000"/>
                          </a:solidFill>
                          <a:effectLst/>
                          <a:latin typeface="Montserrat" panose="00000500000000000000" pitchFamily="50" charset="0"/>
                        </a:rPr>
                        <a:t>Resolución</a:t>
                      </a:r>
                    </a:p>
                  </a:txBody>
                  <a:tcPr marL="9525" marR="9525" marT="9525" marB="0" anchor="ctr">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Media</a:t>
                      </a:r>
                    </a:p>
                  </a:txBody>
                  <a:tcPr marL="9525" marR="9525" marT="9525" marB="0" anchor="ctr">
                    <a:solidFill>
                      <a:srgbClr val="F8D4D9">
                        <a:alpha val="50000"/>
                      </a:srgbClr>
                    </a:solidFill>
                  </a:tcPr>
                </a:tc>
                <a:tc>
                  <a:txBody>
                    <a:bodyPr/>
                    <a:lstStyle/>
                    <a:p>
                      <a:pPr algn="ctr" fontAlgn="ctr"/>
                      <a:r>
                        <a:rPr lang="es-ES" sz="1100" b="0" i="0" u="none" strike="noStrike" dirty="0">
                          <a:solidFill>
                            <a:schemeClr val="tx1"/>
                          </a:solidFill>
                          <a:effectLst/>
                          <a:latin typeface="Montserrat" panose="00000500000000000000" pitchFamily="50" charset="0"/>
                        </a:rPr>
                        <a:t>Largo</a:t>
                      </a:r>
                    </a:p>
                  </a:txBody>
                  <a:tcPr marL="9525" marR="9525" marT="9525" marB="0" anchor="ctr">
                    <a:solidFill>
                      <a:schemeClr val="bg1">
                        <a:lumMod val="85000"/>
                      </a:schemeClr>
                    </a:solidFill>
                  </a:tcPr>
                </a:tc>
                <a:extLst>
                  <a:ext uri="{0D108BD9-81ED-4DB2-BD59-A6C34878D82A}">
                    <a16:rowId xmlns:a16="http://schemas.microsoft.com/office/drawing/2014/main" val="522699596"/>
                  </a:ext>
                </a:extLst>
              </a:tr>
              <a:tr h="462547">
                <a:tc>
                  <a:txBody>
                    <a:bodyPr/>
                    <a:lstStyle/>
                    <a:p>
                      <a:pPr algn="ctr" fontAlgn="ctr"/>
                      <a:r>
                        <a:rPr lang="es-ES" sz="1100" b="1" i="0" u="none" strike="noStrike" dirty="0">
                          <a:solidFill>
                            <a:srgbClr val="920000"/>
                          </a:solidFill>
                          <a:effectLst/>
                          <a:latin typeface="Montserrat" panose="00000500000000000000" pitchFamily="50" charset="0"/>
                        </a:rPr>
                        <a:t>ESTRATÉGICO</a:t>
                      </a:r>
                    </a:p>
                  </a:txBody>
                  <a:tcPr marL="9525" marR="9525" marT="9525" marB="0" anchor="ctr">
                    <a:lnL w="12700" cap="flat" cmpd="sng" algn="ctr">
                      <a:noFill/>
                      <a:prstDash val="solid"/>
                      <a:round/>
                      <a:headEnd type="none" w="med" len="med"/>
                      <a:tailEnd type="none" w="med" len="med"/>
                    </a:lnL>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100" b="0" i="0" u="none" strike="noStrike" dirty="0">
                          <a:solidFill>
                            <a:srgbClr val="000000"/>
                          </a:solidFill>
                          <a:effectLst/>
                          <a:latin typeface="Montserrat" panose="00000500000000000000" pitchFamily="50" charset="0"/>
                        </a:rPr>
                        <a:t>Resolución</a:t>
                      </a:r>
                    </a:p>
                  </a:txBody>
                  <a:tcPr marL="9525" marR="9525" marT="9525" marB="0" anchor="ctr">
                    <a:lnL w="6350" cap="flat" cmpd="sng" algn="ctr">
                      <a:solidFill>
                        <a:srgbClr val="920000"/>
                      </a:solidFill>
                      <a:prstDash val="solid"/>
                      <a:round/>
                      <a:headEnd type="none" w="med" len="med"/>
                      <a:tailEnd type="none" w="med" len="med"/>
                    </a:lnL>
                    <a:solidFill>
                      <a:schemeClr val="bg1"/>
                    </a:solidFill>
                  </a:tcPr>
                </a:tc>
                <a:tc>
                  <a:txBody>
                    <a:bodyPr/>
                    <a:lstStyle/>
                    <a:p>
                      <a:pPr algn="ctr" fontAlgn="ctr"/>
                      <a:r>
                        <a:rPr lang="es-ES" sz="1100" b="0" i="0" u="none" strike="noStrike" dirty="0">
                          <a:solidFill>
                            <a:srgbClr val="000000"/>
                          </a:solidFill>
                          <a:effectLst/>
                          <a:latin typeface="Montserrat" panose="00000500000000000000" pitchFamily="50" charset="0"/>
                        </a:rPr>
                        <a:t>Utilidad</a:t>
                      </a:r>
                    </a:p>
                  </a:txBody>
                  <a:tcPr marL="9525" marR="9525" marT="9525" marB="0" anchor="ctr">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Media</a:t>
                      </a:r>
                    </a:p>
                  </a:txBody>
                  <a:tcPr marL="9525" marR="9525" marT="9525" marB="0" anchor="ctr">
                    <a:solidFill>
                      <a:srgbClr val="F8D4D9">
                        <a:alpha val="50000"/>
                      </a:srgbClr>
                    </a:solidFill>
                  </a:tcPr>
                </a:tc>
                <a:tc>
                  <a:txBody>
                    <a:bodyPr/>
                    <a:lstStyle/>
                    <a:p>
                      <a:pPr algn="ctr" fontAlgn="ctr"/>
                      <a:r>
                        <a:rPr lang="es-ES" sz="1100" b="0" i="0" u="none" strike="noStrike" dirty="0">
                          <a:solidFill>
                            <a:schemeClr val="tx1"/>
                          </a:solidFill>
                          <a:effectLst/>
                          <a:latin typeface="Montserrat" panose="00000500000000000000" pitchFamily="50" charset="0"/>
                        </a:rPr>
                        <a:t>Largo</a:t>
                      </a:r>
                    </a:p>
                  </a:txBody>
                  <a:tcPr marL="9525" marR="9525" marT="9525" marB="0" anchor="ctr">
                    <a:solidFill>
                      <a:schemeClr val="bg1">
                        <a:lumMod val="85000"/>
                      </a:schemeClr>
                    </a:solidFill>
                  </a:tcPr>
                </a:tc>
                <a:extLst>
                  <a:ext uri="{0D108BD9-81ED-4DB2-BD59-A6C34878D82A}">
                    <a16:rowId xmlns:a16="http://schemas.microsoft.com/office/drawing/2014/main" val="2701487850"/>
                  </a:ext>
                </a:extLst>
              </a:tr>
              <a:tr h="462547">
                <a:tc>
                  <a:txBody>
                    <a:bodyPr/>
                    <a:lstStyle/>
                    <a:p>
                      <a:pPr algn="ctr" fontAlgn="ctr"/>
                      <a:r>
                        <a:rPr lang="es-ES" sz="1100" b="1" i="0" u="none" strike="noStrike" dirty="0">
                          <a:solidFill>
                            <a:srgbClr val="920000"/>
                          </a:solidFill>
                          <a:effectLst/>
                          <a:latin typeface="Montserrat" panose="00000500000000000000" pitchFamily="50" charset="0"/>
                        </a:rPr>
                        <a:t>OPORTUNISTA</a:t>
                      </a:r>
                    </a:p>
                  </a:txBody>
                  <a:tcPr marL="9525" marR="9525" marT="9525" marB="0" anchor="ctr">
                    <a:lnL w="12700" cap="flat" cmpd="sng" algn="ctr">
                      <a:noFill/>
                      <a:prstDash val="solid"/>
                      <a:round/>
                      <a:headEnd type="none" w="med" len="med"/>
                      <a:tailEnd type="none" w="med" len="med"/>
                    </a:lnL>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100" b="0" i="0" u="none" strike="noStrike" dirty="0">
                          <a:solidFill>
                            <a:srgbClr val="000000"/>
                          </a:solidFill>
                          <a:effectLst/>
                          <a:latin typeface="Montserrat" panose="00000500000000000000" pitchFamily="50" charset="0"/>
                        </a:rPr>
                        <a:t>Utilidad</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rgbClr val="000000"/>
                          </a:solidFill>
                          <a:effectLst/>
                          <a:latin typeface="Montserrat" panose="00000500000000000000" pitchFamily="50" charset="0"/>
                        </a:rPr>
                        <a:t>Competitividad</a:t>
                      </a:r>
                    </a:p>
                  </a:txBody>
                  <a:tcPr marL="9525" marR="9525" marT="9525" marB="0" anchor="ctr">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Elevada</a:t>
                      </a:r>
                    </a:p>
                  </a:txBody>
                  <a:tcPr marL="9525" marR="9525" marT="9525" marB="0" anchor="ctr">
                    <a:solidFill>
                      <a:srgbClr val="F8D4D9"/>
                    </a:solidFill>
                  </a:tcPr>
                </a:tc>
                <a:tc>
                  <a:txBody>
                    <a:bodyPr/>
                    <a:lstStyle/>
                    <a:p>
                      <a:pPr algn="ctr" fontAlgn="ctr"/>
                      <a:r>
                        <a:rPr lang="es-ES" sz="1100" b="0" i="0" u="none" strike="noStrike" dirty="0">
                          <a:solidFill>
                            <a:schemeClr val="tx1"/>
                          </a:solidFill>
                          <a:effectLst/>
                          <a:latin typeface="Montserrat" panose="00000500000000000000" pitchFamily="50" charset="0"/>
                        </a:rPr>
                        <a:t>Corto</a:t>
                      </a:r>
                    </a:p>
                  </a:txBody>
                  <a:tcPr marL="9525" marR="9525" marT="9525" marB="0" anchor="ctr">
                    <a:solidFill>
                      <a:schemeClr val="bg1">
                        <a:lumMod val="95000"/>
                      </a:schemeClr>
                    </a:solidFill>
                  </a:tcPr>
                </a:tc>
                <a:extLst>
                  <a:ext uri="{0D108BD9-81ED-4DB2-BD59-A6C34878D82A}">
                    <a16:rowId xmlns:a16="http://schemas.microsoft.com/office/drawing/2014/main" val="647169996"/>
                  </a:ext>
                </a:extLst>
              </a:tr>
              <a:tr h="462547">
                <a:tc>
                  <a:txBody>
                    <a:bodyPr/>
                    <a:lstStyle/>
                    <a:p>
                      <a:pPr algn="ctr" fontAlgn="ctr"/>
                      <a:r>
                        <a:rPr lang="es-ES" sz="1100" b="1" i="0" u="none" strike="noStrike" dirty="0">
                          <a:solidFill>
                            <a:srgbClr val="920000"/>
                          </a:solidFill>
                          <a:effectLst/>
                          <a:latin typeface="Montserrat" panose="00000500000000000000" pitchFamily="50" charset="0"/>
                        </a:rPr>
                        <a:t>CRÍTICO</a:t>
                      </a:r>
                    </a:p>
                  </a:txBody>
                  <a:tcPr marL="9525" marR="9525" marT="9525" marB="0" anchor="ctr">
                    <a:lnL w="12700" cap="flat" cmpd="sng" algn="ctr">
                      <a:noFill/>
                      <a:prstDash val="solid"/>
                      <a:round/>
                      <a:headEnd type="none" w="med" len="med"/>
                      <a:tailEnd type="none" w="med" len="med"/>
                    </a:lnL>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s-ES" sz="1100" b="0" i="0" u="none" strike="noStrike" dirty="0">
                          <a:solidFill>
                            <a:srgbClr val="000000"/>
                          </a:solidFill>
                          <a:effectLst/>
                          <a:latin typeface="Montserrat" panose="00000500000000000000" pitchFamily="50" charset="0"/>
                        </a:rPr>
                        <a:t>Competitividad</a:t>
                      </a:r>
                    </a:p>
                  </a:txBody>
                  <a:tcPr marL="9525" marR="9525" marT="9525" marB="0" anchor="ctr">
                    <a:lnL w="6350" cap="flat" cmpd="sng" algn="ctr">
                      <a:solidFill>
                        <a:srgbClr val="920000"/>
                      </a:solidFill>
                      <a:prstDash val="solid"/>
                      <a:round/>
                      <a:headEnd type="none" w="med" len="med"/>
                      <a:tailEnd type="none" w="med" len="med"/>
                    </a:lnL>
                    <a:solidFill>
                      <a:schemeClr val="bg1"/>
                    </a:solidFill>
                  </a:tcPr>
                </a:tc>
                <a:tc>
                  <a:txBody>
                    <a:bodyPr/>
                    <a:lstStyle/>
                    <a:p>
                      <a:pPr algn="ctr" fontAlgn="ctr"/>
                      <a:r>
                        <a:rPr lang="es-ES" sz="1100" b="0" i="0" u="none" strike="noStrike" dirty="0">
                          <a:solidFill>
                            <a:srgbClr val="000000"/>
                          </a:solidFill>
                          <a:effectLst/>
                          <a:latin typeface="Montserrat" panose="00000500000000000000" pitchFamily="50" charset="0"/>
                        </a:rPr>
                        <a:t>Tecnología</a:t>
                      </a:r>
                    </a:p>
                  </a:txBody>
                  <a:tcPr marL="9525" marR="9525" marT="9525" marB="0" anchor="ctr">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Elevado</a:t>
                      </a:r>
                    </a:p>
                  </a:txBody>
                  <a:tcPr marL="9525" marR="9525" marT="9525" marB="0" anchor="ctr">
                    <a:solidFill>
                      <a:srgbClr val="F8D4D9"/>
                    </a:solidFill>
                  </a:tcPr>
                </a:tc>
                <a:tc>
                  <a:txBody>
                    <a:bodyPr/>
                    <a:lstStyle/>
                    <a:p>
                      <a:pPr algn="ctr" fontAlgn="ctr"/>
                      <a:r>
                        <a:rPr lang="es-ES" sz="1100" b="0" i="0" u="none" strike="noStrike" dirty="0">
                          <a:solidFill>
                            <a:schemeClr val="tx1"/>
                          </a:solidFill>
                          <a:effectLst/>
                          <a:latin typeface="Montserrat" panose="00000500000000000000" pitchFamily="50" charset="0"/>
                        </a:rPr>
                        <a:t>Largo</a:t>
                      </a:r>
                    </a:p>
                  </a:txBody>
                  <a:tcPr marL="9525" marR="9525" marT="9525" marB="0" anchor="ctr">
                    <a:solidFill>
                      <a:schemeClr val="bg1">
                        <a:lumMod val="85000"/>
                      </a:schemeClr>
                    </a:solidFill>
                  </a:tcPr>
                </a:tc>
                <a:extLst>
                  <a:ext uri="{0D108BD9-81ED-4DB2-BD59-A6C34878D82A}">
                    <a16:rowId xmlns:a16="http://schemas.microsoft.com/office/drawing/2014/main" val="2486859516"/>
                  </a:ext>
                </a:extLst>
              </a:tr>
            </a:tbl>
          </a:graphicData>
        </a:graphic>
      </p:graphicFrame>
      <p:sp>
        <p:nvSpPr>
          <p:cNvPr id="18" name="CuadroTexto 17">
            <a:extLst>
              <a:ext uri="{FF2B5EF4-FFF2-40B4-BE49-F238E27FC236}">
                <a16:creationId xmlns:a16="http://schemas.microsoft.com/office/drawing/2014/main" id="{8C1EF3BA-5AD5-014C-47B9-2ED15F197E8F}"/>
              </a:ext>
            </a:extLst>
          </p:cNvPr>
          <p:cNvSpPr txBox="1"/>
          <p:nvPr/>
        </p:nvSpPr>
        <p:spPr>
          <a:xfrm>
            <a:off x="773687" y="898730"/>
            <a:ext cx="10644626" cy="613245"/>
          </a:xfrm>
          <a:prstGeom prst="rect">
            <a:avLst/>
          </a:prstGeom>
          <a:noFill/>
          <a:ln>
            <a:solidFill>
              <a:srgbClr val="AB182D"/>
            </a:solidFill>
          </a:ln>
        </p:spPr>
        <p:txBody>
          <a:bodyPr wrap="square" rtlCol="0">
            <a:spAutoFit/>
          </a:bodyPr>
          <a:lstStyle/>
          <a:p>
            <a:pPr algn="ctr">
              <a:lnSpc>
                <a:spcPct val="150000"/>
              </a:lnSpc>
            </a:pPr>
            <a:r>
              <a:rPr lang="es-ES" sz="1200" dirty="0">
                <a:latin typeface="Montserrat" panose="00000500000000000000" pitchFamily="50" charset="0"/>
              </a:rPr>
              <a:t>Los estímulos emocionales son los precursores o iniciadores del proceso de compra. Así mismo, mostramos la intensidad que sienten las personas asociadas a los estilos, como la duración de dicha intensidad.</a:t>
            </a:r>
          </a:p>
        </p:txBody>
      </p:sp>
    </p:spTree>
    <p:extLst>
      <p:ext uri="{BB962C8B-B14F-4D97-AF65-F5344CB8AC3E}">
        <p14:creationId xmlns:p14="http://schemas.microsoft.com/office/powerpoint/2010/main" val="25921498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66</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1412"/>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Descripción</a:t>
            </a:r>
          </a:p>
        </p:txBody>
      </p:sp>
      <p:sp>
        <p:nvSpPr>
          <p:cNvPr id="18" name="CuadroTexto 17">
            <a:extLst>
              <a:ext uri="{FF2B5EF4-FFF2-40B4-BE49-F238E27FC236}">
                <a16:creationId xmlns:a16="http://schemas.microsoft.com/office/drawing/2014/main" id="{8C1EF3BA-5AD5-014C-47B9-2ED15F197E8F}"/>
              </a:ext>
            </a:extLst>
          </p:cNvPr>
          <p:cNvSpPr txBox="1"/>
          <p:nvPr/>
        </p:nvSpPr>
        <p:spPr>
          <a:xfrm>
            <a:off x="773687" y="898730"/>
            <a:ext cx="10644626" cy="613245"/>
          </a:xfrm>
          <a:prstGeom prst="rect">
            <a:avLst/>
          </a:prstGeom>
          <a:noFill/>
          <a:ln>
            <a:solidFill>
              <a:srgbClr val="AB182D"/>
            </a:solidFill>
          </a:ln>
        </p:spPr>
        <p:txBody>
          <a:bodyPr wrap="square" rtlCol="0">
            <a:spAutoFit/>
          </a:bodyPr>
          <a:lstStyle/>
          <a:p>
            <a:pPr algn="ctr">
              <a:lnSpc>
                <a:spcPct val="150000"/>
              </a:lnSpc>
            </a:pPr>
            <a:r>
              <a:rPr lang="es-ES" sz="1200" dirty="0">
                <a:latin typeface="Montserrat" panose="00000500000000000000" pitchFamily="50" charset="0"/>
              </a:rPr>
              <a:t>¿Qué busca cada colectivo asociado a los diferentes Estilos de Compra? Así mismo, resulta de crucial importancia conocer el comportamiento básico de cada uno de ellos.</a:t>
            </a:r>
          </a:p>
        </p:txBody>
      </p:sp>
      <p:graphicFrame>
        <p:nvGraphicFramePr>
          <p:cNvPr id="2" name="Tabla 1">
            <a:extLst>
              <a:ext uri="{FF2B5EF4-FFF2-40B4-BE49-F238E27FC236}">
                <a16:creationId xmlns:a16="http://schemas.microsoft.com/office/drawing/2014/main" id="{CF7A42C1-3690-5FD9-7ACC-F2AB21316E52}"/>
              </a:ext>
            </a:extLst>
          </p:cNvPr>
          <p:cNvGraphicFramePr>
            <a:graphicFrameLocks noGrp="1"/>
          </p:cNvGraphicFramePr>
          <p:nvPr>
            <p:extLst>
              <p:ext uri="{D42A27DB-BD31-4B8C-83A1-F6EECF244321}">
                <p14:modId xmlns:p14="http://schemas.microsoft.com/office/powerpoint/2010/main" val="1385676574"/>
              </p:ext>
            </p:extLst>
          </p:nvPr>
        </p:nvGraphicFramePr>
        <p:xfrm>
          <a:off x="773688" y="1721404"/>
          <a:ext cx="10644626" cy="4237865"/>
        </p:xfrm>
        <a:graphic>
          <a:graphicData uri="http://schemas.openxmlformats.org/drawingml/2006/table">
            <a:tbl>
              <a:tblPr firstRow="1" bandRow="1">
                <a:tableStyleId>{5C22544A-7EE6-4342-B048-85BDC9FD1C3A}</a:tableStyleId>
              </a:tblPr>
              <a:tblGrid>
                <a:gridCol w="3315535">
                  <a:extLst>
                    <a:ext uri="{9D8B030D-6E8A-4147-A177-3AD203B41FA5}">
                      <a16:colId xmlns:a16="http://schemas.microsoft.com/office/drawing/2014/main" val="853703689"/>
                    </a:ext>
                  </a:extLst>
                </a:gridCol>
                <a:gridCol w="3331402">
                  <a:extLst>
                    <a:ext uri="{9D8B030D-6E8A-4147-A177-3AD203B41FA5}">
                      <a16:colId xmlns:a16="http://schemas.microsoft.com/office/drawing/2014/main" val="2892933316"/>
                    </a:ext>
                  </a:extLst>
                </a:gridCol>
                <a:gridCol w="3997689">
                  <a:extLst>
                    <a:ext uri="{9D8B030D-6E8A-4147-A177-3AD203B41FA5}">
                      <a16:colId xmlns:a16="http://schemas.microsoft.com/office/drawing/2014/main" val="3580408679"/>
                    </a:ext>
                  </a:extLst>
                </a:gridCol>
              </a:tblGrid>
              <a:tr h="469733">
                <a:tc>
                  <a:txBody>
                    <a:bodyPr/>
                    <a:lstStyle/>
                    <a:p>
                      <a:pPr algn="ctr"/>
                      <a:r>
                        <a:rPr lang="es-ES" sz="1100" b="1" dirty="0">
                          <a:solidFill>
                            <a:srgbClr val="920000"/>
                          </a:solidFill>
                          <a:effectLst/>
                          <a:latin typeface="Montserrat" panose="00000500000000000000" pitchFamily="50" charset="0"/>
                        </a:rPr>
                        <a:t>ESTILO</a:t>
                      </a:r>
                    </a:p>
                  </a:txBody>
                  <a:tcPr anchor="ctr">
                    <a:lnR w="6350" cap="flat" cmpd="sng" algn="ctr">
                      <a:solidFill>
                        <a:srgbClr val="920000"/>
                      </a:solidFill>
                      <a:prstDash val="solid"/>
                      <a:round/>
                      <a:headEnd type="none" w="med" len="med"/>
                      <a:tailEnd type="none" w="med" len="med"/>
                    </a:lnR>
                    <a:lnB w="12700" cap="flat" cmpd="sng" algn="ctr">
                      <a:solidFill>
                        <a:srgbClr val="920000"/>
                      </a:solidFill>
                      <a:prstDash val="solid"/>
                      <a:round/>
                      <a:headEnd type="none" w="med" len="med"/>
                      <a:tailEnd type="none" w="med" len="med"/>
                    </a:lnB>
                    <a:noFill/>
                  </a:tcPr>
                </a:tc>
                <a:tc>
                  <a:txBody>
                    <a:bodyPr/>
                    <a:lstStyle/>
                    <a:p>
                      <a:pPr algn="ctr"/>
                      <a:r>
                        <a:rPr lang="es-ES" sz="1100" b="1" dirty="0">
                          <a:solidFill>
                            <a:srgbClr val="920000"/>
                          </a:solidFill>
                          <a:latin typeface="Montserrat" panose="00000500000000000000" pitchFamily="50" charset="0"/>
                        </a:rPr>
                        <a:t>OBJETIVO BUSCADO</a:t>
                      </a:r>
                    </a:p>
                  </a:txBody>
                  <a:tcPr anchor="ctr">
                    <a:lnL w="6350" cap="flat" cmpd="sng" algn="ctr">
                      <a:solidFill>
                        <a:srgbClr val="920000"/>
                      </a:solidFill>
                      <a:prstDash val="solid"/>
                      <a:round/>
                      <a:headEnd type="none" w="med" len="med"/>
                      <a:tailEnd type="none" w="med" len="med"/>
                    </a:lnL>
                    <a:lnR w="6350" cap="flat" cmpd="sng" algn="ctr">
                      <a:solidFill>
                        <a:srgbClr val="920000"/>
                      </a:solidFill>
                      <a:prstDash val="solid"/>
                      <a:round/>
                      <a:headEnd type="none" w="med" len="med"/>
                      <a:tailEnd type="none" w="med" len="med"/>
                    </a:lnR>
                    <a:lnB w="12700" cap="flat" cmpd="sng" algn="ctr">
                      <a:solidFill>
                        <a:srgbClr val="920000"/>
                      </a:solidFill>
                      <a:prstDash val="solid"/>
                      <a:round/>
                      <a:headEnd type="none" w="med" len="med"/>
                      <a:tailEnd type="none" w="med" len="med"/>
                    </a:lnB>
                    <a:noFill/>
                  </a:tcPr>
                </a:tc>
                <a:tc>
                  <a:txBody>
                    <a:bodyPr/>
                    <a:lstStyle/>
                    <a:p>
                      <a:pPr algn="ctr"/>
                      <a:r>
                        <a:rPr lang="es-ES" sz="1100" b="1" dirty="0">
                          <a:solidFill>
                            <a:srgbClr val="920000"/>
                          </a:solidFill>
                          <a:latin typeface="Montserrat" panose="00000500000000000000" pitchFamily="50" charset="0"/>
                        </a:rPr>
                        <a:t>COMPORTAMIENTO BÁSICO</a:t>
                      </a:r>
                    </a:p>
                  </a:txBody>
                  <a:tcPr anchor="ctr">
                    <a:lnL w="6350" cap="flat" cmpd="sng" algn="ctr">
                      <a:solidFill>
                        <a:srgbClr val="920000"/>
                      </a:solidFill>
                      <a:prstDash val="solid"/>
                      <a:round/>
                      <a:headEnd type="none" w="med" len="med"/>
                      <a:tailEnd type="none" w="med" len="med"/>
                    </a:lnL>
                    <a:lnB w="12700" cap="flat" cmpd="sng" algn="ctr">
                      <a:solidFill>
                        <a:srgbClr val="920000"/>
                      </a:solidFill>
                      <a:prstDash val="solid"/>
                      <a:round/>
                      <a:headEnd type="none" w="med" len="med"/>
                      <a:tailEnd type="none" w="med" len="med"/>
                    </a:lnB>
                    <a:noFill/>
                  </a:tcPr>
                </a:tc>
                <a:extLst>
                  <a:ext uri="{0D108BD9-81ED-4DB2-BD59-A6C34878D82A}">
                    <a16:rowId xmlns:a16="http://schemas.microsoft.com/office/drawing/2014/main" val="760354606"/>
                  </a:ext>
                </a:extLst>
              </a:tr>
              <a:tr h="469733">
                <a:tc>
                  <a:txBody>
                    <a:bodyPr/>
                    <a:lstStyle/>
                    <a:p>
                      <a:pPr algn="ctr" fontAlgn="ctr"/>
                      <a:r>
                        <a:rPr lang="es-ES" sz="1100" b="1" i="0" u="none" strike="noStrike" dirty="0">
                          <a:solidFill>
                            <a:srgbClr val="920000"/>
                          </a:solidFill>
                          <a:effectLst/>
                          <a:latin typeface="Montserrat" panose="00000500000000000000" pitchFamily="50" charset="0"/>
                        </a:rPr>
                        <a:t>SNOB</a:t>
                      </a:r>
                    </a:p>
                  </a:txBody>
                  <a:tcPr marL="9525" marR="9525" marT="9525" marB="0" anchor="ctr">
                    <a:lnR w="6350" cap="flat" cmpd="sng" algn="ctr">
                      <a:solidFill>
                        <a:srgbClr val="920000"/>
                      </a:solidFill>
                      <a:prstDash val="solid"/>
                      <a:round/>
                      <a:headEnd type="none" w="med" len="med"/>
                      <a:tailEnd type="none" w="med" len="med"/>
                    </a:lnR>
                    <a:lnT w="1270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Protagonismo</a:t>
                      </a:r>
                      <a:r>
                        <a:rPr lang="es-ES" sz="1100" b="0" i="0" u="none" strike="noStrike" baseline="0" dirty="0">
                          <a:solidFill>
                            <a:schemeClr val="tx1"/>
                          </a:solidFill>
                          <a:effectLst/>
                          <a:latin typeface="Montserrat" panose="00000500000000000000" pitchFamily="50" charset="0"/>
                        </a:rPr>
                        <a:t> </a:t>
                      </a:r>
                      <a:r>
                        <a:rPr lang="es-ES" sz="1100" b="0" i="0" u="none" strike="noStrike" dirty="0">
                          <a:solidFill>
                            <a:schemeClr val="tx1"/>
                          </a:solidFill>
                          <a:effectLst/>
                          <a:latin typeface="Montserrat" panose="00000500000000000000" pitchFamily="50" charset="0"/>
                        </a:rPr>
                        <a:t>(status)</a:t>
                      </a:r>
                    </a:p>
                  </a:txBody>
                  <a:tcPr marL="9525" marR="9525" marT="9525" marB="0" anchor="ctr">
                    <a:lnL w="6350" cap="flat" cmpd="sng" algn="ctr">
                      <a:solidFill>
                        <a:srgbClr val="920000"/>
                      </a:solidFill>
                      <a:prstDash val="solid"/>
                      <a:round/>
                      <a:headEnd type="none" w="med" len="med"/>
                      <a:tailEnd type="none" w="med" len="med"/>
                    </a:lnL>
                    <a:lnT w="12700" cap="flat" cmpd="sng" algn="ctr">
                      <a:solidFill>
                        <a:srgbClr val="920000"/>
                      </a:solidFill>
                      <a:prstDash val="solid"/>
                      <a:round/>
                      <a:headEnd type="none" w="med" len="med"/>
                      <a:tailEnd type="none" w="med" len="med"/>
                    </a:lnT>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Rebelde / Especializado / Arrogante</a:t>
                      </a:r>
                    </a:p>
                  </a:txBody>
                  <a:tcPr marL="9525" marR="9525" marT="9525" marB="0" anchor="ctr">
                    <a:lnT w="12700" cap="flat" cmpd="sng" algn="ctr">
                      <a:solidFill>
                        <a:srgbClr val="920000"/>
                      </a:solidFill>
                      <a:prstDash val="solid"/>
                      <a:round/>
                      <a:headEnd type="none" w="med" len="med"/>
                      <a:tailEnd type="none" w="med" len="med"/>
                    </a:lnT>
                    <a:solidFill>
                      <a:srgbClr val="F8D4D9"/>
                    </a:solidFill>
                  </a:tcPr>
                </a:tc>
                <a:extLst>
                  <a:ext uri="{0D108BD9-81ED-4DB2-BD59-A6C34878D82A}">
                    <a16:rowId xmlns:a16="http://schemas.microsoft.com/office/drawing/2014/main" val="602316827"/>
                  </a:ext>
                </a:extLst>
              </a:tr>
              <a:tr h="469733">
                <a:tc>
                  <a:txBody>
                    <a:bodyPr/>
                    <a:lstStyle/>
                    <a:p>
                      <a:pPr algn="ctr" fontAlgn="ctr"/>
                      <a:r>
                        <a:rPr lang="es-ES" sz="1100" b="1" i="0" u="none" strike="noStrike" dirty="0">
                          <a:solidFill>
                            <a:srgbClr val="920000"/>
                          </a:solidFill>
                          <a:effectLst/>
                          <a:latin typeface="Montserrat" panose="00000500000000000000" pitchFamily="50" charset="0"/>
                        </a:rPr>
                        <a:t>IMPULSIVO</a:t>
                      </a:r>
                    </a:p>
                  </a:txBody>
                  <a:tcPr marL="9525" marR="9525" marT="9525" marB="0" anchor="ctr">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Placer / Satisfacción</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Decidido / Impaciente</a:t>
                      </a:r>
                      <a:r>
                        <a:rPr lang="es-ES" sz="1100" b="0" i="0" u="none" strike="noStrike" baseline="0" dirty="0">
                          <a:solidFill>
                            <a:schemeClr val="tx1"/>
                          </a:solidFill>
                          <a:effectLst/>
                          <a:latin typeface="Montserrat" panose="00000500000000000000" pitchFamily="50" charset="0"/>
                        </a:rPr>
                        <a:t> / Reactivo/ Tenaz</a:t>
                      </a:r>
                      <a:endParaRPr lang="es-ES" sz="1100" b="0" i="0" u="none" strike="noStrike" dirty="0">
                        <a:solidFill>
                          <a:schemeClr val="tx1"/>
                        </a:solidFill>
                        <a:effectLst/>
                        <a:latin typeface="Montserrat" panose="00000500000000000000" pitchFamily="50" charset="0"/>
                      </a:endParaRPr>
                    </a:p>
                  </a:txBody>
                  <a:tcPr marL="9525" marR="9525" marT="9525" marB="0" anchor="ctr">
                    <a:solidFill>
                      <a:srgbClr val="F8D4D9"/>
                    </a:solidFill>
                  </a:tcPr>
                </a:tc>
                <a:extLst>
                  <a:ext uri="{0D108BD9-81ED-4DB2-BD59-A6C34878D82A}">
                    <a16:rowId xmlns:a16="http://schemas.microsoft.com/office/drawing/2014/main" val="1222338432"/>
                  </a:ext>
                </a:extLst>
              </a:tr>
              <a:tr h="469733">
                <a:tc>
                  <a:txBody>
                    <a:bodyPr/>
                    <a:lstStyle/>
                    <a:p>
                      <a:pPr algn="ctr" fontAlgn="ctr"/>
                      <a:r>
                        <a:rPr lang="es-ES" sz="1100" b="1" i="0" u="none" strike="noStrike" dirty="0">
                          <a:solidFill>
                            <a:srgbClr val="920000"/>
                          </a:solidFill>
                          <a:effectLst/>
                          <a:latin typeface="Montserrat" panose="00000500000000000000" pitchFamily="50" charset="0"/>
                        </a:rPr>
                        <a:t>ROMÁNTICO</a:t>
                      </a:r>
                    </a:p>
                  </a:txBody>
                  <a:tcPr marL="9525" marR="9525" marT="9525" marB="0" anchor="ctr">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Afecto</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Contemplativo / Nostálgico / Emotivo </a:t>
                      </a:r>
                    </a:p>
                  </a:txBody>
                  <a:tcPr marL="9525" marR="9525" marT="9525" marB="0" anchor="ctr">
                    <a:solidFill>
                      <a:srgbClr val="F8D4D9"/>
                    </a:solidFill>
                  </a:tcPr>
                </a:tc>
                <a:extLst>
                  <a:ext uri="{0D108BD9-81ED-4DB2-BD59-A6C34878D82A}">
                    <a16:rowId xmlns:a16="http://schemas.microsoft.com/office/drawing/2014/main" val="2466606090"/>
                  </a:ext>
                </a:extLst>
              </a:tr>
              <a:tr h="469733">
                <a:tc>
                  <a:txBody>
                    <a:bodyPr/>
                    <a:lstStyle/>
                    <a:p>
                      <a:pPr algn="ctr" fontAlgn="ctr"/>
                      <a:r>
                        <a:rPr lang="es-ES" sz="1100" b="1" i="0" u="none" strike="noStrike" dirty="0">
                          <a:solidFill>
                            <a:srgbClr val="920000"/>
                          </a:solidFill>
                          <a:effectLst/>
                          <a:latin typeface="Montserrat" panose="00000500000000000000" pitchFamily="50" charset="0"/>
                        </a:rPr>
                        <a:t>DEPENDIENTE</a:t>
                      </a:r>
                    </a:p>
                  </a:txBody>
                  <a:tcPr marL="9525" marR="9525" marT="9525" marB="0" anchor="ctr">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Protección</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Ingenuo / Social / Tímido</a:t>
                      </a:r>
                    </a:p>
                  </a:txBody>
                  <a:tcPr marL="9525" marR="9525" marT="9525" marB="0" anchor="ctr">
                    <a:solidFill>
                      <a:srgbClr val="F8D4D9"/>
                    </a:solidFill>
                  </a:tcPr>
                </a:tc>
                <a:extLst>
                  <a:ext uri="{0D108BD9-81ED-4DB2-BD59-A6C34878D82A}">
                    <a16:rowId xmlns:a16="http://schemas.microsoft.com/office/drawing/2014/main" val="2570365898"/>
                  </a:ext>
                </a:extLst>
              </a:tr>
              <a:tr h="474867">
                <a:tc>
                  <a:txBody>
                    <a:bodyPr/>
                    <a:lstStyle/>
                    <a:p>
                      <a:pPr algn="ctr" fontAlgn="ctr"/>
                      <a:r>
                        <a:rPr lang="es-ES" sz="1100" b="1" i="0" u="none" strike="noStrike" dirty="0">
                          <a:solidFill>
                            <a:srgbClr val="920000"/>
                          </a:solidFill>
                          <a:effectLst/>
                          <a:latin typeface="Montserrat" panose="00000500000000000000" pitchFamily="50" charset="0"/>
                        </a:rPr>
                        <a:t>RACIONAL</a:t>
                      </a:r>
                    </a:p>
                  </a:txBody>
                  <a:tcPr marL="9525" marR="9525" marT="9525" marB="0" anchor="ctr">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Resultados</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Sensato / Calculador / Prudente/ Conservador</a:t>
                      </a:r>
                    </a:p>
                  </a:txBody>
                  <a:tcPr marL="9525" marR="9525" marT="9525" marB="0" anchor="ctr">
                    <a:solidFill>
                      <a:srgbClr val="F8D4D9"/>
                    </a:solidFill>
                  </a:tcPr>
                </a:tc>
                <a:extLst>
                  <a:ext uri="{0D108BD9-81ED-4DB2-BD59-A6C34878D82A}">
                    <a16:rowId xmlns:a16="http://schemas.microsoft.com/office/drawing/2014/main" val="522699596"/>
                  </a:ext>
                </a:extLst>
              </a:tr>
              <a:tr h="469733">
                <a:tc>
                  <a:txBody>
                    <a:bodyPr/>
                    <a:lstStyle/>
                    <a:p>
                      <a:pPr algn="ctr" fontAlgn="ctr"/>
                      <a:r>
                        <a:rPr lang="es-ES" sz="1100" b="1" i="0" u="none" strike="noStrike" dirty="0">
                          <a:solidFill>
                            <a:srgbClr val="920000"/>
                          </a:solidFill>
                          <a:effectLst/>
                          <a:latin typeface="Montserrat" panose="00000500000000000000" pitchFamily="50" charset="0"/>
                        </a:rPr>
                        <a:t>ESTRATÉGICO</a:t>
                      </a:r>
                    </a:p>
                  </a:txBody>
                  <a:tcPr marL="9525" marR="9525" marT="9525" marB="0" anchor="ctr">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Maximizar el valor de su adquisición</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Astuto / Previsor / Planificador / Paciente</a:t>
                      </a:r>
                    </a:p>
                  </a:txBody>
                  <a:tcPr marL="9525" marR="9525" marT="9525" marB="0" anchor="ctr">
                    <a:solidFill>
                      <a:srgbClr val="F8D4D9"/>
                    </a:solidFill>
                  </a:tcPr>
                </a:tc>
                <a:extLst>
                  <a:ext uri="{0D108BD9-81ED-4DB2-BD59-A6C34878D82A}">
                    <a16:rowId xmlns:a16="http://schemas.microsoft.com/office/drawing/2014/main" val="2701487850"/>
                  </a:ext>
                </a:extLst>
              </a:tr>
              <a:tr h="469733">
                <a:tc>
                  <a:txBody>
                    <a:bodyPr/>
                    <a:lstStyle/>
                    <a:p>
                      <a:pPr algn="ctr" fontAlgn="ctr"/>
                      <a:r>
                        <a:rPr lang="es-ES" sz="1100" b="1" i="0" u="none" strike="noStrike" dirty="0">
                          <a:solidFill>
                            <a:srgbClr val="920000"/>
                          </a:solidFill>
                          <a:effectLst/>
                          <a:latin typeface="Montserrat" panose="00000500000000000000" pitchFamily="50" charset="0"/>
                        </a:rPr>
                        <a:t>OPORTUNISTA</a:t>
                      </a:r>
                    </a:p>
                  </a:txBody>
                  <a:tcPr marL="9525" marR="9525" marT="9525" marB="0" anchor="ctr">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lnB w="6350" cap="flat" cmpd="sng" algn="ctr">
                      <a:solidFill>
                        <a:srgbClr val="920000"/>
                      </a:solidFill>
                      <a:prstDash val="solid"/>
                      <a:round/>
                      <a:headEnd type="none" w="med" len="med"/>
                      <a:tailEnd type="none" w="med" len="med"/>
                    </a:lnB>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Ventaja / Beneficio</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Embaucador/ Observador / Infiel</a:t>
                      </a:r>
                      <a:r>
                        <a:rPr lang="es-ES" sz="1100" b="0" i="0" u="none" strike="noStrike" baseline="0" dirty="0">
                          <a:solidFill>
                            <a:schemeClr val="tx1"/>
                          </a:solidFill>
                          <a:effectLst/>
                          <a:latin typeface="Montserrat" panose="00000500000000000000" pitchFamily="50" charset="0"/>
                        </a:rPr>
                        <a:t> / Egoísta</a:t>
                      </a:r>
                      <a:endParaRPr lang="es-ES" sz="1100" b="0" i="0" u="none" strike="noStrike" dirty="0">
                        <a:solidFill>
                          <a:schemeClr val="tx1"/>
                        </a:solidFill>
                        <a:effectLst/>
                        <a:latin typeface="Montserrat" panose="00000500000000000000" pitchFamily="50" charset="0"/>
                      </a:endParaRPr>
                    </a:p>
                  </a:txBody>
                  <a:tcPr marL="9525" marR="9525" marT="9525" marB="0" anchor="ctr">
                    <a:solidFill>
                      <a:srgbClr val="F8D4D9"/>
                    </a:solidFill>
                  </a:tcPr>
                </a:tc>
                <a:extLst>
                  <a:ext uri="{0D108BD9-81ED-4DB2-BD59-A6C34878D82A}">
                    <a16:rowId xmlns:a16="http://schemas.microsoft.com/office/drawing/2014/main" val="647169996"/>
                  </a:ext>
                </a:extLst>
              </a:tr>
              <a:tr h="474867">
                <a:tc>
                  <a:txBody>
                    <a:bodyPr/>
                    <a:lstStyle/>
                    <a:p>
                      <a:pPr algn="ctr" fontAlgn="ctr"/>
                      <a:r>
                        <a:rPr lang="es-ES" sz="1100" b="1" i="0" u="none" strike="noStrike" dirty="0">
                          <a:solidFill>
                            <a:srgbClr val="920000"/>
                          </a:solidFill>
                          <a:effectLst/>
                          <a:latin typeface="Montserrat" panose="00000500000000000000" pitchFamily="50" charset="0"/>
                        </a:rPr>
                        <a:t>CRÍTICO</a:t>
                      </a:r>
                    </a:p>
                  </a:txBody>
                  <a:tcPr marL="9525" marR="9525" marT="9525" marB="0" anchor="ctr">
                    <a:lnR w="6350" cap="flat" cmpd="sng" algn="ctr">
                      <a:solidFill>
                        <a:srgbClr val="920000"/>
                      </a:solidFill>
                      <a:prstDash val="solid"/>
                      <a:round/>
                      <a:headEnd type="none" w="med" len="med"/>
                      <a:tailEnd type="none" w="med" len="med"/>
                    </a:lnR>
                    <a:lnT w="6350" cap="flat" cmpd="sng" algn="ctr">
                      <a:solidFill>
                        <a:srgbClr val="920000"/>
                      </a:solidFill>
                      <a:prstDash val="solid"/>
                      <a:round/>
                      <a:headEnd type="none" w="med" len="med"/>
                      <a:tailEnd type="none" w="med" len="med"/>
                    </a:lnT>
                    <a:solidFill>
                      <a:schemeClr val="bg1"/>
                    </a:solidFill>
                  </a:tcPr>
                </a:tc>
                <a:tc>
                  <a:txBody>
                    <a:bodyPr/>
                    <a:lstStyle/>
                    <a:p>
                      <a:pPr algn="ctr" fontAlgn="ctr"/>
                      <a:r>
                        <a:rPr lang="es-ES" sz="1100" b="0" i="0" u="none" strike="noStrike" dirty="0">
                          <a:solidFill>
                            <a:schemeClr val="tx1"/>
                          </a:solidFill>
                          <a:effectLst/>
                          <a:latin typeface="Montserrat" panose="00000500000000000000" pitchFamily="50" charset="0"/>
                        </a:rPr>
                        <a:t>Excelencia</a:t>
                      </a:r>
                    </a:p>
                  </a:txBody>
                  <a:tcPr marL="9525" marR="9525" marT="9525" marB="0" anchor="ctr">
                    <a:lnL w="6350" cap="flat" cmpd="sng" algn="ctr">
                      <a:solidFill>
                        <a:srgbClr val="920000"/>
                      </a:solidFill>
                      <a:prstDash val="solid"/>
                      <a:round/>
                      <a:headEnd type="none" w="med" len="med"/>
                      <a:tailEnd type="none" w="med" len="med"/>
                    </a:lnL>
                    <a:solidFill>
                      <a:schemeClr val="bg1">
                        <a:lumMod val="95000"/>
                      </a:schemeClr>
                    </a:solidFill>
                  </a:tcPr>
                </a:tc>
                <a:tc>
                  <a:txBody>
                    <a:bodyPr/>
                    <a:lstStyle/>
                    <a:p>
                      <a:pPr algn="ctr" fontAlgn="ctr"/>
                      <a:r>
                        <a:rPr lang="es-ES" sz="1100" b="0" i="0" u="none" strike="noStrike" dirty="0">
                          <a:solidFill>
                            <a:schemeClr val="tx1"/>
                          </a:solidFill>
                          <a:effectLst/>
                          <a:latin typeface="Montserrat" panose="00000500000000000000" pitchFamily="50" charset="0"/>
                        </a:rPr>
                        <a:t>Radical / Desconfiado / Exigente / Inconformista</a:t>
                      </a:r>
                    </a:p>
                  </a:txBody>
                  <a:tcPr marL="9525" marR="9525" marT="9525" marB="0" anchor="ctr">
                    <a:solidFill>
                      <a:srgbClr val="F8D4D9"/>
                    </a:solidFill>
                  </a:tcPr>
                </a:tc>
                <a:extLst>
                  <a:ext uri="{0D108BD9-81ED-4DB2-BD59-A6C34878D82A}">
                    <a16:rowId xmlns:a16="http://schemas.microsoft.com/office/drawing/2014/main" val="2486859516"/>
                  </a:ext>
                </a:extLst>
              </a:tr>
            </a:tbl>
          </a:graphicData>
        </a:graphic>
      </p:graphicFrame>
    </p:spTree>
    <p:extLst>
      <p:ext uri="{BB962C8B-B14F-4D97-AF65-F5344CB8AC3E}">
        <p14:creationId xmlns:p14="http://schemas.microsoft.com/office/powerpoint/2010/main" val="25469087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67</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141387"/>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Distribución de los Estilos Dominantes</a:t>
            </a:r>
          </a:p>
        </p:txBody>
      </p:sp>
      <p:sp>
        <p:nvSpPr>
          <p:cNvPr id="18" name="CuadroTexto 17">
            <a:extLst>
              <a:ext uri="{FF2B5EF4-FFF2-40B4-BE49-F238E27FC236}">
                <a16:creationId xmlns:a16="http://schemas.microsoft.com/office/drawing/2014/main" id="{8C1EF3BA-5AD5-014C-47B9-2ED15F197E8F}"/>
              </a:ext>
            </a:extLst>
          </p:cNvPr>
          <p:cNvSpPr txBox="1"/>
          <p:nvPr/>
        </p:nvSpPr>
        <p:spPr>
          <a:xfrm>
            <a:off x="773687" y="898730"/>
            <a:ext cx="10644626" cy="613245"/>
          </a:xfrm>
          <a:prstGeom prst="rect">
            <a:avLst/>
          </a:prstGeom>
          <a:noFill/>
          <a:ln>
            <a:solidFill>
              <a:srgbClr val="AB182D"/>
            </a:solidFill>
          </a:ln>
        </p:spPr>
        <p:txBody>
          <a:bodyPr wrap="square" rtlCol="0">
            <a:spAutoFit/>
          </a:bodyPr>
          <a:lstStyle/>
          <a:p>
            <a:pPr algn="ctr">
              <a:lnSpc>
                <a:spcPct val="150000"/>
              </a:lnSpc>
            </a:pPr>
            <a:r>
              <a:rPr lang="es-ES" sz="1200" dirty="0">
                <a:latin typeface="Montserrat" panose="00000500000000000000" pitchFamily="50" charset="0"/>
              </a:rPr>
              <a:t>El 40,98% de los individuos posee el Estilo ROMÁNTICO y el 19,31% compra bajo las premisas del Estilo SNOB.</a:t>
            </a:r>
          </a:p>
          <a:p>
            <a:pPr algn="ctr">
              <a:lnSpc>
                <a:spcPct val="150000"/>
              </a:lnSpc>
            </a:pPr>
            <a:r>
              <a:rPr lang="es-ES" sz="1200" dirty="0">
                <a:latin typeface="Montserrat" panose="00000500000000000000" pitchFamily="50" charset="0"/>
              </a:rPr>
              <a:t>Escasas personas poseen, como dominantes, los Estilos ESTRATÉGICO y CRÍTICO.</a:t>
            </a:r>
          </a:p>
        </p:txBody>
      </p:sp>
      <p:graphicFrame>
        <p:nvGraphicFramePr>
          <p:cNvPr id="7" name="Gráfico 6">
            <a:extLst>
              <a:ext uri="{FF2B5EF4-FFF2-40B4-BE49-F238E27FC236}">
                <a16:creationId xmlns:a16="http://schemas.microsoft.com/office/drawing/2014/main" id="{7A57E580-E6E9-9033-41B5-FF040B8AEB2A}"/>
              </a:ext>
            </a:extLst>
          </p:cNvPr>
          <p:cNvGraphicFramePr/>
          <p:nvPr>
            <p:extLst>
              <p:ext uri="{D42A27DB-BD31-4B8C-83A1-F6EECF244321}">
                <p14:modId xmlns:p14="http://schemas.microsoft.com/office/powerpoint/2010/main" val="1113185841"/>
              </p:ext>
            </p:extLst>
          </p:nvPr>
        </p:nvGraphicFramePr>
        <p:xfrm>
          <a:off x="564204" y="1687864"/>
          <a:ext cx="10963073" cy="4614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4363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68</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135727DB-D844-2DE1-84A6-B51ADF63B2C9}"/>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Conclusiones</a:t>
            </a:r>
          </a:p>
        </p:txBody>
      </p:sp>
      <p:sp>
        <p:nvSpPr>
          <p:cNvPr id="18" name="CuadroTexto 17">
            <a:extLst>
              <a:ext uri="{FF2B5EF4-FFF2-40B4-BE49-F238E27FC236}">
                <a16:creationId xmlns:a16="http://schemas.microsoft.com/office/drawing/2014/main" id="{8C1EF3BA-5AD5-014C-47B9-2ED15F197E8F}"/>
              </a:ext>
            </a:extLst>
          </p:cNvPr>
          <p:cNvSpPr txBox="1"/>
          <p:nvPr/>
        </p:nvSpPr>
        <p:spPr>
          <a:xfrm>
            <a:off x="816077" y="1783634"/>
            <a:ext cx="4722546" cy="3106235"/>
          </a:xfrm>
          <a:prstGeom prst="rect">
            <a:avLst/>
          </a:prstGeom>
          <a:noFill/>
          <a:ln>
            <a:noFill/>
          </a:ln>
        </p:spPr>
        <p:txBody>
          <a:bodyPr wrap="square" rtlCol="0">
            <a:spAutoFit/>
          </a:bodyPr>
          <a:lstStyle/>
          <a:p>
            <a:pPr>
              <a:lnSpc>
                <a:spcPct val="150000"/>
              </a:lnSpc>
            </a:pPr>
            <a:r>
              <a:rPr lang="es-ES" sz="1200" dirty="0">
                <a:latin typeface="Montserrat" panose="00000500000000000000" pitchFamily="50" charset="0"/>
              </a:rPr>
              <a:t>Actuando sobre las personas con estilos Romántico, Snob e Impulsivo, estaremos hablando el “idioma” que el 74,56% de los usuarios entiende.</a:t>
            </a:r>
          </a:p>
          <a:p>
            <a:pPr>
              <a:lnSpc>
                <a:spcPct val="150000"/>
              </a:lnSpc>
            </a:pPr>
            <a:endParaRPr lang="es-ES" sz="1200" dirty="0">
              <a:latin typeface="Montserrat" panose="00000500000000000000" pitchFamily="50" charset="0"/>
            </a:endParaRPr>
          </a:p>
          <a:p>
            <a:pPr>
              <a:lnSpc>
                <a:spcPct val="150000"/>
              </a:lnSpc>
            </a:pPr>
            <a:r>
              <a:rPr lang="es-ES" sz="1200" dirty="0">
                <a:latin typeface="Montserrat" panose="00000500000000000000" pitchFamily="50" charset="0"/>
              </a:rPr>
              <a:t>Por ello, las palancas emocionales que se utilizan de forma prioritaria para iniciar con éxito el proceso de compra son:</a:t>
            </a:r>
          </a:p>
          <a:p>
            <a:pPr>
              <a:lnSpc>
                <a:spcPct val="150000"/>
              </a:lnSpc>
            </a:pPr>
            <a:endParaRPr lang="es-ES" sz="1200" dirty="0">
              <a:latin typeface="Montserrat" panose="00000500000000000000" pitchFamily="50" charset="0"/>
            </a:endParaRPr>
          </a:p>
          <a:p>
            <a:pPr marL="171450" indent="-171450">
              <a:lnSpc>
                <a:spcPct val="150000"/>
              </a:lnSpc>
              <a:buFont typeface="Arial" panose="020B0604020202020204" pitchFamily="34" charset="0"/>
              <a:buChar char="•"/>
            </a:pPr>
            <a:r>
              <a:rPr lang="es-ES" sz="1200" dirty="0">
                <a:latin typeface="Montserrat" panose="00000500000000000000" pitchFamily="50" charset="0"/>
              </a:rPr>
              <a:t>Atracción.</a:t>
            </a:r>
          </a:p>
          <a:p>
            <a:pPr marL="171450" indent="-171450">
              <a:lnSpc>
                <a:spcPct val="150000"/>
              </a:lnSpc>
              <a:buFont typeface="Arial" panose="020B0604020202020204" pitchFamily="34" charset="0"/>
              <a:buChar char="•"/>
            </a:pPr>
            <a:r>
              <a:rPr lang="es-ES" sz="1200" dirty="0">
                <a:latin typeface="Montserrat" panose="00000500000000000000" pitchFamily="50" charset="0"/>
              </a:rPr>
              <a:t>Novedad.</a:t>
            </a:r>
          </a:p>
          <a:p>
            <a:pPr marL="171450" indent="-171450">
              <a:lnSpc>
                <a:spcPct val="150000"/>
              </a:lnSpc>
              <a:buFont typeface="Arial" panose="020B0604020202020204" pitchFamily="34" charset="0"/>
              <a:buChar char="•"/>
            </a:pPr>
            <a:r>
              <a:rPr lang="es-ES" sz="1200" dirty="0">
                <a:latin typeface="Montserrat" panose="00000500000000000000" pitchFamily="50" charset="0"/>
              </a:rPr>
              <a:t>Tecnología.</a:t>
            </a:r>
          </a:p>
          <a:p>
            <a:pPr marL="171450" indent="-171450">
              <a:lnSpc>
                <a:spcPct val="150000"/>
              </a:lnSpc>
              <a:buFont typeface="Arial" panose="020B0604020202020204" pitchFamily="34" charset="0"/>
              <a:buChar char="•"/>
            </a:pPr>
            <a:r>
              <a:rPr lang="es-ES" sz="1200" dirty="0">
                <a:latin typeface="Montserrat" panose="00000500000000000000" pitchFamily="50" charset="0"/>
              </a:rPr>
              <a:t>Sentido de Pertenencia.</a:t>
            </a:r>
          </a:p>
        </p:txBody>
      </p:sp>
      <p:graphicFrame>
        <p:nvGraphicFramePr>
          <p:cNvPr id="8" name="Gráfico 7">
            <a:extLst>
              <a:ext uri="{FF2B5EF4-FFF2-40B4-BE49-F238E27FC236}">
                <a16:creationId xmlns:a16="http://schemas.microsoft.com/office/drawing/2014/main" id="{A904293D-656A-C9D6-A849-F88416993C31}"/>
              </a:ext>
            </a:extLst>
          </p:cNvPr>
          <p:cNvGraphicFramePr/>
          <p:nvPr>
            <p:extLst>
              <p:ext uri="{D42A27DB-BD31-4B8C-83A1-F6EECF244321}">
                <p14:modId xmlns:p14="http://schemas.microsoft.com/office/powerpoint/2010/main" val="3473728069"/>
              </p:ext>
            </p:extLst>
          </p:nvPr>
        </p:nvGraphicFramePr>
        <p:xfrm>
          <a:off x="6096000" y="1673099"/>
          <a:ext cx="5043948" cy="33273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722493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040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a:t>
            </a:fld>
            <a:endParaRPr lang="es-ES" b="1" dirty="0">
              <a:solidFill>
                <a:schemeClr val="bg1"/>
              </a:solidFill>
              <a:latin typeface="Montserrat" panose="00000500000000000000" pitchFamily="50" charset="0"/>
            </a:endParaRP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 Ficha técnica y Metodología</a:t>
            </a:r>
          </a:p>
          <a:p>
            <a:endParaRPr lang="es-ES" sz="1400" dirty="0">
              <a:solidFill>
                <a:schemeClr val="bg1"/>
              </a:solidFill>
              <a:latin typeface="Montserrat" panose="00000500000000000000" pitchFamily="50" charset="0"/>
            </a:endParaRPr>
          </a:p>
        </p:txBody>
      </p:sp>
      <p:sp>
        <p:nvSpPr>
          <p:cNvPr id="14" name="21 Rectángulo">
            <a:extLst>
              <a:ext uri="{FF2B5EF4-FFF2-40B4-BE49-F238E27FC236}">
                <a16:creationId xmlns:a16="http://schemas.microsoft.com/office/drawing/2014/main" id="{B1BEABA6-2FC4-91EA-9C5A-493CDEFD2DD6}"/>
              </a:ext>
            </a:extLst>
          </p:cNvPr>
          <p:cNvSpPr/>
          <p:nvPr/>
        </p:nvSpPr>
        <p:spPr>
          <a:xfrm>
            <a:off x="555478" y="815090"/>
            <a:ext cx="10719366" cy="276999"/>
          </a:xfrm>
          <a:prstGeom prst="rect">
            <a:avLst/>
          </a:prstGeom>
        </p:spPr>
        <p:txBody>
          <a:bodyPr wrap="square">
            <a:spAutoFit/>
          </a:bodyPr>
          <a:lstStyle/>
          <a:p>
            <a:r>
              <a:rPr lang="es-ES" sz="1200" b="1" dirty="0">
                <a:latin typeface="Montserrat" panose="00000500000000000000" pitchFamily="50" charset="0"/>
                <a:ea typeface="Kozuka Gothic Pro EL" panose="020B0200000000000000" pitchFamily="34" charset="-128"/>
                <a:cs typeface="Arial" panose="020B0604020202020204" pitchFamily="34" charset="0"/>
              </a:rPr>
              <a:t>| Drivers a evaluar</a:t>
            </a:r>
          </a:p>
        </p:txBody>
      </p:sp>
      <p:graphicFrame>
        <p:nvGraphicFramePr>
          <p:cNvPr id="2" name="Tabla 1">
            <a:extLst>
              <a:ext uri="{FF2B5EF4-FFF2-40B4-BE49-F238E27FC236}">
                <a16:creationId xmlns:a16="http://schemas.microsoft.com/office/drawing/2014/main" id="{2268AB01-C989-28C6-B7B9-524A3EBA8BC3}"/>
              </a:ext>
            </a:extLst>
          </p:cNvPr>
          <p:cNvGraphicFramePr>
            <a:graphicFrameLocks noGrp="1"/>
          </p:cNvGraphicFramePr>
          <p:nvPr>
            <p:extLst>
              <p:ext uri="{D42A27DB-BD31-4B8C-83A1-F6EECF244321}">
                <p14:modId xmlns:p14="http://schemas.microsoft.com/office/powerpoint/2010/main" val="1505778164"/>
              </p:ext>
            </p:extLst>
          </p:nvPr>
        </p:nvGraphicFramePr>
        <p:xfrm>
          <a:off x="2781411" y="1588437"/>
          <a:ext cx="5486450" cy="4104452"/>
        </p:xfrm>
        <a:graphic>
          <a:graphicData uri="http://schemas.openxmlformats.org/drawingml/2006/table">
            <a:tbl>
              <a:tblPr/>
              <a:tblGrid>
                <a:gridCol w="5486450">
                  <a:extLst>
                    <a:ext uri="{9D8B030D-6E8A-4147-A177-3AD203B41FA5}">
                      <a16:colId xmlns:a16="http://schemas.microsoft.com/office/drawing/2014/main" val="2126473708"/>
                    </a:ext>
                  </a:extLst>
                </a:gridCol>
              </a:tblGrid>
              <a:tr h="373132">
                <a:tc>
                  <a:txBody>
                    <a:bodyPr/>
                    <a:lstStyle/>
                    <a:p>
                      <a:pPr marL="285750" indent="-285750" algn="l" fontAlgn="ctr">
                        <a:buClr>
                          <a:srgbClr val="AB182D"/>
                        </a:buClr>
                        <a:buFont typeface="Arial" panose="020B0604020202020204" pitchFamily="34" charset="0"/>
                        <a:buChar char="•"/>
                      </a:pPr>
                      <a:r>
                        <a:rPr lang="es-ES" sz="1200" b="0" i="0" u="none" strike="noStrike" dirty="0">
                          <a:solidFill>
                            <a:srgbClr val="000000"/>
                          </a:solidFill>
                          <a:effectLst/>
                          <a:latin typeface="Montserrat" panose="00000500000000000000" pitchFamily="50" charset="0"/>
                        </a:rPr>
                        <a:t>Tiene buenos precios, ofertas y promociones  </a:t>
                      </a:r>
                    </a:p>
                  </a:txBody>
                  <a:tcPr marL="19867" marR="19867" marT="19867" marB="0" anchor="ctr">
                    <a:lnL>
                      <a:noFill/>
                    </a:lnL>
                    <a:lnR>
                      <a:noFill/>
                    </a:lnR>
                    <a:lnT>
                      <a:noFill/>
                    </a:lnT>
                    <a:lnB>
                      <a:noFill/>
                    </a:lnB>
                  </a:tcPr>
                </a:tc>
                <a:extLst>
                  <a:ext uri="{0D108BD9-81ED-4DB2-BD59-A6C34878D82A}">
                    <a16:rowId xmlns:a16="http://schemas.microsoft.com/office/drawing/2014/main" val="1774458936"/>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a:solidFill>
                            <a:srgbClr val="000000"/>
                          </a:solidFill>
                          <a:effectLst/>
                          <a:latin typeface="Montserrat" panose="00000500000000000000" pitchFamily="50" charset="0"/>
                        </a:rPr>
                        <a:t>Su atención, trato personalizado y experiencia agradable  </a:t>
                      </a:r>
                    </a:p>
                  </a:txBody>
                  <a:tcPr marL="19867" marR="19867" marT="19867" marB="0" anchor="ctr">
                    <a:lnL>
                      <a:noFill/>
                    </a:lnL>
                    <a:lnR>
                      <a:noFill/>
                    </a:lnR>
                    <a:lnT>
                      <a:noFill/>
                    </a:lnT>
                    <a:lnB>
                      <a:noFill/>
                    </a:lnB>
                  </a:tcPr>
                </a:tc>
                <a:extLst>
                  <a:ext uri="{0D108BD9-81ED-4DB2-BD59-A6C34878D82A}">
                    <a16:rowId xmlns:a16="http://schemas.microsoft.com/office/drawing/2014/main" val="246051444"/>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dirty="0">
                          <a:solidFill>
                            <a:srgbClr val="000000"/>
                          </a:solidFill>
                          <a:effectLst/>
                          <a:latin typeface="Montserrat" panose="00000500000000000000" pitchFamily="50" charset="0"/>
                        </a:rPr>
                        <a:t>La calidad de sus productos o servicios  </a:t>
                      </a:r>
                    </a:p>
                  </a:txBody>
                  <a:tcPr marL="19867" marR="19867" marT="19867" marB="0" anchor="ctr">
                    <a:lnL>
                      <a:noFill/>
                    </a:lnL>
                    <a:lnR>
                      <a:noFill/>
                    </a:lnR>
                    <a:lnT>
                      <a:noFill/>
                    </a:lnT>
                    <a:lnB>
                      <a:noFill/>
                    </a:lnB>
                  </a:tcPr>
                </a:tc>
                <a:extLst>
                  <a:ext uri="{0D108BD9-81ED-4DB2-BD59-A6C34878D82A}">
                    <a16:rowId xmlns:a16="http://schemas.microsoft.com/office/drawing/2014/main" val="3702719027"/>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dirty="0">
                          <a:solidFill>
                            <a:srgbClr val="000000"/>
                          </a:solidFill>
                          <a:effectLst/>
                          <a:latin typeface="Montserrat" panose="00000500000000000000" pitchFamily="50" charset="0"/>
                        </a:rPr>
                        <a:t>Su gestión de incidencias y devoluciones  </a:t>
                      </a:r>
                    </a:p>
                  </a:txBody>
                  <a:tcPr marL="19867" marR="19867" marT="19867" marB="0" anchor="ctr">
                    <a:lnL>
                      <a:noFill/>
                    </a:lnL>
                    <a:lnR>
                      <a:noFill/>
                    </a:lnR>
                    <a:lnT>
                      <a:noFill/>
                    </a:lnT>
                    <a:lnB>
                      <a:noFill/>
                    </a:lnB>
                  </a:tcPr>
                </a:tc>
                <a:extLst>
                  <a:ext uri="{0D108BD9-81ED-4DB2-BD59-A6C34878D82A}">
                    <a16:rowId xmlns:a16="http://schemas.microsoft.com/office/drawing/2014/main" val="1234186958"/>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a:solidFill>
                            <a:srgbClr val="000000"/>
                          </a:solidFill>
                          <a:effectLst/>
                          <a:latin typeface="Montserrat" panose="00000500000000000000" pitchFamily="50" charset="0"/>
                        </a:rPr>
                        <a:t>Porque genera confianza, seguridad y garantía  </a:t>
                      </a:r>
                    </a:p>
                  </a:txBody>
                  <a:tcPr marL="19867" marR="19867" marT="19867" marB="0" anchor="ctr">
                    <a:lnL>
                      <a:noFill/>
                    </a:lnL>
                    <a:lnR>
                      <a:noFill/>
                    </a:lnR>
                    <a:lnT>
                      <a:noFill/>
                    </a:lnT>
                    <a:lnB>
                      <a:noFill/>
                    </a:lnB>
                  </a:tcPr>
                </a:tc>
                <a:extLst>
                  <a:ext uri="{0D108BD9-81ED-4DB2-BD59-A6C34878D82A}">
                    <a16:rowId xmlns:a16="http://schemas.microsoft.com/office/drawing/2014/main" val="2684275034"/>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dirty="0">
                          <a:solidFill>
                            <a:srgbClr val="000000"/>
                          </a:solidFill>
                          <a:effectLst/>
                          <a:latin typeface="Montserrat" panose="00000500000000000000" pitchFamily="50" charset="0"/>
                        </a:rPr>
                        <a:t>Su variedad y disponibilidad de productos y servicios  </a:t>
                      </a:r>
                    </a:p>
                  </a:txBody>
                  <a:tcPr marL="19867" marR="19867" marT="19867" marB="0" anchor="ctr">
                    <a:lnL>
                      <a:noFill/>
                    </a:lnL>
                    <a:lnR>
                      <a:noFill/>
                    </a:lnR>
                    <a:lnT>
                      <a:noFill/>
                    </a:lnT>
                    <a:lnB>
                      <a:noFill/>
                    </a:lnB>
                  </a:tcPr>
                </a:tc>
                <a:extLst>
                  <a:ext uri="{0D108BD9-81ED-4DB2-BD59-A6C34878D82A}">
                    <a16:rowId xmlns:a16="http://schemas.microsoft.com/office/drawing/2014/main" val="584035065"/>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a:solidFill>
                            <a:srgbClr val="000000"/>
                          </a:solidFill>
                          <a:effectLst/>
                          <a:latin typeface="Montserrat" panose="00000500000000000000" pitchFamily="50" charset="0"/>
                        </a:rPr>
                        <a:t>Su programa de fidelización  </a:t>
                      </a:r>
                    </a:p>
                  </a:txBody>
                  <a:tcPr marL="19867" marR="19867" marT="19867" marB="0" anchor="ctr">
                    <a:lnL>
                      <a:noFill/>
                    </a:lnL>
                    <a:lnR>
                      <a:noFill/>
                    </a:lnR>
                    <a:lnT>
                      <a:noFill/>
                    </a:lnT>
                    <a:lnB>
                      <a:noFill/>
                    </a:lnB>
                  </a:tcPr>
                </a:tc>
                <a:extLst>
                  <a:ext uri="{0D108BD9-81ED-4DB2-BD59-A6C34878D82A}">
                    <a16:rowId xmlns:a16="http://schemas.microsoft.com/office/drawing/2014/main" val="2291538085"/>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dirty="0">
                          <a:solidFill>
                            <a:srgbClr val="000000"/>
                          </a:solidFill>
                          <a:effectLst/>
                          <a:latin typeface="Montserrat" panose="00000500000000000000" pitchFamily="50" charset="0"/>
                        </a:rPr>
                        <a:t>Porque comparto sus valores como marca (sostenibilidad, etc.)  </a:t>
                      </a:r>
                    </a:p>
                  </a:txBody>
                  <a:tcPr marL="19867" marR="19867" marT="19867" marB="0" anchor="ctr">
                    <a:lnL>
                      <a:noFill/>
                    </a:lnL>
                    <a:lnR>
                      <a:noFill/>
                    </a:lnR>
                    <a:lnT>
                      <a:noFill/>
                    </a:lnT>
                    <a:lnB>
                      <a:noFill/>
                    </a:lnB>
                  </a:tcPr>
                </a:tc>
                <a:extLst>
                  <a:ext uri="{0D108BD9-81ED-4DB2-BD59-A6C34878D82A}">
                    <a16:rowId xmlns:a16="http://schemas.microsoft.com/office/drawing/2014/main" val="99156939"/>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dirty="0">
                          <a:solidFill>
                            <a:srgbClr val="000000"/>
                          </a:solidFill>
                          <a:effectLst/>
                          <a:latin typeface="Montserrat" panose="00000500000000000000" pitchFamily="50" charset="0"/>
                        </a:rPr>
                        <a:t>Porque aplica innovación y tecnología mejorando mi experiencia  </a:t>
                      </a:r>
                    </a:p>
                  </a:txBody>
                  <a:tcPr marL="19867" marR="19867" marT="19867" marB="0" anchor="ctr">
                    <a:lnL>
                      <a:noFill/>
                    </a:lnL>
                    <a:lnR>
                      <a:noFill/>
                    </a:lnR>
                    <a:lnT>
                      <a:noFill/>
                    </a:lnT>
                    <a:lnB>
                      <a:noFill/>
                    </a:lnB>
                  </a:tcPr>
                </a:tc>
                <a:extLst>
                  <a:ext uri="{0D108BD9-81ED-4DB2-BD59-A6C34878D82A}">
                    <a16:rowId xmlns:a16="http://schemas.microsoft.com/office/drawing/2014/main" val="4099365610"/>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dirty="0">
                          <a:solidFill>
                            <a:srgbClr val="000000"/>
                          </a:solidFill>
                          <a:effectLst/>
                          <a:latin typeface="Montserrat" panose="00000500000000000000" pitchFamily="50" charset="0"/>
                        </a:rPr>
                        <a:t>Facilidad de acceso e interacción (Online, telefónico, físico)  </a:t>
                      </a:r>
                    </a:p>
                  </a:txBody>
                  <a:tcPr marL="19867" marR="19867" marT="19867" marB="0" anchor="ctr">
                    <a:lnL>
                      <a:noFill/>
                    </a:lnL>
                    <a:lnR>
                      <a:noFill/>
                    </a:lnR>
                    <a:lnT>
                      <a:noFill/>
                    </a:lnT>
                    <a:lnB>
                      <a:noFill/>
                    </a:lnB>
                  </a:tcPr>
                </a:tc>
                <a:extLst>
                  <a:ext uri="{0D108BD9-81ED-4DB2-BD59-A6C34878D82A}">
                    <a16:rowId xmlns:a16="http://schemas.microsoft.com/office/drawing/2014/main" val="1804849937"/>
                  </a:ext>
                </a:extLst>
              </a:tr>
              <a:tr h="373132">
                <a:tc>
                  <a:txBody>
                    <a:bodyPr/>
                    <a:lstStyle/>
                    <a:p>
                      <a:pPr marL="285750" indent="-285750" algn="l" fontAlgn="ctr">
                        <a:buClr>
                          <a:srgbClr val="AB182D"/>
                        </a:buClr>
                        <a:buFont typeface="Arial" panose="020B0604020202020204" pitchFamily="34" charset="0"/>
                        <a:buChar char="•"/>
                      </a:pPr>
                      <a:r>
                        <a:rPr lang="es-ES" sz="1200" b="0" i="0" u="none" strike="noStrike" dirty="0">
                          <a:solidFill>
                            <a:srgbClr val="000000"/>
                          </a:solidFill>
                          <a:effectLst/>
                          <a:latin typeface="Montserrat" panose="00000500000000000000" pitchFamily="50" charset="0"/>
                        </a:rPr>
                        <a:t>Espacio de compra agradable, ordenado y con producto visible  </a:t>
                      </a:r>
                    </a:p>
                  </a:txBody>
                  <a:tcPr marL="19867" marR="19867" marT="19867" marB="0" anchor="ctr">
                    <a:lnL>
                      <a:noFill/>
                    </a:lnL>
                    <a:lnR>
                      <a:noFill/>
                    </a:lnR>
                    <a:lnT>
                      <a:noFill/>
                    </a:lnT>
                    <a:lnB>
                      <a:noFill/>
                    </a:lnB>
                  </a:tcPr>
                </a:tc>
                <a:extLst>
                  <a:ext uri="{0D108BD9-81ED-4DB2-BD59-A6C34878D82A}">
                    <a16:rowId xmlns:a16="http://schemas.microsoft.com/office/drawing/2014/main" val="3074013204"/>
                  </a:ext>
                </a:extLst>
              </a:tr>
            </a:tbl>
          </a:graphicData>
        </a:graphic>
      </p:graphicFrame>
      <p:sp>
        <p:nvSpPr>
          <p:cNvPr id="4" name="Text Box 14">
            <a:extLst>
              <a:ext uri="{FF2B5EF4-FFF2-40B4-BE49-F238E27FC236}">
                <a16:creationId xmlns:a16="http://schemas.microsoft.com/office/drawing/2014/main" id="{722799BD-951D-6427-FEA8-0EDD1644044F}"/>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Tree>
    <p:extLst>
      <p:ext uri="{BB962C8B-B14F-4D97-AF65-F5344CB8AC3E}">
        <p14:creationId xmlns:p14="http://schemas.microsoft.com/office/powerpoint/2010/main" val="4124200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70</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42287"/>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Calidad de Productos o Servicios</a:t>
            </a:r>
          </a:p>
        </p:txBody>
      </p:sp>
      <p:graphicFrame>
        <p:nvGraphicFramePr>
          <p:cNvPr id="2" name="Gráfico 1">
            <a:extLst>
              <a:ext uri="{FF2B5EF4-FFF2-40B4-BE49-F238E27FC236}">
                <a16:creationId xmlns:a16="http://schemas.microsoft.com/office/drawing/2014/main" id="{512AE78D-DE0B-F44C-A90A-C67C621E0888}"/>
              </a:ext>
            </a:extLst>
          </p:cNvPr>
          <p:cNvGraphicFramePr/>
          <p:nvPr>
            <p:extLst>
              <p:ext uri="{D42A27DB-BD31-4B8C-83A1-F6EECF244321}">
                <p14:modId xmlns:p14="http://schemas.microsoft.com/office/powerpoint/2010/main" val="1948622845"/>
              </p:ext>
            </p:extLst>
          </p:nvPr>
        </p:nvGraphicFramePr>
        <p:xfrm>
          <a:off x="987838" y="3072934"/>
          <a:ext cx="8674768" cy="2743542"/>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F3E4CF15-2F61-6C5C-1249-50B3CC19D4DD}"/>
              </a:ext>
            </a:extLst>
          </p:cNvPr>
          <p:cNvSpPr txBox="1"/>
          <p:nvPr/>
        </p:nvSpPr>
        <p:spPr>
          <a:xfrm>
            <a:off x="987838" y="1461443"/>
            <a:ext cx="10490287" cy="1077667"/>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se refiere a la calidad percibida por los consumidores con respecto a la marca, producto y/o servicio.</a:t>
            </a:r>
          </a:p>
          <a:p>
            <a:pPr marL="285750" indent="-285750">
              <a:lnSpc>
                <a:spcPct val="150000"/>
              </a:lnSpc>
              <a:buFont typeface="Arial" panose="020B0604020202020204" pitchFamily="34" charset="0"/>
              <a:buChar char="•"/>
            </a:pPr>
            <a:r>
              <a:rPr lang="es-ES" sz="1100" dirty="0">
                <a:latin typeface="Montserrat" panose="00000500000000000000" pitchFamily="50" charset="0"/>
              </a:rPr>
              <a:t>La “calidad” (o su ausencia) es un concepto heredable (Veblen), y de fácil propagación, a toda la gama o series ofertadas.</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estrecho, ya que una inversión insuficiente no estimularía procesos de compra, a la vez que una asignación saturada equivaldría a cierto despilfarro.</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graphicFrame>
        <p:nvGraphicFramePr>
          <p:cNvPr id="10" name="Tabla 9">
            <a:extLst>
              <a:ext uri="{FF2B5EF4-FFF2-40B4-BE49-F238E27FC236}">
                <a16:creationId xmlns:a16="http://schemas.microsoft.com/office/drawing/2014/main" id="{592F148E-34CF-4839-BC71-01F46DE10571}"/>
              </a:ext>
            </a:extLst>
          </p:cNvPr>
          <p:cNvGraphicFramePr>
            <a:graphicFrameLocks noGrp="1"/>
          </p:cNvGraphicFramePr>
          <p:nvPr>
            <p:extLst>
              <p:ext uri="{D42A27DB-BD31-4B8C-83A1-F6EECF244321}">
                <p14:modId xmlns:p14="http://schemas.microsoft.com/office/powerpoint/2010/main" val="1437248463"/>
              </p:ext>
            </p:extLst>
          </p:nvPr>
        </p:nvGraphicFramePr>
        <p:xfrm>
          <a:off x="1167062" y="5812463"/>
          <a:ext cx="8253664" cy="228600"/>
        </p:xfrm>
        <a:graphic>
          <a:graphicData uri="http://schemas.openxmlformats.org/drawingml/2006/table">
            <a:tbl>
              <a:tblPr firstRow="1" bandRow="1">
                <a:tableStyleId>{5C22544A-7EE6-4342-B048-85BDC9FD1C3A}</a:tableStyleId>
              </a:tblPr>
              <a:tblGrid>
                <a:gridCol w="5535995">
                  <a:extLst>
                    <a:ext uri="{9D8B030D-6E8A-4147-A177-3AD203B41FA5}">
                      <a16:colId xmlns:a16="http://schemas.microsoft.com/office/drawing/2014/main" val="2600380198"/>
                    </a:ext>
                  </a:extLst>
                </a:gridCol>
                <a:gridCol w="654254">
                  <a:extLst>
                    <a:ext uri="{9D8B030D-6E8A-4147-A177-3AD203B41FA5}">
                      <a16:colId xmlns:a16="http://schemas.microsoft.com/office/drawing/2014/main" val="3173975706"/>
                    </a:ext>
                  </a:extLst>
                </a:gridCol>
                <a:gridCol w="2063415">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spTree>
    <p:extLst>
      <p:ext uri="{BB962C8B-B14F-4D97-AF65-F5344CB8AC3E}">
        <p14:creationId xmlns:p14="http://schemas.microsoft.com/office/powerpoint/2010/main" val="38218726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extLst>
              <p:ext uri="{D42A27DB-BD31-4B8C-83A1-F6EECF244321}">
                <p14:modId xmlns:p14="http://schemas.microsoft.com/office/powerpoint/2010/main" val="1411614069"/>
              </p:ext>
            </p:extLst>
          </p:nvPr>
        </p:nvGraphicFramePr>
        <p:xfrm>
          <a:off x="1167062" y="5750976"/>
          <a:ext cx="8277727" cy="228600"/>
        </p:xfrm>
        <a:graphic>
          <a:graphicData uri="http://schemas.openxmlformats.org/drawingml/2006/table">
            <a:tbl>
              <a:tblPr firstRow="1" bandRow="1">
                <a:tableStyleId>{5C22544A-7EE6-4342-B048-85BDC9FD1C3A}</a:tableStyleId>
              </a:tblPr>
              <a:tblGrid>
                <a:gridCol w="4795025">
                  <a:extLst>
                    <a:ext uri="{9D8B030D-6E8A-4147-A177-3AD203B41FA5}">
                      <a16:colId xmlns:a16="http://schemas.microsoft.com/office/drawing/2014/main" val="2600380198"/>
                    </a:ext>
                  </a:extLst>
                </a:gridCol>
                <a:gridCol w="1211375">
                  <a:extLst>
                    <a:ext uri="{9D8B030D-6E8A-4147-A177-3AD203B41FA5}">
                      <a16:colId xmlns:a16="http://schemas.microsoft.com/office/drawing/2014/main" val="3173975706"/>
                    </a:ext>
                  </a:extLst>
                </a:gridCol>
                <a:gridCol w="2271327">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71</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42287"/>
            <a:ext cx="3360821"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Precios, Ofertas y Promociones</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351258"/>
            <a:ext cx="10490287" cy="1331583"/>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se refiere más a una información clara que a un descuento sobre el precio. No se trata de comprar “lo más barato”, sino de comprar “al mejor precio posible”.</a:t>
            </a:r>
          </a:p>
          <a:p>
            <a:pPr marL="285750" indent="-285750">
              <a:lnSpc>
                <a:spcPct val="150000"/>
              </a:lnSpc>
              <a:buFont typeface="Arial" panose="020B0604020202020204" pitchFamily="34" charset="0"/>
              <a:buChar char="•"/>
            </a:pPr>
            <a:r>
              <a:rPr lang="es-ES" sz="1100" dirty="0">
                <a:latin typeface="Montserrat" panose="00000500000000000000" pitchFamily="50" charset="0"/>
              </a:rPr>
              <a:t>Así mismo, en campañas concretas de “precio reducido” (rebajas), la tendencia es no aceptar productos obsoletos.</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moderado. Una inversión insuficiente no estimularía procesos de compra, a la vez que un exceso de ofertas y descuentos equivaldría a cierto derroche.</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12" name="Gráfico 11">
            <a:extLst>
              <a:ext uri="{FF2B5EF4-FFF2-40B4-BE49-F238E27FC236}">
                <a16:creationId xmlns:a16="http://schemas.microsoft.com/office/drawing/2014/main" id="{D21B8A0C-DE30-14C3-352E-D06A2A733D19}"/>
              </a:ext>
            </a:extLst>
          </p:cNvPr>
          <p:cNvGraphicFramePr/>
          <p:nvPr>
            <p:extLst>
              <p:ext uri="{D42A27DB-BD31-4B8C-83A1-F6EECF244321}">
                <p14:modId xmlns:p14="http://schemas.microsoft.com/office/powerpoint/2010/main" val="1344456398"/>
              </p:ext>
            </p:extLst>
          </p:nvPr>
        </p:nvGraphicFramePr>
        <p:xfrm>
          <a:off x="1016061" y="3046353"/>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771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extLst>
              <p:ext uri="{D42A27DB-BD31-4B8C-83A1-F6EECF244321}">
                <p14:modId xmlns:p14="http://schemas.microsoft.com/office/powerpoint/2010/main" val="398504007"/>
              </p:ext>
            </p:extLst>
          </p:nvPr>
        </p:nvGraphicFramePr>
        <p:xfrm>
          <a:off x="1167062" y="5750976"/>
          <a:ext cx="8277727" cy="228600"/>
        </p:xfrm>
        <a:graphic>
          <a:graphicData uri="http://schemas.openxmlformats.org/drawingml/2006/table">
            <a:tbl>
              <a:tblPr firstRow="1" bandRow="1">
                <a:tableStyleId>{5C22544A-7EE6-4342-B048-85BDC9FD1C3A}</a:tableStyleId>
              </a:tblPr>
              <a:tblGrid>
                <a:gridCol w="5570622">
                  <a:extLst>
                    <a:ext uri="{9D8B030D-6E8A-4147-A177-3AD203B41FA5}">
                      <a16:colId xmlns:a16="http://schemas.microsoft.com/office/drawing/2014/main" val="2600380198"/>
                    </a:ext>
                  </a:extLst>
                </a:gridCol>
                <a:gridCol w="697832">
                  <a:extLst>
                    <a:ext uri="{9D8B030D-6E8A-4147-A177-3AD203B41FA5}">
                      <a16:colId xmlns:a16="http://schemas.microsoft.com/office/drawing/2014/main" val="3173975706"/>
                    </a:ext>
                  </a:extLst>
                </a:gridCol>
                <a:gridCol w="2009273">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72</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42287"/>
            <a:ext cx="3360821"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Confianza, Seguridad y Garantía</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476315"/>
            <a:ext cx="10490287" cy="1077667"/>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se refiere a la percepción de los consumidores sobre la tranquilidad que les genera comprar y/o consumir alguna marca, producto y/o servicio.</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estrecho. Por ello, una inversión insuficiente en este driver no estimularía procesos de compra, a la vez que un exceso equivaldría a un cuestionamiento futuro por parte de los usuarios.</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2" name="Gráfico 1">
            <a:extLst>
              <a:ext uri="{FF2B5EF4-FFF2-40B4-BE49-F238E27FC236}">
                <a16:creationId xmlns:a16="http://schemas.microsoft.com/office/drawing/2014/main" id="{9ABAE855-6DA6-F863-0924-5C9E96B373B7}"/>
              </a:ext>
            </a:extLst>
          </p:cNvPr>
          <p:cNvGraphicFramePr/>
          <p:nvPr>
            <p:extLst>
              <p:ext uri="{D42A27DB-BD31-4B8C-83A1-F6EECF244321}">
                <p14:modId xmlns:p14="http://schemas.microsoft.com/office/powerpoint/2010/main" val="3638312705"/>
              </p:ext>
            </p:extLst>
          </p:nvPr>
        </p:nvGraphicFramePr>
        <p:xfrm>
          <a:off x="1028092" y="3038469"/>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351863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extLst>
              <p:ext uri="{D42A27DB-BD31-4B8C-83A1-F6EECF244321}">
                <p14:modId xmlns:p14="http://schemas.microsoft.com/office/powerpoint/2010/main" val="2649796393"/>
              </p:ext>
            </p:extLst>
          </p:nvPr>
        </p:nvGraphicFramePr>
        <p:xfrm>
          <a:off x="1167062" y="5750976"/>
          <a:ext cx="8277727" cy="228600"/>
        </p:xfrm>
        <a:graphic>
          <a:graphicData uri="http://schemas.openxmlformats.org/drawingml/2006/table">
            <a:tbl>
              <a:tblPr firstRow="1" bandRow="1">
                <a:tableStyleId>{5C22544A-7EE6-4342-B048-85BDC9FD1C3A}</a:tableStyleId>
              </a:tblPr>
              <a:tblGrid>
                <a:gridCol w="4740443">
                  <a:extLst>
                    <a:ext uri="{9D8B030D-6E8A-4147-A177-3AD203B41FA5}">
                      <a16:colId xmlns:a16="http://schemas.microsoft.com/office/drawing/2014/main" val="2600380198"/>
                    </a:ext>
                  </a:extLst>
                </a:gridCol>
                <a:gridCol w="1046748">
                  <a:extLst>
                    <a:ext uri="{9D8B030D-6E8A-4147-A177-3AD203B41FA5}">
                      <a16:colId xmlns:a16="http://schemas.microsoft.com/office/drawing/2014/main" val="3173975706"/>
                    </a:ext>
                  </a:extLst>
                </a:gridCol>
                <a:gridCol w="2490536">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73</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42287"/>
            <a:ext cx="3360821"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Variedad y Disponibilidad</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476315"/>
            <a:ext cx="10490287" cy="1077667"/>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se refiere a la percepción de los usuarios con respecto a una oferta amplia localizada en un mismo punto, así como la facilidad de acceso a la marca, producto o servicio solicitado.</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moderado. Por ello, una inversión insuficiente en este driver no estimularía procesos de compra, a la vez que un exceso equivaldría a generar confusión en los usuarios.</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4" name="Gráfico 3">
            <a:extLst>
              <a:ext uri="{FF2B5EF4-FFF2-40B4-BE49-F238E27FC236}">
                <a16:creationId xmlns:a16="http://schemas.microsoft.com/office/drawing/2014/main" id="{DD010231-4941-4633-464A-92FD6F119E58}"/>
              </a:ext>
            </a:extLst>
          </p:cNvPr>
          <p:cNvGraphicFramePr/>
          <p:nvPr>
            <p:extLst>
              <p:ext uri="{D42A27DB-BD31-4B8C-83A1-F6EECF244321}">
                <p14:modId xmlns:p14="http://schemas.microsoft.com/office/powerpoint/2010/main" val="801759426"/>
              </p:ext>
            </p:extLst>
          </p:nvPr>
        </p:nvGraphicFramePr>
        <p:xfrm>
          <a:off x="1028092" y="3007776"/>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276404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extLst>
              <p:ext uri="{D42A27DB-BD31-4B8C-83A1-F6EECF244321}">
                <p14:modId xmlns:p14="http://schemas.microsoft.com/office/powerpoint/2010/main" val="1374894252"/>
              </p:ext>
            </p:extLst>
          </p:nvPr>
        </p:nvGraphicFramePr>
        <p:xfrm>
          <a:off x="1167062" y="5750976"/>
          <a:ext cx="8277727" cy="228600"/>
        </p:xfrm>
        <a:graphic>
          <a:graphicData uri="http://schemas.openxmlformats.org/drawingml/2006/table">
            <a:tbl>
              <a:tblPr firstRow="1" bandRow="1">
                <a:tableStyleId>{5C22544A-7EE6-4342-B048-85BDC9FD1C3A}</a:tableStyleId>
              </a:tblPr>
              <a:tblGrid>
                <a:gridCol w="5293896">
                  <a:extLst>
                    <a:ext uri="{9D8B030D-6E8A-4147-A177-3AD203B41FA5}">
                      <a16:colId xmlns:a16="http://schemas.microsoft.com/office/drawing/2014/main" val="2600380198"/>
                    </a:ext>
                  </a:extLst>
                </a:gridCol>
                <a:gridCol w="890337">
                  <a:extLst>
                    <a:ext uri="{9D8B030D-6E8A-4147-A177-3AD203B41FA5}">
                      <a16:colId xmlns:a16="http://schemas.microsoft.com/office/drawing/2014/main" val="3173975706"/>
                    </a:ext>
                  </a:extLst>
                </a:gridCol>
                <a:gridCol w="2093494">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74</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80" y="121970"/>
            <a:ext cx="2514600"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Atención, trato y experiencia agradable</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476315"/>
            <a:ext cx="10490287" cy="1077667"/>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se refiere a “Si usted me vende bien, yo compro mejor”, estando muy presente la empatía personal y corporativa a la hora de facilitar el proceso de compra.</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moderado. Por ello, una inversión insuficiente en este driver no estimulará procesos de compra, a la vez que un exceso generará una dispersión / desenfoque en la toma de decisión el usuario.</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2" name="Gráfico 1">
            <a:extLst>
              <a:ext uri="{FF2B5EF4-FFF2-40B4-BE49-F238E27FC236}">
                <a16:creationId xmlns:a16="http://schemas.microsoft.com/office/drawing/2014/main" id="{12D52766-F5ED-831F-C5FB-23330F5289AB}"/>
              </a:ext>
            </a:extLst>
          </p:cNvPr>
          <p:cNvGraphicFramePr/>
          <p:nvPr>
            <p:extLst>
              <p:ext uri="{D42A27DB-BD31-4B8C-83A1-F6EECF244321}">
                <p14:modId xmlns:p14="http://schemas.microsoft.com/office/powerpoint/2010/main" val="791969646"/>
              </p:ext>
            </p:extLst>
          </p:nvPr>
        </p:nvGraphicFramePr>
        <p:xfrm>
          <a:off x="1028092" y="3041731"/>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335264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extLst>
              <p:ext uri="{D42A27DB-BD31-4B8C-83A1-F6EECF244321}">
                <p14:modId xmlns:p14="http://schemas.microsoft.com/office/powerpoint/2010/main" val="2066361184"/>
              </p:ext>
            </p:extLst>
          </p:nvPr>
        </p:nvGraphicFramePr>
        <p:xfrm>
          <a:off x="1167062" y="5750976"/>
          <a:ext cx="8277727" cy="228600"/>
        </p:xfrm>
        <a:graphic>
          <a:graphicData uri="http://schemas.openxmlformats.org/drawingml/2006/table">
            <a:tbl>
              <a:tblPr firstRow="1" bandRow="1">
                <a:tableStyleId>{5C22544A-7EE6-4342-B048-85BDC9FD1C3A}</a:tableStyleId>
              </a:tblPr>
              <a:tblGrid>
                <a:gridCol w="5077327">
                  <a:extLst>
                    <a:ext uri="{9D8B030D-6E8A-4147-A177-3AD203B41FA5}">
                      <a16:colId xmlns:a16="http://schemas.microsoft.com/office/drawing/2014/main" val="2600380198"/>
                    </a:ext>
                  </a:extLst>
                </a:gridCol>
                <a:gridCol w="1179095">
                  <a:extLst>
                    <a:ext uri="{9D8B030D-6E8A-4147-A177-3AD203B41FA5}">
                      <a16:colId xmlns:a16="http://schemas.microsoft.com/office/drawing/2014/main" val="3173975706"/>
                    </a:ext>
                  </a:extLst>
                </a:gridCol>
                <a:gridCol w="2021305">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75</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80" y="121970"/>
            <a:ext cx="2514600"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Gestión de incidencias y devoluciones</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476315"/>
            <a:ext cx="10490287" cy="1077667"/>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se refiere a la eficiencia en la gestión de estos aspectos inicialmente negativos y de la forma de afrontarlos por parte de la marca responsable del producto o servicio.</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moderado. Por ello, una inversión insuficiente en este driver retraerá los procesos de compra, a la vez que un exceso generará cierta atracción sobre ciertos usuarios que fácilmente se acostumbrarán a dicha pauta.</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4" name="Gráfico 3">
            <a:extLst>
              <a:ext uri="{FF2B5EF4-FFF2-40B4-BE49-F238E27FC236}">
                <a16:creationId xmlns:a16="http://schemas.microsoft.com/office/drawing/2014/main" id="{0301B4E6-0EE8-E2C3-B197-721D20B821F2}"/>
              </a:ext>
            </a:extLst>
          </p:cNvPr>
          <p:cNvGraphicFramePr/>
          <p:nvPr>
            <p:extLst>
              <p:ext uri="{D42A27DB-BD31-4B8C-83A1-F6EECF244321}">
                <p14:modId xmlns:p14="http://schemas.microsoft.com/office/powerpoint/2010/main" val="3397610475"/>
              </p:ext>
            </p:extLst>
          </p:nvPr>
        </p:nvGraphicFramePr>
        <p:xfrm>
          <a:off x="1028092" y="3007776"/>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422601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extLst>
              <p:ext uri="{D42A27DB-BD31-4B8C-83A1-F6EECF244321}">
                <p14:modId xmlns:p14="http://schemas.microsoft.com/office/powerpoint/2010/main" val="2656962135"/>
              </p:ext>
            </p:extLst>
          </p:nvPr>
        </p:nvGraphicFramePr>
        <p:xfrm>
          <a:off x="1167062" y="5750976"/>
          <a:ext cx="8277727" cy="228600"/>
        </p:xfrm>
        <a:graphic>
          <a:graphicData uri="http://schemas.openxmlformats.org/drawingml/2006/table">
            <a:tbl>
              <a:tblPr firstRow="1" bandRow="1">
                <a:tableStyleId>{5C22544A-7EE6-4342-B048-85BDC9FD1C3A}</a:tableStyleId>
              </a:tblPr>
              <a:tblGrid>
                <a:gridCol w="5438275">
                  <a:extLst>
                    <a:ext uri="{9D8B030D-6E8A-4147-A177-3AD203B41FA5}">
                      <a16:colId xmlns:a16="http://schemas.microsoft.com/office/drawing/2014/main" val="2600380198"/>
                    </a:ext>
                  </a:extLst>
                </a:gridCol>
                <a:gridCol w="770021">
                  <a:extLst>
                    <a:ext uri="{9D8B030D-6E8A-4147-A177-3AD203B41FA5}">
                      <a16:colId xmlns:a16="http://schemas.microsoft.com/office/drawing/2014/main" val="3173975706"/>
                    </a:ext>
                  </a:extLst>
                </a:gridCol>
                <a:gridCol w="2069431">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76</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80" y="230949"/>
            <a:ext cx="3360820"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Orden y visibilidad del producto</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476315"/>
            <a:ext cx="10490287" cy="1077667"/>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se refiere a la percepción del usuario sobre la pulcritud, limpieza, estructura lógica en la ubicación de marcas, productos y servicios.</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moderado. Así, una inversión insuficiente en este driver confundirá a los usuarios, retrayendo los procesos de compra. Así mismo, un exceso generará cierto rechazo al contacto físico con las marcas, productos o servicios.</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2" name="Gráfico 1">
            <a:extLst>
              <a:ext uri="{FF2B5EF4-FFF2-40B4-BE49-F238E27FC236}">
                <a16:creationId xmlns:a16="http://schemas.microsoft.com/office/drawing/2014/main" id="{F07BC621-461D-58D2-F443-7B29098CF150}"/>
              </a:ext>
            </a:extLst>
          </p:cNvPr>
          <p:cNvGraphicFramePr/>
          <p:nvPr>
            <p:extLst>
              <p:ext uri="{D42A27DB-BD31-4B8C-83A1-F6EECF244321}">
                <p14:modId xmlns:p14="http://schemas.microsoft.com/office/powerpoint/2010/main" val="4179484191"/>
              </p:ext>
            </p:extLst>
          </p:nvPr>
        </p:nvGraphicFramePr>
        <p:xfrm>
          <a:off x="1028092" y="3038469"/>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7821579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nvGraphicFramePr>
        <p:xfrm>
          <a:off x="1167062" y="5750976"/>
          <a:ext cx="8277727" cy="228600"/>
        </p:xfrm>
        <a:graphic>
          <a:graphicData uri="http://schemas.openxmlformats.org/drawingml/2006/table">
            <a:tbl>
              <a:tblPr firstRow="1" bandRow="1">
                <a:tableStyleId>{5C22544A-7EE6-4342-B048-85BDC9FD1C3A}</a:tableStyleId>
              </a:tblPr>
              <a:tblGrid>
                <a:gridCol w="5438275">
                  <a:extLst>
                    <a:ext uri="{9D8B030D-6E8A-4147-A177-3AD203B41FA5}">
                      <a16:colId xmlns:a16="http://schemas.microsoft.com/office/drawing/2014/main" val="2600380198"/>
                    </a:ext>
                  </a:extLst>
                </a:gridCol>
                <a:gridCol w="770021">
                  <a:extLst>
                    <a:ext uri="{9D8B030D-6E8A-4147-A177-3AD203B41FA5}">
                      <a16:colId xmlns:a16="http://schemas.microsoft.com/office/drawing/2014/main" val="3173975706"/>
                    </a:ext>
                  </a:extLst>
                </a:gridCol>
                <a:gridCol w="2069431">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77</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80" y="230949"/>
            <a:ext cx="3360820"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Canales de Acceso e Interacción</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564661"/>
            <a:ext cx="10490287" cy="823752"/>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se refiere a la capacidad de la marca para facilitar una comunicación multimodal ágil, intuitiva y carente de barreras.</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moderado. Así, una inversión insuficiente en este driver generará la sensación de indefensión y menosprecio. Así mismo, un exceso podría ocasionar pérdidas de tiempo y energía por parte de la marca.</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4" name="Gráfico 3">
            <a:extLst>
              <a:ext uri="{FF2B5EF4-FFF2-40B4-BE49-F238E27FC236}">
                <a16:creationId xmlns:a16="http://schemas.microsoft.com/office/drawing/2014/main" id="{86E125A3-B4B9-2CB9-0379-90BF527ACDAF}"/>
              </a:ext>
            </a:extLst>
          </p:cNvPr>
          <p:cNvGraphicFramePr/>
          <p:nvPr>
            <p:extLst>
              <p:ext uri="{D42A27DB-BD31-4B8C-83A1-F6EECF244321}">
                <p14:modId xmlns:p14="http://schemas.microsoft.com/office/powerpoint/2010/main" val="2469772709"/>
              </p:ext>
            </p:extLst>
          </p:nvPr>
        </p:nvGraphicFramePr>
        <p:xfrm>
          <a:off x="987836" y="3069163"/>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47077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extLst>
              <p:ext uri="{D42A27DB-BD31-4B8C-83A1-F6EECF244321}">
                <p14:modId xmlns:p14="http://schemas.microsoft.com/office/powerpoint/2010/main" val="1775966291"/>
              </p:ext>
            </p:extLst>
          </p:nvPr>
        </p:nvGraphicFramePr>
        <p:xfrm>
          <a:off x="1167062" y="5750976"/>
          <a:ext cx="8277727" cy="228600"/>
        </p:xfrm>
        <a:graphic>
          <a:graphicData uri="http://schemas.openxmlformats.org/drawingml/2006/table">
            <a:tbl>
              <a:tblPr firstRow="1" bandRow="1">
                <a:tableStyleId>{5C22544A-7EE6-4342-B048-85BDC9FD1C3A}</a:tableStyleId>
              </a:tblPr>
              <a:tblGrid>
                <a:gridCol w="5173580">
                  <a:extLst>
                    <a:ext uri="{9D8B030D-6E8A-4147-A177-3AD203B41FA5}">
                      <a16:colId xmlns:a16="http://schemas.microsoft.com/office/drawing/2014/main" val="2600380198"/>
                    </a:ext>
                  </a:extLst>
                </a:gridCol>
                <a:gridCol w="926432">
                  <a:extLst>
                    <a:ext uri="{9D8B030D-6E8A-4147-A177-3AD203B41FA5}">
                      <a16:colId xmlns:a16="http://schemas.microsoft.com/office/drawing/2014/main" val="3173975706"/>
                    </a:ext>
                  </a:extLst>
                </a:gridCol>
                <a:gridCol w="2177715">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78</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80" y="230949"/>
            <a:ext cx="3360820"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Programas de Fidelización</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447430"/>
            <a:ext cx="10490287" cy="1077667"/>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Se refiere a la tracción de dichos programas, los cuales son obviados en cuanto las molestias superan a las ventajas. El impacto es superior cuando dichos programas de fidelización los promocionan los propios clientes (canjeo de premio por atraer a nuevos clientes, </a:t>
            </a:r>
            <a:r>
              <a:rPr lang="es-ES" sz="1100" dirty="0" err="1">
                <a:latin typeface="Montserrat" panose="00000500000000000000" pitchFamily="50" charset="0"/>
              </a:rPr>
              <a:t>etc</a:t>
            </a:r>
            <a:r>
              <a:rPr lang="es-ES" sz="1100" dirty="0">
                <a:latin typeface="Montserrat" panose="00000500000000000000" pitchFamily="50" charset="0"/>
              </a:rPr>
              <a:t>…).</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moderado. Así, una inversión insuficiente en este driver generará la sensación de que la marca se despreocupa de los usuarios. Así mismo, un exceso podría ocasionar la idea de que dicha marca se aprovecha de los consumidores.</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2" name="Gráfico 1">
            <a:extLst>
              <a:ext uri="{FF2B5EF4-FFF2-40B4-BE49-F238E27FC236}">
                <a16:creationId xmlns:a16="http://schemas.microsoft.com/office/drawing/2014/main" id="{89914BC1-1343-66C4-2913-C1A46EF24C45}"/>
              </a:ext>
            </a:extLst>
          </p:cNvPr>
          <p:cNvGraphicFramePr/>
          <p:nvPr>
            <p:extLst>
              <p:ext uri="{D42A27DB-BD31-4B8C-83A1-F6EECF244321}">
                <p14:modId xmlns:p14="http://schemas.microsoft.com/office/powerpoint/2010/main" val="2306396572"/>
              </p:ext>
            </p:extLst>
          </p:nvPr>
        </p:nvGraphicFramePr>
        <p:xfrm>
          <a:off x="1028092" y="2960320"/>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244619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extLst>
              <p:ext uri="{D42A27DB-BD31-4B8C-83A1-F6EECF244321}">
                <p14:modId xmlns:p14="http://schemas.microsoft.com/office/powerpoint/2010/main" val="1960137042"/>
              </p:ext>
            </p:extLst>
          </p:nvPr>
        </p:nvGraphicFramePr>
        <p:xfrm>
          <a:off x="1167062" y="5750976"/>
          <a:ext cx="8277727" cy="228600"/>
        </p:xfrm>
        <a:graphic>
          <a:graphicData uri="http://schemas.openxmlformats.org/drawingml/2006/table">
            <a:tbl>
              <a:tblPr firstRow="1" bandRow="1">
                <a:tableStyleId>{5C22544A-7EE6-4342-B048-85BDC9FD1C3A}</a:tableStyleId>
              </a:tblPr>
              <a:tblGrid>
                <a:gridCol w="4896854">
                  <a:extLst>
                    <a:ext uri="{9D8B030D-6E8A-4147-A177-3AD203B41FA5}">
                      <a16:colId xmlns:a16="http://schemas.microsoft.com/office/drawing/2014/main" val="2600380198"/>
                    </a:ext>
                  </a:extLst>
                </a:gridCol>
                <a:gridCol w="1455821">
                  <a:extLst>
                    <a:ext uri="{9D8B030D-6E8A-4147-A177-3AD203B41FA5}">
                      <a16:colId xmlns:a16="http://schemas.microsoft.com/office/drawing/2014/main" val="3173975706"/>
                    </a:ext>
                  </a:extLst>
                </a:gridCol>
                <a:gridCol w="1925052">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79</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80" y="135697"/>
            <a:ext cx="3360820"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Innovación y Uso de la Tecnología en experiencia de compra</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328561"/>
            <a:ext cx="10490287" cy="1331583"/>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se refiere a la percepción de que la marca “está al día”, pero no encaja demasiado con la obsesión por liderar la carrera tecnológica.</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amplio. Así, una inversión insuficiente en este driver generará la sensación de que la marca se ha quedado estancada. Así mismo, un exceso podría ocasionar una fuerte discriminación con un rechazo importante por parte de ciertos colectivos.</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4" name="Gráfico 3">
            <a:extLst>
              <a:ext uri="{FF2B5EF4-FFF2-40B4-BE49-F238E27FC236}">
                <a16:creationId xmlns:a16="http://schemas.microsoft.com/office/drawing/2014/main" id="{483129CF-1342-2CB5-251A-CE2F0C5B5A28}"/>
              </a:ext>
            </a:extLst>
          </p:cNvPr>
          <p:cNvGraphicFramePr/>
          <p:nvPr>
            <p:extLst>
              <p:ext uri="{D42A27DB-BD31-4B8C-83A1-F6EECF244321}">
                <p14:modId xmlns:p14="http://schemas.microsoft.com/office/powerpoint/2010/main" val="3991279959"/>
              </p:ext>
            </p:extLst>
          </p:nvPr>
        </p:nvGraphicFramePr>
        <p:xfrm>
          <a:off x="1028092" y="2961168"/>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27499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7643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a 12">
            <a:extLst>
              <a:ext uri="{FF2B5EF4-FFF2-40B4-BE49-F238E27FC236}">
                <a16:creationId xmlns:a16="http://schemas.microsoft.com/office/drawing/2014/main" id="{94D2A372-F069-0469-69CB-727A802490CE}"/>
              </a:ext>
            </a:extLst>
          </p:cNvPr>
          <p:cNvGraphicFramePr>
            <a:graphicFrameLocks noGrp="1"/>
          </p:cNvGraphicFramePr>
          <p:nvPr>
            <p:extLst>
              <p:ext uri="{D42A27DB-BD31-4B8C-83A1-F6EECF244321}">
                <p14:modId xmlns:p14="http://schemas.microsoft.com/office/powerpoint/2010/main" val="344459087"/>
              </p:ext>
            </p:extLst>
          </p:nvPr>
        </p:nvGraphicFramePr>
        <p:xfrm>
          <a:off x="1167062" y="5750976"/>
          <a:ext cx="8277727" cy="228600"/>
        </p:xfrm>
        <a:graphic>
          <a:graphicData uri="http://schemas.openxmlformats.org/drawingml/2006/table">
            <a:tbl>
              <a:tblPr firstRow="1" bandRow="1">
                <a:tableStyleId>{5C22544A-7EE6-4342-B048-85BDC9FD1C3A}</a:tableStyleId>
              </a:tblPr>
              <a:tblGrid>
                <a:gridCol w="5257801">
                  <a:extLst>
                    <a:ext uri="{9D8B030D-6E8A-4147-A177-3AD203B41FA5}">
                      <a16:colId xmlns:a16="http://schemas.microsoft.com/office/drawing/2014/main" val="2600380198"/>
                    </a:ext>
                  </a:extLst>
                </a:gridCol>
                <a:gridCol w="625642">
                  <a:extLst>
                    <a:ext uri="{9D8B030D-6E8A-4147-A177-3AD203B41FA5}">
                      <a16:colId xmlns:a16="http://schemas.microsoft.com/office/drawing/2014/main" val="3173975706"/>
                    </a:ext>
                  </a:extLst>
                </a:gridCol>
                <a:gridCol w="2394284">
                  <a:extLst>
                    <a:ext uri="{9D8B030D-6E8A-4147-A177-3AD203B41FA5}">
                      <a16:colId xmlns:a16="http://schemas.microsoft.com/office/drawing/2014/main" val="1835019664"/>
                    </a:ext>
                  </a:extLst>
                </a:gridCol>
              </a:tblGrid>
              <a:tr h="125800">
                <a:tc>
                  <a:txBody>
                    <a:bodyPr/>
                    <a:lstStyle/>
                    <a:p>
                      <a:pPr algn="ctr"/>
                      <a:r>
                        <a:rPr lang="es-ES" sz="900" b="0" dirty="0">
                          <a:solidFill>
                            <a:schemeClr val="tx1"/>
                          </a:solidFill>
                          <a:latin typeface="Montserrat" panose="00000500000000000000" pitchFamily="50" charset="0"/>
                        </a:rPr>
                        <a:t>Insuficiente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s-ES" sz="900" b="0" dirty="0">
                          <a:solidFill>
                            <a:schemeClr val="bg1"/>
                          </a:solidFill>
                          <a:latin typeface="Montserrat" panose="00000500000000000000" pitchFamily="50" charset="0"/>
                        </a:rPr>
                        <a:t>Óptimo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20000"/>
                    </a:solidFill>
                  </a:tcPr>
                </a:tc>
                <a:tc>
                  <a:txBody>
                    <a:bodyPr/>
                    <a:lstStyle/>
                    <a:p>
                      <a:pPr algn="ctr"/>
                      <a:r>
                        <a:rPr lang="es-ES" sz="900" b="0" dirty="0">
                          <a:solidFill>
                            <a:schemeClr val="tx1"/>
                          </a:solidFill>
                          <a:latin typeface="Montserrat" panose="00000500000000000000" pitchFamily="50" charset="0"/>
                        </a:rPr>
                        <a:t>Saturado</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07891901"/>
                  </a:ext>
                </a:extLst>
              </a:tr>
            </a:tbl>
          </a:graphicData>
        </a:graphic>
      </p:graphicFrame>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80</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80" y="233119"/>
            <a:ext cx="3360820"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Valores como Marca</a:t>
            </a:r>
          </a:p>
        </p:txBody>
      </p:sp>
      <p:sp>
        <p:nvSpPr>
          <p:cNvPr id="7" name="CuadroTexto 6">
            <a:extLst>
              <a:ext uri="{FF2B5EF4-FFF2-40B4-BE49-F238E27FC236}">
                <a16:creationId xmlns:a16="http://schemas.microsoft.com/office/drawing/2014/main" id="{F3E4CF15-2F61-6C5C-1249-50B3CC19D4DD}"/>
              </a:ext>
            </a:extLst>
          </p:cNvPr>
          <p:cNvSpPr txBox="1"/>
          <p:nvPr/>
        </p:nvSpPr>
        <p:spPr>
          <a:xfrm>
            <a:off x="987838" y="1407140"/>
            <a:ext cx="10490287" cy="1077667"/>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100" dirty="0">
                <a:latin typeface="Montserrat" panose="00000500000000000000" pitchFamily="50" charset="0"/>
              </a:rPr>
              <a:t>El impacto de este driver posee mucha sensibilidad y por ello no debe generar contradicciones. Por ello, la comunicación de dichos valores debe manifestar una realidad, al igual que en los compromisos adquiridos.</a:t>
            </a:r>
          </a:p>
          <a:p>
            <a:pPr marL="285750" indent="-285750">
              <a:lnSpc>
                <a:spcPct val="150000"/>
              </a:lnSpc>
              <a:buFont typeface="Arial" panose="020B0604020202020204" pitchFamily="34" charset="0"/>
              <a:buChar char="•"/>
            </a:pPr>
            <a:r>
              <a:rPr lang="es-ES" sz="1100" i="1" dirty="0">
                <a:latin typeface="Montserrat" panose="00000500000000000000" pitchFamily="50" charset="0"/>
              </a:rPr>
              <a:t>El nivel de asignación de recursos es estrecho. Así, una inversión insuficiente en este driver generará una idea de superficialidad de las intenciones de la marca. Así mismo, un exceso podría ocasionar una interpretación enfocada hacia cierta rigidez en dichos planteamientos.</a:t>
            </a:r>
          </a:p>
        </p:txBody>
      </p:sp>
      <p:sp>
        <p:nvSpPr>
          <p:cNvPr id="8" name="CuadroTexto 7">
            <a:extLst>
              <a:ext uri="{FF2B5EF4-FFF2-40B4-BE49-F238E27FC236}">
                <a16:creationId xmlns:a16="http://schemas.microsoft.com/office/drawing/2014/main" id="{74767A09-0228-08CA-DF66-CAE23E8FFCCA}"/>
              </a:ext>
            </a:extLst>
          </p:cNvPr>
          <p:cNvSpPr txBox="1"/>
          <p:nvPr/>
        </p:nvSpPr>
        <p:spPr>
          <a:xfrm>
            <a:off x="987838" y="964937"/>
            <a:ext cx="2242409" cy="276999"/>
          </a:xfrm>
          <a:prstGeom prst="rect">
            <a:avLst/>
          </a:prstGeom>
          <a:noFill/>
        </p:spPr>
        <p:txBody>
          <a:bodyPr wrap="square" rtlCol="0">
            <a:spAutoFit/>
          </a:bodyPr>
          <a:lstStyle/>
          <a:p>
            <a:r>
              <a:rPr lang="es-ES" sz="1200" b="1" dirty="0">
                <a:latin typeface="Montserrat" panose="00000500000000000000" pitchFamily="50" charset="0"/>
              </a:rPr>
              <a:t>Matices Emocionales </a:t>
            </a:r>
          </a:p>
        </p:txBody>
      </p:sp>
      <p:sp>
        <p:nvSpPr>
          <p:cNvPr id="9" name="CuadroTexto 8">
            <a:extLst>
              <a:ext uri="{FF2B5EF4-FFF2-40B4-BE49-F238E27FC236}">
                <a16:creationId xmlns:a16="http://schemas.microsoft.com/office/drawing/2014/main" id="{CB7F8BC0-A5B5-D1D9-965F-1F6DB766E440}"/>
              </a:ext>
            </a:extLst>
          </p:cNvPr>
          <p:cNvSpPr txBox="1"/>
          <p:nvPr/>
        </p:nvSpPr>
        <p:spPr>
          <a:xfrm>
            <a:off x="987838" y="2792163"/>
            <a:ext cx="5816592" cy="276999"/>
          </a:xfrm>
          <a:prstGeom prst="rect">
            <a:avLst/>
          </a:prstGeom>
          <a:noFill/>
        </p:spPr>
        <p:txBody>
          <a:bodyPr wrap="square" rtlCol="0">
            <a:spAutoFit/>
          </a:bodyPr>
          <a:lstStyle/>
          <a:p>
            <a:r>
              <a:rPr lang="es-ES" sz="1200" b="1" dirty="0">
                <a:latin typeface="Montserrat" panose="00000500000000000000" pitchFamily="50" charset="0"/>
              </a:rPr>
              <a:t>Niveles de importancia del Driver en cada Estilo de Compra</a:t>
            </a:r>
          </a:p>
        </p:txBody>
      </p:sp>
      <p:sp>
        <p:nvSpPr>
          <p:cNvPr id="11" name="CuadroTexto 10">
            <a:extLst>
              <a:ext uri="{FF2B5EF4-FFF2-40B4-BE49-F238E27FC236}">
                <a16:creationId xmlns:a16="http://schemas.microsoft.com/office/drawing/2014/main" id="{F86E86A3-4C44-AE00-C750-124119801BFB}"/>
              </a:ext>
            </a:extLst>
          </p:cNvPr>
          <p:cNvSpPr txBox="1"/>
          <p:nvPr/>
        </p:nvSpPr>
        <p:spPr>
          <a:xfrm>
            <a:off x="9963395" y="4332903"/>
            <a:ext cx="1514730" cy="1708160"/>
          </a:xfrm>
          <a:prstGeom prst="rect">
            <a:avLst/>
          </a:prstGeom>
          <a:noFill/>
          <a:ln>
            <a:solidFill>
              <a:srgbClr val="920000"/>
            </a:solidFill>
          </a:ln>
        </p:spPr>
        <p:txBody>
          <a:bodyPr wrap="square" rtlCol="0">
            <a:spAutoFit/>
          </a:bodyPr>
          <a:lstStyle/>
          <a:p>
            <a:r>
              <a:rPr lang="es-ES" sz="1050" b="1" dirty="0">
                <a:latin typeface="Montserrat" panose="00000500000000000000" pitchFamily="50" charset="0"/>
              </a:rPr>
              <a:t>Insuficiente: </a:t>
            </a:r>
            <a:r>
              <a:rPr lang="es-ES" sz="1050" dirty="0">
                <a:latin typeface="Montserrat" panose="00000500000000000000" pitchFamily="50" charset="0"/>
              </a:rPr>
              <a:t>Necesidad de incrementar los recursos.</a:t>
            </a:r>
          </a:p>
          <a:p>
            <a:r>
              <a:rPr lang="es-ES" sz="1050" b="1" dirty="0">
                <a:latin typeface="Montserrat" panose="00000500000000000000" pitchFamily="50" charset="0"/>
              </a:rPr>
              <a:t>Óptimo: </a:t>
            </a:r>
            <a:r>
              <a:rPr lang="es-ES" sz="1050" dirty="0">
                <a:latin typeface="Montserrat" panose="00000500000000000000" pitchFamily="50" charset="0"/>
              </a:rPr>
              <a:t>Recursos eficientemente utilizados.</a:t>
            </a:r>
          </a:p>
          <a:p>
            <a:r>
              <a:rPr lang="es-ES" sz="1050" b="1" dirty="0">
                <a:latin typeface="Montserrat" panose="00000500000000000000" pitchFamily="50" charset="0"/>
              </a:rPr>
              <a:t>Saturado: </a:t>
            </a:r>
            <a:r>
              <a:rPr lang="es-ES" sz="1050" dirty="0">
                <a:latin typeface="Montserrat" panose="00000500000000000000" pitchFamily="50" charset="0"/>
              </a:rPr>
              <a:t>Exceso de recursos utilizados</a:t>
            </a:r>
          </a:p>
        </p:txBody>
      </p:sp>
      <p:graphicFrame>
        <p:nvGraphicFramePr>
          <p:cNvPr id="2" name="Gráfico 1">
            <a:extLst>
              <a:ext uri="{FF2B5EF4-FFF2-40B4-BE49-F238E27FC236}">
                <a16:creationId xmlns:a16="http://schemas.microsoft.com/office/drawing/2014/main" id="{FBB7BC24-D1E1-1B03-5360-0B59F2F45C44}"/>
              </a:ext>
            </a:extLst>
          </p:cNvPr>
          <p:cNvGraphicFramePr/>
          <p:nvPr>
            <p:extLst>
              <p:ext uri="{D42A27DB-BD31-4B8C-83A1-F6EECF244321}">
                <p14:modId xmlns:p14="http://schemas.microsoft.com/office/powerpoint/2010/main" val="2245710378"/>
              </p:ext>
            </p:extLst>
          </p:nvPr>
        </p:nvGraphicFramePr>
        <p:xfrm>
          <a:off x="1028092" y="3038469"/>
          <a:ext cx="8676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28054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81</a:t>
            </a:fld>
            <a:endParaRPr lang="es-ES" b="1" dirty="0">
              <a:solidFill>
                <a:schemeClr val="bg1"/>
              </a:solidFill>
              <a:latin typeface="Montserrat" panose="00000500000000000000" pitchFamily="50" charset="0"/>
            </a:endParaRPr>
          </a:p>
        </p:txBody>
      </p:sp>
      <p:sp>
        <p:nvSpPr>
          <p:cNvPr id="4" name="CuadroTexto 3">
            <a:extLst>
              <a:ext uri="{FF2B5EF4-FFF2-40B4-BE49-F238E27FC236}">
                <a16:creationId xmlns:a16="http://schemas.microsoft.com/office/drawing/2014/main" id="{7E6A0438-87F7-07DB-3BF3-5FE7AA3EEF7E}"/>
              </a:ext>
            </a:extLst>
          </p:cNvPr>
          <p:cNvSpPr txBox="1"/>
          <p:nvPr/>
        </p:nvSpPr>
        <p:spPr>
          <a:xfrm>
            <a:off x="1044489" y="1405257"/>
            <a:ext cx="10103022" cy="4214231"/>
          </a:xfrm>
          <a:prstGeom prst="rect">
            <a:avLst/>
          </a:prstGeom>
          <a:noFill/>
          <a:ln>
            <a:solidFill>
              <a:srgbClr val="AB182D"/>
            </a:solidFill>
          </a:ln>
        </p:spPr>
        <p:txBody>
          <a:bodyPr wrap="square" rtlCol="0">
            <a:spAutoFit/>
          </a:bodyPr>
          <a:lstStyle/>
          <a:p>
            <a:pPr marL="285750" indent="-285750">
              <a:lnSpc>
                <a:spcPct val="150000"/>
              </a:lnSpc>
              <a:buFont typeface="Arial" panose="020B0604020202020204" pitchFamily="34" charset="0"/>
              <a:buChar char="•"/>
            </a:pPr>
            <a:r>
              <a:rPr lang="es-ES" sz="1200" b="1" dirty="0">
                <a:latin typeface="Montserrat" panose="00000500000000000000" pitchFamily="50" charset="0"/>
              </a:rPr>
              <a:t>El comprador no busca un fuerte incremento en todos los drivers, sino una equilibrada combinación de los mismos.</a:t>
            </a:r>
          </a:p>
          <a:p>
            <a:pPr>
              <a:lnSpc>
                <a:spcPct val="150000"/>
              </a:lnSpc>
            </a:pPr>
            <a:endParaRPr lang="es-ES" sz="1200" b="1" dirty="0">
              <a:latin typeface="Montserrat" panose="00000500000000000000" pitchFamily="50" charset="0"/>
            </a:endParaRPr>
          </a:p>
          <a:p>
            <a:pPr marL="285750" indent="-285750">
              <a:lnSpc>
                <a:spcPct val="150000"/>
              </a:lnSpc>
              <a:buFont typeface="Arial" panose="020B0604020202020204" pitchFamily="34" charset="0"/>
              <a:buChar char="•"/>
            </a:pPr>
            <a:r>
              <a:rPr lang="es-ES" sz="1200" b="1" dirty="0">
                <a:latin typeface="Montserrat" panose="00000500000000000000" pitchFamily="50" charset="0"/>
              </a:rPr>
              <a:t>Actuando sobre las personas con estilos Romántico, Snob e Impulsivo atendemos convenientemente al 74,56% de los usuarios.</a:t>
            </a:r>
          </a:p>
          <a:p>
            <a:pPr>
              <a:lnSpc>
                <a:spcPct val="150000"/>
              </a:lnSpc>
            </a:pPr>
            <a:endParaRPr lang="es-ES" sz="1200" b="1" dirty="0">
              <a:latin typeface="Montserrat" panose="00000500000000000000" pitchFamily="50" charset="0"/>
            </a:endParaRPr>
          </a:p>
          <a:p>
            <a:pPr marL="285750" indent="-285750">
              <a:lnSpc>
                <a:spcPct val="150000"/>
              </a:lnSpc>
              <a:buFont typeface="Arial" panose="020B0604020202020204" pitchFamily="34" charset="0"/>
              <a:buChar char="•"/>
            </a:pPr>
            <a:r>
              <a:rPr lang="es-ES" sz="1200" b="1" dirty="0">
                <a:latin typeface="Montserrat" panose="00000500000000000000" pitchFamily="50" charset="0"/>
              </a:rPr>
              <a:t>Los colectivos menos propensos hacia la compra (Críticos y Estratégicos) suelen hacer mucho ruido, lo que hace que a menudo mimeticemos sus demandas como obligaciones generales.</a:t>
            </a:r>
          </a:p>
          <a:p>
            <a:pPr marL="285750" indent="-285750">
              <a:lnSpc>
                <a:spcPct val="150000"/>
              </a:lnSpc>
              <a:buFont typeface="Arial" panose="020B0604020202020204" pitchFamily="34" charset="0"/>
              <a:buChar char="•"/>
            </a:pPr>
            <a:endParaRPr lang="es-ES" sz="1200" b="1" dirty="0">
              <a:latin typeface="Montserrat" panose="00000500000000000000" pitchFamily="50" charset="0"/>
            </a:endParaRPr>
          </a:p>
          <a:p>
            <a:pPr marL="285750" indent="-285750">
              <a:lnSpc>
                <a:spcPct val="150000"/>
              </a:lnSpc>
              <a:buFont typeface="Arial" panose="020B0604020202020204" pitchFamily="34" charset="0"/>
              <a:buChar char="•"/>
            </a:pPr>
            <a:r>
              <a:rPr lang="es-ES" sz="1200" b="1" dirty="0">
                <a:latin typeface="Montserrat" panose="00000500000000000000" pitchFamily="50" charset="0"/>
              </a:rPr>
              <a:t>Los drivers donde los diferentes colectivos poseen una mayor similitud en sus demandas emocionales son:</a:t>
            </a:r>
          </a:p>
          <a:p>
            <a:pPr marL="1011555" lvl="1" indent="-285750">
              <a:lnSpc>
                <a:spcPct val="150000"/>
              </a:lnSpc>
              <a:buFont typeface="Arial" panose="020B0604020202020204" pitchFamily="34" charset="0"/>
              <a:buChar char="•"/>
            </a:pPr>
            <a:r>
              <a:rPr lang="es-ES" sz="1200" dirty="0">
                <a:latin typeface="Montserrat" panose="00000500000000000000" pitchFamily="50" charset="0"/>
              </a:rPr>
              <a:t>Calidad de productos/servicios.</a:t>
            </a:r>
          </a:p>
          <a:p>
            <a:pPr marL="1011555" lvl="1" indent="-285750">
              <a:lnSpc>
                <a:spcPct val="150000"/>
              </a:lnSpc>
              <a:buFont typeface="Arial" panose="020B0604020202020204" pitchFamily="34" charset="0"/>
              <a:buChar char="•"/>
            </a:pPr>
            <a:r>
              <a:rPr lang="es-ES" sz="1200" dirty="0">
                <a:latin typeface="Montserrat" panose="00000500000000000000" pitchFamily="50" charset="0"/>
              </a:rPr>
              <a:t>Valores como marca.</a:t>
            </a:r>
          </a:p>
          <a:p>
            <a:pPr marL="285750" indent="-285750">
              <a:lnSpc>
                <a:spcPct val="150000"/>
              </a:lnSpc>
              <a:buFont typeface="Arial" panose="020B0604020202020204" pitchFamily="34" charset="0"/>
              <a:buChar char="•"/>
            </a:pPr>
            <a:endParaRPr lang="es-ES" sz="1200" b="1" dirty="0">
              <a:latin typeface="Montserrat" panose="00000500000000000000" pitchFamily="50" charset="0"/>
            </a:endParaRPr>
          </a:p>
          <a:p>
            <a:pPr marL="285750" indent="-285750">
              <a:lnSpc>
                <a:spcPct val="150000"/>
              </a:lnSpc>
              <a:buFont typeface="Arial" panose="020B0604020202020204" pitchFamily="34" charset="0"/>
              <a:buChar char="•"/>
            </a:pPr>
            <a:r>
              <a:rPr lang="es-ES" sz="1200" b="1" dirty="0">
                <a:latin typeface="Montserrat" panose="00000500000000000000" pitchFamily="50" charset="0"/>
              </a:rPr>
              <a:t>Los drivers donde los diferentes colectivos poseen una menor similitud en sus demandas emocionales son:</a:t>
            </a:r>
          </a:p>
          <a:p>
            <a:pPr marL="1011555" lvl="1" indent="-285750">
              <a:lnSpc>
                <a:spcPct val="150000"/>
              </a:lnSpc>
              <a:buFont typeface="Arial" panose="020B0604020202020204" pitchFamily="34" charset="0"/>
              <a:buChar char="•"/>
            </a:pPr>
            <a:r>
              <a:rPr lang="es-ES" sz="1200" dirty="0">
                <a:latin typeface="Montserrat" panose="00000500000000000000" pitchFamily="50" charset="0"/>
              </a:rPr>
              <a:t>Innovación y tecnología para la mejora de la experiencia.</a:t>
            </a:r>
          </a:p>
          <a:p>
            <a:pPr marL="1011555" lvl="1" indent="-285750">
              <a:lnSpc>
                <a:spcPct val="150000"/>
              </a:lnSpc>
              <a:buFont typeface="Arial" panose="020B0604020202020204" pitchFamily="34" charset="0"/>
              <a:buChar char="•"/>
            </a:pPr>
            <a:r>
              <a:rPr lang="es-ES" sz="1200" dirty="0">
                <a:latin typeface="Montserrat" panose="00000500000000000000" pitchFamily="50" charset="0"/>
              </a:rPr>
              <a:t>Precios, ofertas y promociones.</a:t>
            </a: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30255"/>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Resumen</a:t>
            </a:r>
          </a:p>
        </p:txBody>
      </p:sp>
    </p:spTree>
    <p:extLst>
      <p:ext uri="{BB962C8B-B14F-4D97-AF65-F5344CB8AC3E}">
        <p14:creationId xmlns:p14="http://schemas.microsoft.com/office/powerpoint/2010/main" val="17457270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4998002-0200-8FAC-64C4-3BE8008096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8395" y="74"/>
            <a:ext cx="4572532" cy="6857852"/>
          </a:xfrm>
          <a:prstGeom prst="rect">
            <a:avLst/>
          </a:prstGeom>
        </p:spPr>
      </p:pic>
      <p:sp>
        <p:nvSpPr>
          <p:cNvPr id="8" name="11 Rectángulo">
            <a:extLst>
              <a:ext uri="{FF2B5EF4-FFF2-40B4-BE49-F238E27FC236}">
                <a16:creationId xmlns:a16="http://schemas.microsoft.com/office/drawing/2014/main" id="{66F0F024-7085-54E8-234D-DDFB618E5D38}"/>
              </a:ext>
            </a:extLst>
          </p:cNvPr>
          <p:cNvSpPr/>
          <p:nvPr/>
        </p:nvSpPr>
        <p:spPr>
          <a:xfrm>
            <a:off x="7367101" y="1916907"/>
            <a:ext cx="4643609" cy="1615827"/>
          </a:xfrm>
          <a:prstGeom prst="rect">
            <a:avLst/>
          </a:prstGeom>
        </p:spPr>
        <p:txBody>
          <a:bodyPr wrap="square">
            <a:spAutoFit/>
          </a:bodyPr>
          <a:lstStyle/>
          <a:p>
            <a:r>
              <a:rPr lang="es-ES" sz="3300" b="1" dirty="0">
                <a:latin typeface="Georgia" panose="02040502050405020303" pitchFamily="18" charset="0"/>
                <a:ea typeface="Kozuka Gothic Pro EL" panose="020B0200000000000000" pitchFamily="34" charset="-128"/>
                <a:cs typeface="Arial" panose="020B0604020202020204" pitchFamily="34" charset="0"/>
              </a:rPr>
              <a:t>|</a:t>
            </a:r>
            <a:r>
              <a:rPr lang="es-ES" sz="3300" dirty="0">
                <a:latin typeface="Georgia" panose="02040502050405020303" pitchFamily="18" charset="0"/>
                <a:ea typeface="Kozuka Gothic Pro EL" panose="020B0200000000000000" pitchFamily="34" charset="-128"/>
                <a:cs typeface="Arial" panose="020B0604020202020204" pitchFamily="34" charset="0"/>
              </a:rPr>
              <a:t> INTENSIDAD DEMANDADA EN LOS DRIVERS</a:t>
            </a:r>
          </a:p>
        </p:txBody>
      </p:sp>
      <p:sp>
        <p:nvSpPr>
          <p:cNvPr id="9" name="Rectángulo 8">
            <a:extLst>
              <a:ext uri="{FF2B5EF4-FFF2-40B4-BE49-F238E27FC236}">
                <a16:creationId xmlns:a16="http://schemas.microsoft.com/office/drawing/2014/main" id="{20B564D6-B01B-27A4-3BB2-E2E5FCE73496}"/>
              </a:ext>
            </a:extLst>
          </p:cNvPr>
          <p:cNvSpPr/>
          <p:nvPr/>
        </p:nvSpPr>
        <p:spPr>
          <a:xfrm>
            <a:off x="6689951" y="1053200"/>
            <a:ext cx="539955" cy="4967582"/>
          </a:xfrm>
          <a:prstGeom prst="rect">
            <a:avLst/>
          </a:prstGeom>
          <a:solidFill>
            <a:srgbClr val="AB1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10" name="Rectángulo 9">
            <a:extLst>
              <a:ext uri="{FF2B5EF4-FFF2-40B4-BE49-F238E27FC236}">
                <a16:creationId xmlns:a16="http://schemas.microsoft.com/office/drawing/2014/main" id="{0DFA842D-2D16-FB94-FA1D-BC6CFDCA2C94}"/>
              </a:ext>
            </a:extLst>
          </p:cNvPr>
          <p:cNvSpPr/>
          <p:nvPr/>
        </p:nvSpPr>
        <p:spPr>
          <a:xfrm>
            <a:off x="6689951" y="6182768"/>
            <a:ext cx="5502050" cy="2159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350"/>
          </a:p>
        </p:txBody>
      </p:sp>
      <p:sp>
        <p:nvSpPr>
          <p:cNvPr id="7" name="CuadroTexto 6"/>
          <p:cNvSpPr txBox="1"/>
          <p:nvPr/>
        </p:nvSpPr>
        <p:spPr>
          <a:xfrm>
            <a:off x="7391891" y="3806748"/>
            <a:ext cx="4456832" cy="1787797"/>
          </a:xfrm>
          <a:prstGeom prst="rect">
            <a:avLst/>
          </a:prstGeom>
          <a:noFill/>
          <a:ln>
            <a:noFill/>
          </a:ln>
        </p:spPr>
        <p:txBody>
          <a:bodyPr wrap="square" rtlCol="0">
            <a:spAutoFit/>
          </a:bodyPr>
          <a:lstStyle/>
          <a:p>
            <a:pPr>
              <a:lnSpc>
                <a:spcPct val="150000"/>
              </a:lnSpc>
            </a:pPr>
            <a:r>
              <a:rPr lang="es-ES" sz="1500" b="1" dirty="0"/>
              <a:t>Independientemente de los criterios analizados en cuanto a la importancia que los consumidores le otorgan a cada Driver, hemos medido la intensidad asociada a cada uno de ellos. Se trata de un dato más cualitativo que cuantitativo.</a:t>
            </a:r>
          </a:p>
        </p:txBody>
      </p:sp>
    </p:spTree>
    <p:extLst>
      <p:ext uri="{BB962C8B-B14F-4D97-AF65-F5344CB8AC3E}">
        <p14:creationId xmlns:p14="http://schemas.microsoft.com/office/powerpoint/2010/main" val="5158762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83</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30255"/>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Intensidad de los Drivers</a:t>
            </a:r>
          </a:p>
        </p:txBody>
      </p:sp>
      <p:sp>
        <p:nvSpPr>
          <p:cNvPr id="2" name="CuadroTexto 1">
            <a:extLst>
              <a:ext uri="{FF2B5EF4-FFF2-40B4-BE49-F238E27FC236}">
                <a16:creationId xmlns:a16="http://schemas.microsoft.com/office/drawing/2014/main" id="{789342F1-3D2D-C248-A0A5-E23BC0D4E70D}"/>
              </a:ext>
            </a:extLst>
          </p:cNvPr>
          <p:cNvSpPr txBox="1"/>
          <p:nvPr/>
        </p:nvSpPr>
        <p:spPr>
          <a:xfrm>
            <a:off x="1506386" y="891214"/>
            <a:ext cx="9125232" cy="1929887"/>
          </a:xfrm>
          <a:prstGeom prst="rect">
            <a:avLst/>
          </a:prstGeom>
          <a:noFill/>
          <a:ln>
            <a:solidFill>
              <a:srgbClr val="AB182D"/>
            </a:solidFill>
          </a:ln>
        </p:spPr>
        <p:txBody>
          <a:bodyPr wrap="square" rtlCol="0">
            <a:spAutoFit/>
          </a:bodyPr>
          <a:lstStyle/>
          <a:p>
            <a:pPr marL="214284" indent="-214284">
              <a:lnSpc>
                <a:spcPct val="150000"/>
              </a:lnSpc>
              <a:buFont typeface="Arial" panose="020B0604020202020204" pitchFamily="34" charset="0"/>
              <a:buChar char="•"/>
            </a:pPr>
            <a:r>
              <a:rPr lang="es-ES" sz="1350" b="1" dirty="0"/>
              <a:t>Los aspectos cualitativos en cuanto a la intensidad de los Drivers es una medición interesante. Por ejemplo, “Precios, Ofertas y Promociones” es el Driver que aparece en 2º lugar a la hora de concederle importancia en el proceso de decisión de compra.</a:t>
            </a:r>
          </a:p>
          <a:p>
            <a:pPr marL="214284" indent="-214284">
              <a:lnSpc>
                <a:spcPct val="150000"/>
              </a:lnSpc>
              <a:buFont typeface="Arial" panose="020B0604020202020204" pitchFamily="34" charset="0"/>
              <a:buChar char="•"/>
            </a:pPr>
            <a:r>
              <a:rPr lang="es-ES" sz="1350" b="1" dirty="0"/>
              <a:t>En cambio, eso no quiere decir que el Consumidor busque el precio más bajo, la oferta permanente o la promoción más exagerada. Esa supuesta saturación generaría reacciones emocionales, como pudiera ser la desconfianza sobre la calidad del producto, la dificultad de acceso/interacción o bien, representar una merma en la confiabilidad/seguridad.</a:t>
            </a:r>
          </a:p>
        </p:txBody>
      </p:sp>
      <p:graphicFrame>
        <p:nvGraphicFramePr>
          <p:cNvPr id="7" name="Gráfico 6">
            <a:extLst>
              <a:ext uri="{FF2B5EF4-FFF2-40B4-BE49-F238E27FC236}">
                <a16:creationId xmlns:a16="http://schemas.microsoft.com/office/drawing/2014/main" id="{6B1A4E1F-B506-424F-A0BD-58BEA4B61964}"/>
              </a:ext>
            </a:extLst>
          </p:cNvPr>
          <p:cNvGraphicFramePr/>
          <p:nvPr/>
        </p:nvGraphicFramePr>
        <p:xfrm>
          <a:off x="1506386" y="2919638"/>
          <a:ext cx="9125232" cy="32186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72090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84</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30255"/>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Intensidad de los Drivers</a:t>
            </a:r>
          </a:p>
        </p:txBody>
      </p:sp>
      <p:grpSp>
        <p:nvGrpSpPr>
          <p:cNvPr id="4" name="Grupo 3">
            <a:extLst>
              <a:ext uri="{FF2B5EF4-FFF2-40B4-BE49-F238E27FC236}">
                <a16:creationId xmlns:a16="http://schemas.microsoft.com/office/drawing/2014/main" id="{562A5FEB-F004-C9FA-D9E0-B73BAE458D4E}"/>
              </a:ext>
            </a:extLst>
          </p:cNvPr>
          <p:cNvGrpSpPr/>
          <p:nvPr/>
        </p:nvGrpSpPr>
        <p:grpSpPr>
          <a:xfrm>
            <a:off x="712332" y="1175651"/>
            <a:ext cx="2636615" cy="4157650"/>
            <a:chOff x="949960" y="2052514"/>
            <a:chExt cx="3516173" cy="5544616"/>
          </a:xfrm>
        </p:grpSpPr>
        <p:grpSp>
          <p:nvGrpSpPr>
            <p:cNvPr id="8" name="Grupo 7">
              <a:extLst>
                <a:ext uri="{FF2B5EF4-FFF2-40B4-BE49-F238E27FC236}">
                  <a16:creationId xmlns:a16="http://schemas.microsoft.com/office/drawing/2014/main" id="{26F0ADA3-3C2D-528B-39DC-5EF501454E0C}"/>
                </a:ext>
              </a:extLst>
            </p:cNvPr>
            <p:cNvGrpSpPr/>
            <p:nvPr/>
          </p:nvGrpSpPr>
          <p:grpSpPr>
            <a:xfrm>
              <a:off x="1135074" y="2268538"/>
              <a:ext cx="2981190" cy="4680520"/>
              <a:chOff x="1135074" y="2268538"/>
              <a:chExt cx="2981190" cy="4680520"/>
            </a:xfrm>
          </p:grpSpPr>
          <p:graphicFrame>
            <p:nvGraphicFramePr>
              <p:cNvPr id="10" name="Gráfico 9">
                <a:extLst>
                  <a:ext uri="{FF2B5EF4-FFF2-40B4-BE49-F238E27FC236}">
                    <a16:creationId xmlns:a16="http://schemas.microsoft.com/office/drawing/2014/main" id="{F4BC1684-C982-AF82-A992-02278608321D}"/>
                  </a:ext>
                </a:extLst>
              </p:cNvPr>
              <p:cNvGraphicFramePr/>
              <p:nvPr/>
            </p:nvGraphicFramePr>
            <p:xfrm>
              <a:off x="2008907" y="2268538"/>
              <a:ext cx="2107357"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11" name="CuadroTexto 10">
                <a:extLst>
                  <a:ext uri="{FF2B5EF4-FFF2-40B4-BE49-F238E27FC236}">
                    <a16:creationId xmlns:a16="http://schemas.microsoft.com/office/drawing/2014/main" id="{4DCA4461-0FD9-72D7-6B54-BF03B4017BA2}"/>
                  </a:ext>
                </a:extLst>
              </p:cNvPr>
              <p:cNvSpPr txBox="1"/>
              <p:nvPr/>
            </p:nvSpPr>
            <p:spPr>
              <a:xfrm>
                <a:off x="1135074" y="6598890"/>
                <a:ext cx="1047929" cy="277053"/>
              </a:xfrm>
              <a:prstGeom prst="rect">
                <a:avLst/>
              </a:prstGeom>
              <a:noFill/>
            </p:spPr>
            <p:txBody>
              <a:bodyPr wrap="none" rtlCol="0">
                <a:spAutoFit/>
              </a:bodyPr>
              <a:lstStyle/>
              <a:p>
                <a:pPr algn="ctr"/>
                <a:r>
                  <a:rPr lang="es-ES" sz="750" b="1" dirty="0"/>
                  <a:t>Muy deficiente</a:t>
                </a:r>
              </a:p>
            </p:txBody>
          </p:sp>
          <p:sp>
            <p:nvSpPr>
              <p:cNvPr id="12" name="CuadroTexto 11">
                <a:extLst>
                  <a:ext uri="{FF2B5EF4-FFF2-40B4-BE49-F238E27FC236}">
                    <a16:creationId xmlns:a16="http://schemas.microsoft.com/office/drawing/2014/main" id="{64F07037-236B-60FF-B56E-CA7D03F7F239}"/>
                  </a:ext>
                </a:extLst>
              </p:cNvPr>
              <p:cNvSpPr txBox="1"/>
              <p:nvPr/>
            </p:nvSpPr>
            <p:spPr>
              <a:xfrm>
                <a:off x="1313574" y="2667424"/>
                <a:ext cx="690924" cy="277053"/>
              </a:xfrm>
              <a:prstGeom prst="rect">
                <a:avLst/>
              </a:prstGeom>
              <a:noFill/>
            </p:spPr>
            <p:txBody>
              <a:bodyPr wrap="none" rtlCol="0">
                <a:spAutoFit/>
              </a:bodyPr>
              <a:lstStyle/>
              <a:p>
                <a:pPr algn="ctr"/>
                <a:r>
                  <a:rPr lang="es-ES" sz="750" b="1" dirty="0"/>
                  <a:t>Extrema</a:t>
                </a:r>
              </a:p>
            </p:txBody>
          </p:sp>
          <p:cxnSp>
            <p:nvCxnSpPr>
              <p:cNvPr id="13" name="Conector recto de flecha 12">
                <a:extLst>
                  <a:ext uri="{FF2B5EF4-FFF2-40B4-BE49-F238E27FC236}">
                    <a16:creationId xmlns:a16="http://schemas.microsoft.com/office/drawing/2014/main" id="{01644368-92F9-D130-EB11-153580231888}"/>
                  </a:ext>
                </a:extLst>
              </p:cNvPr>
              <p:cNvCxnSpPr>
                <a:stCxn id="12" idx="2"/>
                <a:endCxn id="11" idx="0"/>
              </p:cNvCxnSpPr>
              <p:nvPr/>
            </p:nvCxnSpPr>
            <p:spPr>
              <a:xfrm>
                <a:off x="1659036" y="2944477"/>
                <a:ext cx="3" cy="3654413"/>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9" name="Rectángulo 8">
              <a:extLst>
                <a:ext uri="{FF2B5EF4-FFF2-40B4-BE49-F238E27FC236}">
                  <a16:creationId xmlns:a16="http://schemas.microsoft.com/office/drawing/2014/main" id="{3C188F30-2978-A3C3-DEA0-F643C751BDC5}"/>
                </a:ext>
              </a:extLst>
            </p:cNvPr>
            <p:cNvSpPr/>
            <p:nvPr/>
          </p:nvSpPr>
          <p:spPr>
            <a:xfrm>
              <a:off x="949960" y="2052514"/>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grpSp>
        <p:nvGrpSpPr>
          <p:cNvPr id="14" name="Grupo 13">
            <a:extLst>
              <a:ext uri="{FF2B5EF4-FFF2-40B4-BE49-F238E27FC236}">
                <a16:creationId xmlns:a16="http://schemas.microsoft.com/office/drawing/2014/main" id="{E545571C-0B82-EB44-A22D-CBD94CE1E7E6}"/>
              </a:ext>
            </a:extLst>
          </p:cNvPr>
          <p:cNvGrpSpPr/>
          <p:nvPr/>
        </p:nvGrpSpPr>
        <p:grpSpPr>
          <a:xfrm>
            <a:off x="4858686" y="1161191"/>
            <a:ext cx="2636615" cy="4157650"/>
            <a:chOff x="6479512" y="2033230"/>
            <a:chExt cx="3516173" cy="5544616"/>
          </a:xfrm>
        </p:grpSpPr>
        <p:grpSp>
          <p:nvGrpSpPr>
            <p:cNvPr id="15" name="Grupo 14">
              <a:extLst>
                <a:ext uri="{FF2B5EF4-FFF2-40B4-BE49-F238E27FC236}">
                  <a16:creationId xmlns:a16="http://schemas.microsoft.com/office/drawing/2014/main" id="{7C11056C-EA25-5386-2635-4C71B87ACA3F}"/>
                </a:ext>
              </a:extLst>
            </p:cNvPr>
            <p:cNvGrpSpPr/>
            <p:nvPr/>
          </p:nvGrpSpPr>
          <p:grpSpPr>
            <a:xfrm>
              <a:off x="6694512" y="2297349"/>
              <a:ext cx="3086174" cy="4948728"/>
              <a:chOff x="1030090" y="2268538"/>
              <a:chExt cx="3086174" cy="4948728"/>
            </a:xfrm>
          </p:grpSpPr>
          <p:graphicFrame>
            <p:nvGraphicFramePr>
              <p:cNvPr id="17" name="Gráfico 16">
                <a:extLst>
                  <a:ext uri="{FF2B5EF4-FFF2-40B4-BE49-F238E27FC236}">
                    <a16:creationId xmlns:a16="http://schemas.microsoft.com/office/drawing/2014/main" id="{31686ABC-ACA3-247E-86FC-FB11805888E0}"/>
                  </a:ext>
                </a:extLst>
              </p:cNvPr>
              <p:cNvGraphicFramePr/>
              <p:nvPr/>
            </p:nvGraphicFramePr>
            <p:xfrm>
              <a:off x="2008907" y="2268538"/>
              <a:ext cx="2107357" cy="4680520"/>
            </p:xfrm>
            <a:graphic>
              <a:graphicData uri="http://schemas.openxmlformats.org/drawingml/2006/chart">
                <c:chart xmlns:c="http://schemas.openxmlformats.org/drawingml/2006/chart" xmlns:r="http://schemas.openxmlformats.org/officeDocument/2006/relationships" r:id="rId4"/>
              </a:graphicData>
            </a:graphic>
          </p:graphicFrame>
          <p:sp>
            <p:nvSpPr>
              <p:cNvPr id="18" name="CuadroTexto 17">
                <a:extLst>
                  <a:ext uri="{FF2B5EF4-FFF2-40B4-BE49-F238E27FC236}">
                    <a16:creationId xmlns:a16="http://schemas.microsoft.com/office/drawing/2014/main" id="{7B133EE0-265C-F380-C232-101DC4A94A9C}"/>
                  </a:ext>
                </a:extLst>
              </p:cNvPr>
              <p:cNvSpPr txBox="1"/>
              <p:nvPr/>
            </p:nvSpPr>
            <p:spPr>
              <a:xfrm>
                <a:off x="1030090" y="6632376"/>
                <a:ext cx="1215182" cy="584890"/>
              </a:xfrm>
              <a:prstGeom prst="rect">
                <a:avLst/>
              </a:prstGeom>
              <a:noFill/>
            </p:spPr>
            <p:txBody>
              <a:bodyPr wrap="square" rtlCol="0">
                <a:spAutoFit/>
              </a:bodyPr>
              <a:lstStyle/>
              <a:p>
                <a:pPr algn="ctr"/>
                <a:r>
                  <a:rPr lang="es-ES" sz="750" b="1" dirty="0"/>
                  <a:t>Precios muy bajos y ofertas constantes</a:t>
                </a:r>
              </a:p>
            </p:txBody>
          </p:sp>
          <p:sp>
            <p:nvSpPr>
              <p:cNvPr id="19" name="CuadroTexto 18">
                <a:extLst>
                  <a:ext uri="{FF2B5EF4-FFF2-40B4-BE49-F238E27FC236}">
                    <a16:creationId xmlns:a16="http://schemas.microsoft.com/office/drawing/2014/main" id="{A7165760-5853-4C2C-98FF-426EFA622B75}"/>
                  </a:ext>
                </a:extLst>
              </p:cNvPr>
              <p:cNvSpPr txBox="1"/>
              <p:nvPr/>
            </p:nvSpPr>
            <p:spPr>
              <a:xfrm>
                <a:off x="1169627" y="2367083"/>
                <a:ext cx="936105" cy="584890"/>
              </a:xfrm>
              <a:prstGeom prst="rect">
                <a:avLst/>
              </a:prstGeom>
              <a:noFill/>
            </p:spPr>
            <p:txBody>
              <a:bodyPr wrap="square" rtlCol="0">
                <a:spAutoFit/>
              </a:bodyPr>
              <a:lstStyle/>
              <a:p>
                <a:pPr algn="ctr"/>
                <a:r>
                  <a:rPr lang="es-ES" sz="750" b="1" dirty="0"/>
                  <a:t>Precios muy elevados y nulas ofertas</a:t>
                </a:r>
              </a:p>
            </p:txBody>
          </p:sp>
          <p:cxnSp>
            <p:nvCxnSpPr>
              <p:cNvPr id="20" name="Conector recto de flecha 19">
                <a:extLst>
                  <a:ext uri="{FF2B5EF4-FFF2-40B4-BE49-F238E27FC236}">
                    <a16:creationId xmlns:a16="http://schemas.microsoft.com/office/drawing/2014/main" id="{D9C4A51B-C6B8-717A-7AC3-1C568CE7BA10}"/>
                  </a:ext>
                </a:extLst>
              </p:cNvPr>
              <p:cNvCxnSpPr>
                <a:stCxn id="19" idx="2"/>
                <a:endCxn id="18" idx="0"/>
              </p:cNvCxnSpPr>
              <p:nvPr/>
            </p:nvCxnSpPr>
            <p:spPr>
              <a:xfrm>
                <a:off x="1637679" y="2951973"/>
                <a:ext cx="3" cy="3680403"/>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 name="Rectángulo 15">
              <a:extLst>
                <a:ext uri="{FF2B5EF4-FFF2-40B4-BE49-F238E27FC236}">
                  <a16:creationId xmlns:a16="http://schemas.microsoft.com/office/drawing/2014/main" id="{121FD415-46E4-8801-F949-0B49CD83EAC9}"/>
                </a:ext>
              </a:extLst>
            </p:cNvPr>
            <p:cNvSpPr/>
            <p:nvPr/>
          </p:nvSpPr>
          <p:spPr>
            <a:xfrm>
              <a:off x="6479512" y="2033230"/>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grpSp>
        <p:nvGrpSpPr>
          <p:cNvPr id="21" name="Grupo 20">
            <a:extLst>
              <a:ext uri="{FF2B5EF4-FFF2-40B4-BE49-F238E27FC236}">
                <a16:creationId xmlns:a16="http://schemas.microsoft.com/office/drawing/2014/main" id="{449DB410-94A7-69E4-6CFF-C39C722BE688}"/>
              </a:ext>
            </a:extLst>
          </p:cNvPr>
          <p:cNvGrpSpPr/>
          <p:nvPr/>
        </p:nvGrpSpPr>
        <p:grpSpPr>
          <a:xfrm>
            <a:off x="8864738" y="1175651"/>
            <a:ext cx="2636615" cy="4157650"/>
            <a:chOff x="6479512" y="2033230"/>
            <a:chExt cx="3516173" cy="5544616"/>
          </a:xfrm>
        </p:grpSpPr>
        <p:grpSp>
          <p:nvGrpSpPr>
            <p:cNvPr id="22" name="Grupo 21">
              <a:extLst>
                <a:ext uri="{FF2B5EF4-FFF2-40B4-BE49-F238E27FC236}">
                  <a16:creationId xmlns:a16="http://schemas.microsoft.com/office/drawing/2014/main" id="{890C5E81-3DAA-6C96-BD92-98A567C08CD4}"/>
                </a:ext>
              </a:extLst>
            </p:cNvPr>
            <p:cNvGrpSpPr/>
            <p:nvPr/>
          </p:nvGrpSpPr>
          <p:grpSpPr>
            <a:xfrm>
              <a:off x="6694512" y="2297349"/>
              <a:ext cx="3086174" cy="4680520"/>
              <a:chOff x="1030090" y="2268538"/>
              <a:chExt cx="3086174" cy="4680520"/>
            </a:xfrm>
          </p:grpSpPr>
          <p:graphicFrame>
            <p:nvGraphicFramePr>
              <p:cNvPr id="24" name="Gráfico 23">
                <a:extLst>
                  <a:ext uri="{FF2B5EF4-FFF2-40B4-BE49-F238E27FC236}">
                    <a16:creationId xmlns:a16="http://schemas.microsoft.com/office/drawing/2014/main" id="{26197C0E-006A-868E-BA19-8DC532F747B6}"/>
                  </a:ext>
                </a:extLst>
              </p:cNvPr>
              <p:cNvGraphicFramePr/>
              <p:nvPr/>
            </p:nvGraphicFramePr>
            <p:xfrm>
              <a:off x="2008907" y="2268538"/>
              <a:ext cx="2107357" cy="4680520"/>
            </p:xfrm>
            <a:graphic>
              <a:graphicData uri="http://schemas.openxmlformats.org/drawingml/2006/chart">
                <c:chart xmlns:c="http://schemas.openxmlformats.org/drawingml/2006/chart" xmlns:r="http://schemas.openxmlformats.org/officeDocument/2006/relationships" r:id="rId5"/>
              </a:graphicData>
            </a:graphic>
          </p:graphicFrame>
          <p:sp>
            <p:nvSpPr>
              <p:cNvPr id="25" name="CuadroTexto 24">
                <a:extLst>
                  <a:ext uri="{FF2B5EF4-FFF2-40B4-BE49-F238E27FC236}">
                    <a16:creationId xmlns:a16="http://schemas.microsoft.com/office/drawing/2014/main" id="{8499A99F-11F4-7F8D-708F-989D5CFB2D86}"/>
                  </a:ext>
                </a:extLst>
              </p:cNvPr>
              <p:cNvSpPr txBox="1"/>
              <p:nvPr/>
            </p:nvSpPr>
            <p:spPr>
              <a:xfrm>
                <a:off x="1030090" y="6632375"/>
                <a:ext cx="1215182" cy="277053"/>
              </a:xfrm>
              <a:prstGeom prst="rect">
                <a:avLst/>
              </a:prstGeom>
              <a:noFill/>
            </p:spPr>
            <p:txBody>
              <a:bodyPr wrap="square" rtlCol="0">
                <a:spAutoFit/>
              </a:bodyPr>
              <a:lstStyle/>
              <a:p>
                <a:pPr algn="ctr"/>
                <a:r>
                  <a:rPr lang="es-ES" sz="750" b="1" dirty="0"/>
                  <a:t>Mínima</a:t>
                </a:r>
              </a:p>
            </p:txBody>
          </p:sp>
          <p:sp>
            <p:nvSpPr>
              <p:cNvPr id="26" name="CuadroTexto 25">
                <a:extLst>
                  <a:ext uri="{FF2B5EF4-FFF2-40B4-BE49-F238E27FC236}">
                    <a16:creationId xmlns:a16="http://schemas.microsoft.com/office/drawing/2014/main" id="{3A310D51-C0C1-40FF-F34B-B60625ED1115}"/>
                  </a:ext>
                </a:extLst>
              </p:cNvPr>
              <p:cNvSpPr txBox="1"/>
              <p:nvPr/>
            </p:nvSpPr>
            <p:spPr>
              <a:xfrm>
                <a:off x="1169627" y="2619329"/>
                <a:ext cx="936105" cy="277053"/>
              </a:xfrm>
              <a:prstGeom prst="rect">
                <a:avLst/>
              </a:prstGeom>
              <a:noFill/>
            </p:spPr>
            <p:txBody>
              <a:bodyPr wrap="square" rtlCol="0">
                <a:spAutoFit/>
              </a:bodyPr>
              <a:lstStyle/>
              <a:p>
                <a:pPr algn="ctr"/>
                <a:r>
                  <a:rPr lang="es-ES" sz="750" b="1" dirty="0"/>
                  <a:t>Máxima</a:t>
                </a:r>
              </a:p>
            </p:txBody>
          </p:sp>
          <p:cxnSp>
            <p:nvCxnSpPr>
              <p:cNvPr id="27" name="Conector recto de flecha 26">
                <a:extLst>
                  <a:ext uri="{FF2B5EF4-FFF2-40B4-BE49-F238E27FC236}">
                    <a16:creationId xmlns:a16="http://schemas.microsoft.com/office/drawing/2014/main" id="{0E4D534D-94AC-F9CC-B97A-582BA1717D69}"/>
                  </a:ext>
                </a:extLst>
              </p:cNvPr>
              <p:cNvCxnSpPr>
                <a:endCxn id="25" idx="0"/>
              </p:cNvCxnSpPr>
              <p:nvPr/>
            </p:nvCxnSpPr>
            <p:spPr>
              <a:xfrm>
                <a:off x="1637679" y="2901796"/>
                <a:ext cx="3" cy="3730579"/>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3" name="Rectángulo 22">
              <a:extLst>
                <a:ext uri="{FF2B5EF4-FFF2-40B4-BE49-F238E27FC236}">
                  <a16:creationId xmlns:a16="http://schemas.microsoft.com/office/drawing/2014/main" id="{6584A747-203E-F0BA-2AB2-F6A287E3452F}"/>
                </a:ext>
              </a:extLst>
            </p:cNvPr>
            <p:cNvSpPr/>
            <p:nvPr/>
          </p:nvSpPr>
          <p:spPr>
            <a:xfrm>
              <a:off x="6479512" y="2033230"/>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sp>
        <p:nvSpPr>
          <p:cNvPr id="28" name="Elipse 27">
            <a:extLst>
              <a:ext uri="{FF2B5EF4-FFF2-40B4-BE49-F238E27FC236}">
                <a16:creationId xmlns:a16="http://schemas.microsoft.com/office/drawing/2014/main" id="{BEF27570-E93A-536E-69DB-DCC6C67775B7}"/>
              </a:ext>
            </a:extLst>
          </p:cNvPr>
          <p:cNvSpPr/>
          <p:nvPr/>
        </p:nvSpPr>
        <p:spPr>
          <a:xfrm>
            <a:off x="469352" y="5049149"/>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1</a:t>
            </a:r>
          </a:p>
        </p:txBody>
      </p:sp>
      <p:sp>
        <p:nvSpPr>
          <p:cNvPr id="29" name="Elipse 28">
            <a:extLst>
              <a:ext uri="{FF2B5EF4-FFF2-40B4-BE49-F238E27FC236}">
                <a16:creationId xmlns:a16="http://schemas.microsoft.com/office/drawing/2014/main" id="{B3C4679B-BFF7-48D3-B481-E14414A06D26}"/>
              </a:ext>
            </a:extLst>
          </p:cNvPr>
          <p:cNvSpPr/>
          <p:nvPr/>
        </p:nvSpPr>
        <p:spPr>
          <a:xfrm>
            <a:off x="4615706" y="5049149"/>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2</a:t>
            </a:r>
          </a:p>
        </p:txBody>
      </p:sp>
      <p:sp>
        <p:nvSpPr>
          <p:cNvPr id="30" name="Elipse 29">
            <a:extLst>
              <a:ext uri="{FF2B5EF4-FFF2-40B4-BE49-F238E27FC236}">
                <a16:creationId xmlns:a16="http://schemas.microsoft.com/office/drawing/2014/main" id="{29CF2431-D09A-81A4-F9C0-D6F318E538D4}"/>
              </a:ext>
            </a:extLst>
          </p:cNvPr>
          <p:cNvSpPr/>
          <p:nvPr/>
        </p:nvSpPr>
        <p:spPr>
          <a:xfrm>
            <a:off x="8621759" y="5046898"/>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3</a:t>
            </a:r>
          </a:p>
        </p:txBody>
      </p:sp>
    </p:spTree>
    <p:extLst>
      <p:ext uri="{BB962C8B-B14F-4D97-AF65-F5344CB8AC3E}">
        <p14:creationId xmlns:p14="http://schemas.microsoft.com/office/powerpoint/2010/main" val="1324966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85</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30255"/>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Intensidad de los Drivers</a:t>
            </a:r>
          </a:p>
        </p:txBody>
      </p:sp>
      <p:grpSp>
        <p:nvGrpSpPr>
          <p:cNvPr id="2" name="Grupo 1">
            <a:extLst>
              <a:ext uri="{FF2B5EF4-FFF2-40B4-BE49-F238E27FC236}">
                <a16:creationId xmlns:a16="http://schemas.microsoft.com/office/drawing/2014/main" id="{E79102B8-0BEE-93F1-2775-6F6965DD730B}"/>
              </a:ext>
            </a:extLst>
          </p:cNvPr>
          <p:cNvGrpSpPr/>
          <p:nvPr/>
        </p:nvGrpSpPr>
        <p:grpSpPr>
          <a:xfrm>
            <a:off x="712332" y="1175651"/>
            <a:ext cx="2636615" cy="4157650"/>
            <a:chOff x="949960" y="2052514"/>
            <a:chExt cx="3516173" cy="5544616"/>
          </a:xfrm>
        </p:grpSpPr>
        <p:grpSp>
          <p:nvGrpSpPr>
            <p:cNvPr id="7" name="Grupo 6">
              <a:extLst>
                <a:ext uri="{FF2B5EF4-FFF2-40B4-BE49-F238E27FC236}">
                  <a16:creationId xmlns:a16="http://schemas.microsoft.com/office/drawing/2014/main" id="{2FD378A8-8CFF-576D-94DB-E0EB97477838}"/>
                </a:ext>
              </a:extLst>
            </p:cNvPr>
            <p:cNvGrpSpPr/>
            <p:nvPr/>
          </p:nvGrpSpPr>
          <p:grpSpPr>
            <a:xfrm>
              <a:off x="1046361" y="2164789"/>
              <a:ext cx="3095468" cy="4711154"/>
              <a:chOff x="1046361" y="2164789"/>
              <a:chExt cx="3095468" cy="4711154"/>
            </a:xfrm>
          </p:grpSpPr>
          <p:graphicFrame>
            <p:nvGraphicFramePr>
              <p:cNvPr id="32" name="Gráfico 31">
                <a:extLst>
                  <a:ext uri="{FF2B5EF4-FFF2-40B4-BE49-F238E27FC236}">
                    <a16:creationId xmlns:a16="http://schemas.microsoft.com/office/drawing/2014/main" id="{2466353F-0F76-A93E-CAD8-A5C7BEEB93E4}"/>
                  </a:ext>
                </a:extLst>
              </p:cNvPr>
              <p:cNvGraphicFramePr/>
              <p:nvPr/>
            </p:nvGraphicFramePr>
            <p:xfrm>
              <a:off x="2034472" y="2164789"/>
              <a:ext cx="2107357"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33" name="CuadroTexto 32">
                <a:extLst>
                  <a:ext uri="{FF2B5EF4-FFF2-40B4-BE49-F238E27FC236}">
                    <a16:creationId xmlns:a16="http://schemas.microsoft.com/office/drawing/2014/main" id="{1FCA66E6-2DAA-EC7A-8575-27C051B30DFA}"/>
                  </a:ext>
                </a:extLst>
              </p:cNvPr>
              <p:cNvSpPr txBox="1"/>
              <p:nvPr/>
            </p:nvSpPr>
            <p:spPr>
              <a:xfrm>
                <a:off x="1046361" y="6598890"/>
                <a:ext cx="1225361" cy="277053"/>
              </a:xfrm>
              <a:prstGeom prst="rect">
                <a:avLst/>
              </a:prstGeom>
              <a:noFill/>
            </p:spPr>
            <p:txBody>
              <a:bodyPr wrap="none" rtlCol="0">
                <a:spAutoFit/>
              </a:bodyPr>
              <a:lstStyle/>
              <a:p>
                <a:pPr algn="ctr"/>
                <a:r>
                  <a:rPr lang="es-ES" sz="750" b="1" dirty="0"/>
                  <a:t>Muy especializada</a:t>
                </a:r>
              </a:p>
            </p:txBody>
          </p:sp>
          <p:sp>
            <p:nvSpPr>
              <p:cNvPr id="34" name="CuadroTexto 33">
                <a:extLst>
                  <a:ext uri="{FF2B5EF4-FFF2-40B4-BE49-F238E27FC236}">
                    <a16:creationId xmlns:a16="http://schemas.microsoft.com/office/drawing/2014/main" id="{201B8598-3A16-83B6-A662-DB53FDD61D8A}"/>
                  </a:ext>
                </a:extLst>
              </p:cNvPr>
              <p:cNvSpPr txBox="1"/>
              <p:nvPr/>
            </p:nvSpPr>
            <p:spPr>
              <a:xfrm>
                <a:off x="1218445" y="2720789"/>
                <a:ext cx="881183" cy="277053"/>
              </a:xfrm>
              <a:prstGeom prst="rect">
                <a:avLst/>
              </a:prstGeom>
              <a:noFill/>
            </p:spPr>
            <p:txBody>
              <a:bodyPr wrap="none" rtlCol="0">
                <a:spAutoFit/>
              </a:bodyPr>
              <a:lstStyle/>
              <a:p>
                <a:pPr algn="ctr"/>
                <a:r>
                  <a:rPr lang="es-ES" sz="750" b="1" dirty="0"/>
                  <a:t>Muy amplia</a:t>
                </a:r>
              </a:p>
            </p:txBody>
          </p:sp>
          <p:cxnSp>
            <p:nvCxnSpPr>
              <p:cNvPr id="35" name="Conector recto de flecha 34">
                <a:extLst>
                  <a:ext uri="{FF2B5EF4-FFF2-40B4-BE49-F238E27FC236}">
                    <a16:creationId xmlns:a16="http://schemas.microsoft.com/office/drawing/2014/main" id="{B20DBDCE-317B-570B-929B-4BC2E1AF7A99}"/>
                  </a:ext>
                </a:extLst>
              </p:cNvPr>
              <p:cNvCxnSpPr>
                <a:stCxn id="34" idx="2"/>
                <a:endCxn id="33" idx="0"/>
              </p:cNvCxnSpPr>
              <p:nvPr/>
            </p:nvCxnSpPr>
            <p:spPr>
              <a:xfrm>
                <a:off x="1659037" y="2997842"/>
                <a:ext cx="5" cy="3601048"/>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1" name="Rectángulo 30">
              <a:extLst>
                <a:ext uri="{FF2B5EF4-FFF2-40B4-BE49-F238E27FC236}">
                  <a16:creationId xmlns:a16="http://schemas.microsoft.com/office/drawing/2014/main" id="{97E5E119-6147-DAC5-4406-2627E553418C}"/>
                </a:ext>
              </a:extLst>
            </p:cNvPr>
            <p:cNvSpPr/>
            <p:nvPr/>
          </p:nvSpPr>
          <p:spPr>
            <a:xfrm>
              <a:off x="949960" y="2052514"/>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grpSp>
        <p:nvGrpSpPr>
          <p:cNvPr id="36" name="Grupo 35">
            <a:extLst>
              <a:ext uri="{FF2B5EF4-FFF2-40B4-BE49-F238E27FC236}">
                <a16:creationId xmlns:a16="http://schemas.microsoft.com/office/drawing/2014/main" id="{E607EEE6-157D-F746-7B0D-2C3780D16814}"/>
              </a:ext>
            </a:extLst>
          </p:cNvPr>
          <p:cNvGrpSpPr/>
          <p:nvPr/>
        </p:nvGrpSpPr>
        <p:grpSpPr>
          <a:xfrm>
            <a:off x="4858686" y="1161191"/>
            <a:ext cx="2636615" cy="4157650"/>
            <a:chOff x="6479512" y="2033230"/>
            <a:chExt cx="3516173" cy="5544616"/>
          </a:xfrm>
        </p:grpSpPr>
        <p:grpSp>
          <p:nvGrpSpPr>
            <p:cNvPr id="37" name="Grupo 36">
              <a:extLst>
                <a:ext uri="{FF2B5EF4-FFF2-40B4-BE49-F238E27FC236}">
                  <a16:creationId xmlns:a16="http://schemas.microsoft.com/office/drawing/2014/main" id="{BF9F1169-7961-A979-3CA9-85D6BAAE7A0E}"/>
                </a:ext>
              </a:extLst>
            </p:cNvPr>
            <p:cNvGrpSpPr/>
            <p:nvPr/>
          </p:nvGrpSpPr>
          <p:grpSpPr>
            <a:xfrm>
              <a:off x="6694512" y="2297349"/>
              <a:ext cx="3086174" cy="4680520"/>
              <a:chOff x="1030090" y="2268538"/>
              <a:chExt cx="3086174" cy="4680520"/>
            </a:xfrm>
          </p:grpSpPr>
          <p:graphicFrame>
            <p:nvGraphicFramePr>
              <p:cNvPr id="39" name="Gráfico 38">
                <a:extLst>
                  <a:ext uri="{FF2B5EF4-FFF2-40B4-BE49-F238E27FC236}">
                    <a16:creationId xmlns:a16="http://schemas.microsoft.com/office/drawing/2014/main" id="{5DEC3EB7-C564-9A83-C2D5-676735321E74}"/>
                  </a:ext>
                </a:extLst>
              </p:cNvPr>
              <p:cNvGraphicFramePr/>
              <p:nvPr/>
            </p:nvGraphicFramePr>
            <p:xfrm>
              <a:off x="2008907" y="2268538"/>
              <a:ext cx="2107357" cy="4680520"/>
            </p:xfrm>
            <a:graphic>
              <a:graphicData uri="http://schemas.openxmlformats.org/drawingml/2006/chart">
                <c:chart xmlns:c="http://schemas.openxmlformats.org/drawingml/2006/chart" xmlns:r="http://schemas.openxmlformats.org/officeDocument/2006/relationships" r:id="rId4"/>
              </a:graphicData>
            </a:graphic>
          </p:graphicFrame>
          <p:sp>
            <p:nvSpPr>
              <p:cNvPr id="40" name="CuadroTexto 39">
                <a:extLst>
                  <a:ext uri="{FF2B5EF4-FFF2-40B4-BE49-F238E27FC236}">
                    <a16:creationId xmlns:a16="http://schemas.microsoft.com/office/drawing/2014/main" id="{A7B74DFF-B742-B447-175E-D5AF6D8DE059}"/>
                  </a:ext>
                </a:extLst>
              </p:cNvPr>
              <p:cNvSpPr txBox="1"/>
              <p:nvPr/>
            </p:nvSpPr>
            <p:spPr>
              <a:xfrm>
                <a:off x="1030090" y="6632375"/>
                <a:ext cx="1215182" cy="277053"/>
              </a:xfrm>
              <a:prstGeom prst="rect">
                <a:avLst/>
              </a:prstGeom>
              <a:noFill/>
            </p:spPr>
            <p:txBody>
              <a:bodyPr wrap="square" rtlCol="0">
                <a:spAutoFit/>
              </a:bodyPr>
              <a:lstStyle/>
              <a:p>
                <a:pPr algn="ctr"/>
                <a:r>
                  <a:rPr lang="es-ES" sz="750" b="1" dirty="0"/>
                  <a:t>Inexistente</a:t>
                </a:r>
              </a:p>
            </p:txBody>
          </p:sp>
          <p:sp>
            <p:nvSpPr>
              <p:cNvPr id="41" name="CuadroTexto 40">
                <a:extLst>
                  <a:ext uri="{FF2B5EF4-FFF2-40B4-BE49-F238E27FC236}">
                    <a16:creationId xmlns:a16="http://schemas.microsoft.com/office/drawing/2014/main" id="{6D3BDE20-0D4D-83B5-BE10-8BBA714513E0}"/>
                  </a:ext>
                </a:extLst>
              </p:cNvPr>
              <p:cNvSpPr txBox="1"/>
              <p:nvPr/>
            </p:nvSpPr>
            <p:spPr>
              <a:xfrm>
                <a:off x="1169627" y="2691978"/>
                <a:ext cx="936105" cy="277053"/>
              </a:xfrm>
              <a:prstGeom prst="rect">
                <a:avLst/>
              </a:prstGeom>
              <a:noFill/>
            </p:spPr>
            <p:txBody>
              <a:bodyPr wrap="square" rtlCol="0">
                <a:spAutoFit/>
              </a:bodyPr>
              <a:lstStyle/>
              <a:p>
                <a:pPr algn="ctr"/>
                <a:r>
                  <a:rPr lang="es-ES" sz="750" b="1" dirty="0"/>
                  <a:t>Excesiva</a:t>
                </a:r>
              </a:p>
            </p:txBody>
          </p:sp>
          <p:cxnSp>
            <p:nvCxnSpPr>
              <p:cNvPr id="42" name="Conector recto de flecha 41">
                <a:extLst>
                  <a:ext uri="{FF2B5EF4-FFF2-40B4-BE49-F238E27FC236}">
                    <a16:creationId xmlns:a16="http://schemas.microsoft.com/office/drawing/2014/main" id="{329CAA5E-5F26-8A07-F85D-F0079032E6BE}"/>
                  </a:ext>
                </a:extLst>
              </p:cNvPr>
              <p:cNvCxnSpPr>
                <a:stCxn id="41" idx="2"/>
                <a:endCxn id="40" idx="0"/>
              </p:cNvCxnSpPr>
              <p:nvPr/>
            </p:nvCxnSpPr>
            <p:spPr>
              <a:xfrm>
                <a:off x="1637679" y="2969031"/>
                <a:ext cx="3" cy="3663344"/>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8" name="Rectángulo 37">
              <a:extLst>
                <a:ext uri="{FF2B5EF4-FFF2-40B4-BE49-F238E27FC236}">
                  <a16:creationId xmlns:a16="http://schemas.microsoft.com/office/drawing/2014/main" id="{68BD9F5D-A629-2F6F-9FB0-494083D950A6}"/>
                </a:ext>
              </a:extLst>
            </p:cNvPr>
            <p:cNvSpPr/>
            <p:nvPr/>
          </p:nvSpPr>
          <p:spPr>
            <a:xfrm>
              <a:off x="6479512" y="2033230"/>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grpSp>
        <p:nvGrpSpPr>
          <p:cNvPr id="43" name="Grupo 42">
            <a:extLst>
              <a:ext uri="{FF2B5EF4-FFF2-40B4-BE49-F238E27FC236}">
                <a16:creationId xmlns:a16="http://schemas.microsoft.com/office/drawing/2014/main" id="{54D9E22E-40DF-5EE0-8B35-BDA3123E43C5}"/>
              </a:ext>
            </a:extLst>
          </p:cNvPr>
          <p:cNvGrpSpPr/>
          <p:nvPr/>
        </p:nvGrpSpPr>
        <p:grpSpPr>
          <a:xfrm>
            <a:off x="8864738" y="1175651"/>
            <a:ext cx="2636615" cy="4157650"/>
            <a:chOff x="6479512" y="2033230"/>
            <a:chExt cx="3516173" cy="5544616"/>
          </a:xfrm>
        </p:grpSpPr>
        <p:grpSp>
          <p:nvGrpSpPr>
            <p:cNvPr id="44" name="Grupo 43">
              <a:extLst>
                <a:ext uri="{FF2B5EF4-FFF2-40B4-BE49-F238E27FC236}">
                  <a16:creationId xmlns:a16="http://schemas.microsoft.com/office/drawing/2014/main" id="{42B7D2D8-6ED7-46CF-56DC-4EA31F69BB4C}"/>
                </a:ext>
              </a:extLst>
            </p:cNvPr>
            <p:cNvGrpSpPr/>
            <p:nvPr/>
          </p:nvGrpSpPr>
          <p:grpSpPr>
            <a:xfrm>
              <a:off x="6694512" y="2297349"/>
              <a:ext cx="3086174" cy="4680520"/>
              <a:chOff x="1030090" y="2268538"/>
              <a:chExt cx="3086174" cy="4680520"/>
            </a:xfrm>
          </p:grpSpPr>
          <p:graphicFrame>
            <p:nvGraphicFramePr>
              <p:cNvPr id="46" name="Gráfico 45">
                <a:extLst>
                  <a:ext uri="{FF2B5EF4-FFF2-40B4-BE49-F238E27FC236}">
                    <a16:creationId xmlns:a16="http://schemas.microsoft.com/office/drawing/2014/main" id="{BB3602AF-1130-58CF-D186-B87563133FE5}"/>
                  </a:ext>
                </a:extLst>
              </p:cNvPr>
              <p:cNvGraphicFramePr/>
              <p:nvPr/>
            </p:nvGraphicFramePr>
            <p:xfrm>
              <a:off x="2008907" y="2268538"/>
              <a:ext cx="2107357" cy="4680520"/>
            </p:xfrm>
            <a:graphic>
              <a:graphicData uri="http://schemas.openxmlformats.org/drawingml/2006/chart">
                <c:chart xmlns:c="http://schemas.openxmlformats.org/drawingml/2006/chart" xmlns:r="http://schemas.openxmlformats.org/officeDocument/2006/relationships" r:id="rId5"/>
              </a:graphicData>
            </a:graphic>
          </p:graphicFrame>
          <p:sp>
            <p:nvSpPr>
              <p:cNvPr id="47" name="CuadroTexto 46">
                <a:extLst>
                  <a:ext uri="{FF2B5EF4-FFF2-40B4-BE49-F238E27FC236}">
                    <a16:creationId xmlns:a16="http://schemas.microsoft.com/office/drawing/2014/main" id="{2890DD7E-4BE9-A0C6-BB78-842C6C494577}"/>
                  </a:ext>
                </a:extLst>
              </p:cNvPr>
              <p:cNvSpPr txBox="1"/>
              <p:nvPr/>
            </p:nvSpPr>
            <p:spPr>
              <a:xfrm>
                <a:off x="1030090" y="6632375"/>
                <a:ext cx="1215182" cy="277053"/>
              </a:xfrm>
              <a:prstGeom prst="rect">
                <a:avLst/>
              </a:prstGeom>
              <a:noFill/>
            </p:spPr>
            <p:txBody>
              <a:bodyPr wrap="square" rtlCol="0">
                <a:spAutoFit/>
              </a:bodyPr>
              <a:lstStyle/>
              <a:p>
                <a:pPr algn="ctr"/>
                <a:r>
                  <a:rPr lang="es-ES" sz="750" b="1" dirty="0"/>
                  <a:t>No se aceptan</a:t>
                </a:r>
              </a:p>
            </p:txBody>
          </p:sp>
          <p:sp>
            <p:nvSpPr>
              <p:cNvPr id="48" name="CuadroTexto 47">
                <a:extLst>
                  <a:ext uri="{FF2B5EF4-FFF2-40B4-BE49-F238E27FC236}">
                    <a16:creationId xmlns:a16="http://schemas.microsoft.com/office/drawing/2014/main" id="{953440E7-4675-4509-77CE-67BD3E25F1C4}"/>
                  </a:ext>
                </a:extLst>
              </p:cNvPr>
              <p:cNvSpPr txBox="1"/>
              <p:nvPr/>
            </p:nvSpPr>
            <p:spPr>
              <a:xfrm>
                <a:off x="1169627" y="2672694"/>
                <a:ext cx="936105" cy="430971"/>
              </a:xfrm>
              <a:prstGeom prst="rect">
                <a:avLst/>
              </a:prstGeom>
              <a:noFill/>
            </p:spPr>
            <p:txBody>
              <a:bodyPr wrap="square" rtlCol="0">
                <a:spAutoFit/>
              </a:bodyPr>
              <a:lstStyle/>
              <a:p>
                <a:pPr algn="ctr"/>
                <a:r>
                  <a:rPr lang="es-ES" sz="750" b="1" dirty="0"/>
                  <a:t>A la totalidad</a:t>
                </a:r>
              </a:p>
            </p:txBody>
          </p:sp>
          <p:cxnSp>
            <p:nvCxnSpPr>
              <p:cNvPr id="49" name="Conector recto de flecha 48">
                <a:extLst>
                  <a:ext uri="{FF2B5EF4-FFF2-40B4-BE49-F238E27FC236}">
                    <a16:creationId xmlns:a16="http://schemas.microsoft.com/office/drawing/2014/main" id="{A6DF55EE-A23E-60CD-5202-8737012C45B3}"/>
                  </a:ext>
                </a:extLst>
              </p:cNvPr>
              <p:cNvCxnSpPr>
                <a:endCxn id="47" idx="0"/>
              </p:cNvCxnSpPr>
              <p:nvPr/>
            </p:nvCxnSpPr>
            <p:spPr>
              <a:xfrm>
                <a:off x="1637679" y="2901796"/>
                <a:ext cx="3" cy="3730579"/>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5" name="Rectángulo 44">
              <a:extLst>
                <a:ext uri="{FF2B5EF4-FFF2-40B4-BE49-F238E27FC236}">
                  <a16:creationId xmlns:a16="http://schemas.microsoft.com/office/drawing/2014/main" id="{2E7E6772-B1E4-689A-49E5-1A398273BA93}"/>
                </a:ext>
              </a:extLst>
            </p:cNvPr>
            <p:cNvSpPr/>
            <p:nvPr/>
          </p:nvSpPr>
          <p:spPr>
            <a:xfrm>
              <a:off x="6479512" y="2033230"/>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sp>
        <p:nvSpPr>
          <p:cNvPr id="50" name="Elipse 49">
            <a:extLst>
              <a:ext uri="{FF2B5EF4-FFF2-40B4-BE49-F238E27FC236}">
                <a16:creationId xmlns:a16="http://schemas.microsoft.com/office/drawing/2014/main" id="{75697699-D3A2-9128-85E0-29FBDC82A3D3}"/>
              </a:ext>
            </a:extLst>
          </p:cNvPr>
          <p:cNvSpPr/>
          <p:nvPr/>
        </p:nvSpPr>
        <p:spPr>
          <a:xfrm>
            <a:off x="469352" y="5053068"/>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4</a:t>
            </a:r>
          </a:p>
        </p:txBody>
      </p:sp>
      <p:sp>
        <p:nvSpPr>
          <p:cNvPr id="51" name="Elipse 50">
            <a:extLst>
              <a:ext uri="{FF2B5EF4-FFF2-40B4-BE49-F238E27FC236}">
                <a16:creationId xmlns:a16="http://schemas.microsoft.com/office/drawing/2014/main" id="{33BB64F2-4099-A20B-E4FD-FA94C9CB52BD}"/>
              </a:ext>
            </a:extLst>
          </p:cNvPr>
          <p:cNvSpPr/>
          <p:nvPr/>
        </p:nvSpPr>
        <p:spPr>
          <a:xfrm>
            <a:off x="4622344" y="5053068"/>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5</a:t>
            </a:r>
          </a:p>
        </p:txBody>
      </p:sp>
      <p:sp>
        <p:nvSpPr>
          <p:cNvPr id="52" name="Elipse 51">
            <a:extLst>
              <a:ext uri="{FF2B5EF4-FFF2-40B4-BE49-F238E27FC236}">
                <a16:creationId xmlns:a16="http://schemas.microsoft.com/office/drawing/2014/main" id="{C1BAA15D-79B8-2B28-6C12-743B84A1C463}"/>
              </a:ext>
            </a:extLst>
          </p:cNvPr>
          <p:cNvSpPr/>
          <p:nvPr/>
        </p:nvSpPr>
        <p:spPr>
          <a:xfrm>
            <a:off x="8606789" y="5063079"/>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6</a:t>
            </a:r>
          </a:p>
        </p:txBody>
      </p:sp>
    </p:spTree>
    <p:extLst>
      <p:ext uri="{BB962C8B-B14F-4D97-AF65-F5344CB8AC3E}">
        <p14:creationId xmlns:p14="http://schemas.microsoft.com/office/powerpoint/2010/main" val="9759129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86</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30255"/>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Intensidad de los Drivers</a:t>
            </a:r>
          </a:p>
        </p:txBody>
      </p:sp>
      <p:grpSp>
        <p:nvGrpSpPr>
          <p:cNvPr id="4" name="Grupo 3">
            <a:extLst>
              <a:ext uri="{FF2B5EF4-FFF2-40B4-BE49-F238E27FC236}">
                <a16:creationId xmlns:a16="http://schemas.microsoft.com/office/drawing/2014/main" id="{42BA1C27-B137-1783-F09C-C9F7767BDC96}"/>
              </a:ext>
            </a:extLst>
          </p:cNvPr>
          <p:cNvGrpSpPr/>
          <p:nvPr/>
        </p:nvGrpSpPr>
        <p:grpSpPr>
          <a:xfrm>
            <a:off x="712332" y="1175366"/>
            <a:ext cx="2636615" cy="4157650"/>
            <a:chOff x="949960" y="2052514"/>
            <a:chExt cx="3516173" cy="5544616"/>
          </a:xfrm>
        </p:grpSpPr>
        <p:grpSp>
          <p:nvGrpSpPr>
            <p:cNvPr id="8" name="Grupo 7">
              <a:extLst>
                <a:ext uri="{FF2B5EF4-FFF2-40B4-BE49-F238E27FC236}">
                  <a16:creationId xmlns:a16="http://schemas.microsoft.com/office/drawing/2014/main" id="{933D2843-C53C-F314-17F0-15994CCD5E34}"/>
                </a:ext>
              </a:extLst>
            </p:cNvPr>
            <p:cNvGrpSpPr/>
            <p:nvPr/>
          </p:nvGrpSpPr>
          <p:grpSpPr>
            <a:xfrm>
              <a:off x="1052219" y="2164789"/>
              <a:ext cx="3089610" cy="4711154"/>
              <a:chOff x="1052219" y="2164789"/>
              <a:chExt cx="3089610" cy="4711154"/>
            </a:xfrm>
          </p:grpSpPr>
          <p:graphicFrame>
            <p:nvGraphicFramePr>
              <p:cNvPr id="10" name="Gráfico 9">
                <a:extLst>
                  <a:ext uri="{FF2B5EF4-FFF2-40B4-BE49-F238E27FC236}">
                    <a16:creationId xmlns:a16="http://schemas.microsoft.com/office/drawing/2014/main" id="{3EDD3155-513B-ABF4-4775-7B10D9CB7672}"/>
                  </a:ext>
                </a:extLst>
              </p:cNvPr>
              <p:cNvGraphicFramePr/>
              <p:nvPr/>
            </p:nvGraphicFramePr>
            <p:xfrm>
              <a:off x="2034472" y="2164789"/>
              <a:ext cx="2107357"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11" name="CuadroTexto 10">
                <a:extLst>
                  <a:ext uri="{FF2B5EF4-FFF2-40B4-BE49-F238E27FC236}">
                    <a16:creationId xmlns:a16="http://schemas.microsoft.com/office/drawing/2014/main" id="{59B8EFE0-3B39-89F4-EFA9-3545CCAF8270}"/>
                  </a:ext>
                </a:extLst>
              </p:cNvPr>
              <p:cNvSpPr txBox="1"/>
              <p:nvPr/>
            </p:nvSpPr>
            <p:spPr>
              <a:xfrm>
                <a:off x="1179972" y="6598890"/>
                <a:ext cx="958142" cy="277053"/>
              </a:xfrm>
              <a:prstGeom prst="rect">
                <a:avLst/>
              </a:prstGeom>
              <a:noFill/>
            </p:spPr>
            <p:txBody>
              <a:bodyPr wrap="none" rtlCol="0">
                <a:spAutoFit/>
              </a:bodyPr>
              <a:lstStyle/>
              <a:p>
                <a:pPr algn="ctr"/>
                <a:r>
                  <a:rPr lang="es-ES" sz="750" b="1" dirty="0"/>
                  <a:t>Desordenado</a:t>
                </a:r>
              </a:p>
            </p:txBody>
          </p:sp>
          <p:sp>
            <p:nvSpPr>
              <p:cNvPr id="12" name="CuadroTexto 11">
                <a:extLst>
                  <a:ext uri="{FF2B5EF4-FFF2-40B4-BE49-F238E27FC236}">
                    <a16:creationId xmlns:a16="http://schemas.microsoft.com/office/drawing/2014/main" id="{0ECEEB15-AD1D-AF21-3283-5C1C98AA5928}"/>
                  </a:ext>
                </a:extLst>
              </p:cNvPr>
              <p:cNvSpPr txBox="1"/>
              <p:nvPr/>
            </p:nvSpPr>
            <p:spPr>
              <a:xfrm>
                <a:off x="1052219" y="2762872"/>
                <a:ext cx="1193296" cy="277053"/>
              </a:xfrm>
              <a:prstGeom prst="rect">
                <a:avLst/>
              </a:prstGeom>
              <a:noFill/>
            </p:spPr>
            <p:txBody>
              <a:bodyPr wrap="none" rtlCol="0">
                <a:spAutoFit/>
              </a:bodyPr>
              <a:lstStyle/>
              <a:p>
                <a:pPr algn="ctr"/>
                <a:r>
                  <a:rPr lang="es-ES" sz="750" b="1" dirty="0"/>
                  <a:t>Máxima pulcritud</a:t>
                </a:r>
              </a:p>
            </p:txBody>
          </p:sp>
          <p:cxnSp>
            <p:nvCxnSpPr>
              <p:cNvPr id="13" name="Conector recto de flecha 12">
                <a:extLst>
                  <a:ext uri="{FF2B5EF4-FFF2-40B4-BE49-F238E27FC236}">
                    <a16:creationId xmlns:a16="http://schemas.microsoft.com/office/drawing/2014/main" id="{44083716-5345-F66B-065A-AECC2D4C4D28}"/>
                  </a:ext>
                </a:extLst>
              </p:cNvPr>
              <p:cNvCxnSpPr>
                <a:endCxn id="11" idx="0"/>
              </p:cNvCxnSpPr>
              <p:nvPr/>
            </p:nvCxnSpPr>
            <p:spPr>
              <a:xfrm>
                <a:off x="1648868" y="3060626"/>
                <a:ext cx="10175" cy="3538264"/>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9" name="Rectángulo 8">
              <a:extLst>
                <a:ext uri="{FF2B5EF4-FFF2-40B4-BE49-F238E27FC236}">
                  <a16:creationId xmlns:a16="http://schemas.microsoft.com/office/drawing/2014/main" id="{79A0EBF8-5420-F18C-807F-474EBD9F6607}"/>
                </a:ext>
              </a:extLst>
            </p:cNvPr>
            <p:cNvSpPr/>
            <p:nvPr/>
          </p:nvSpPr>
          <p:spPr>
            <a:xfrm>
              <a:off x="949960" y="2052514"/>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grpSp>
        <p:nvGrpSpPr>
          <p:cNvPr id="14" name="Grupo 13">
            <a:extLst>
              <a:ext uri="{FF2B5EF4-FFF2-40B4-BE49-F238E27FC236}">
                <a16:creationId xmlns:a16="http://schemas.microsoft.com/office/drawing/2014/main" id="{7CA547AC-0ADA-0E37-4799-E8828889C5D8}"/>
              </a:ext>
            </a:extLst>
          </p:cNvPr>
          <p:cNvGrpSpPr/>
          <p:nvPr/>
        </p:nvGrpSpPr>
        <p:grpSpPr>
          <a:xfrm>
            <a:off x="4858686" y="1160906"/>
            <a:ext cx="2636615" cy="4157650"/>
            <a:chOff x="6479512" y="2033230"/>
            <a:chExt cx="3516173" cy="5544616"/>
          </a:xfrm>
        </p:grpSpPr>
        <p:grpSp>
          <p:nvGrpSpPr>
            <p:cNvPr id="15" name="Grupo 14">
              <a:extLst>
                <a:ext uri="{FF2B5EF4-FFF2-40B4-BE49-F238E27FC236}">
                  <a16:creationId xmlns:a16="http://schemas.microsoft.com/office/drawing/2014/main" id="{1FAA01A3-B891-F299-A6BB-E7065E339D5D}"/>
                </a:ext>
              </a:extLst>
            </p:cNvPr>
            <p:cNvGrpSpPr/>
            <p:nvPr/>
          </p:nvGrpSpPr>
          <p:grpSpPr>
            <a:xfrm>
              <a:off x="6694512" y="2297349"/>
              <a:ext cx="3086174" cy="4680520"/>
              <a:chOff x="1030090" y="2268538"/>
              <a:chExt cx="3086174" cy="4680520"/>
            </a:xfrm>
          </p:grpSpPr>
          <p:graphicFrame>
            <p:nvGraphicFramePr>
              <p:cNvPr id="17" name="Gráfico 16">
                <a:extLst>
                  <a:ext uri="{FF2B5EF4-FFF2-40B4-BE49-F238E27FC236}">
                    <a16:creationId xmlns:a16="http://schemas.microsoft.com/office/drawing/2014/main" id="{A46AE2EC-111B-5ED9-30D6-1F4214FC8126}"/>
                  </a:ext>
                </a:extLst>
              </p:cNvPr>
              <p:cNvGraphicFramePr/>
              <p:nvPr/>
            </p:nvGraphicFramePr>
            <p:xfrm>
              <a:off x="2008907" y="2268538"/>
              <a:ext cx="2107357" cy="4680520"/>
            </p:xfrm>
            <a:graphic>
              <a:graphicData uri="http://schemas.openxmlformats.org/drawingml/2006/chart">
                <c:chart xmlns:c="http://schemas.openxmlformats.org/drawingml/2006/chart" xmlns:r="http://schemas.openxmlformats.org/officeDocument/2006/relationships" r:id="rId4"/>
              </a:graphicData>
            </a:graphic>
          </p:graphicFrame>
          <p:sp>
            <p:nvSpPr>
              <p:cNvPr id="18" name="CuadroTexto 17">
                <a:extLst>
                  <a:ext uri="{FF2B5EF4-FFF2-40B4-BE49-F238E27FC236}">
                    <a16:creationId xmlns:a16="http://schemas.microsoft.com/office/drawing/2014/main" id="{52C91DB9-894E-D2D4-D5E7-7AA910EF5D16}"/>
                  </a:ext>
                </a:extLst>
              </p:cNvPr>
              <p:cNvSpPr txBox="1"/>
              <p:nvPr/>
            </p:nvSpPr>
            <p:spPr>
              <a:xfrm>
                <a:off x="1030090" y="6632375"/>
                <a:ext cx="1215182" cy="277053"/>
              </a:xfrm>
              <a:prstGeom prst="rect">
                <a:avLst/>
              </a:prstGeom>
              <a:noFill/>
            </p:spPr>
            <p:txBody>
              <a:bodyPr wrap="square" rtlCol="0">
                <a:spAutoFit/>
              </a:bodyPr>
              <a:lstStyle/>
              <a:p>
                <a:pPr algn="ctr"/>
                <a:r>
                  <a:rPr lang="es-ES" sz="750" b="1" dirty="0"/>
                  <a:t>Nula</a:t>
                </a:r>
              </a:p>
            </p:txBody>
          </p:sp>
          <p:sp>
            <p:nvSpPr>
              <p:cNvPr id="19" name="CuadroTexto 18">
                <a:extLst>
                  <a:ext uri="{FF2B5EF4-FFF2-40B4-BE49-F238E27FC236}">
                    <a16:creationId xmlns:a16="http://schemas.microsoft.com/office/drawing/2014/main" id="{D3E6BA6D-3597-A935-FC0C-59DC0047E349}"/>
                  </a:ext>
                </a:extLst>
              </p:cNvPr>
              <p:cNvSpPr txBox="1"/>
              <p:nvPr/>
            </p:nvSpPr>
            <p:spPr>
              <a:xfrm>
                <a:off x="1169627" y="2691978"/>
                <a:ext cx="936105" cy="277053"/>
              </a:xfrm>
              <a:prstGeom prst="rect">
                <a:avLst/>
              </a:prstGeom>
              <a:noFill/>
            </p:spPr>
            <p:txBody>
              <a:bodyPr wrap="square" rtlCol="0">
                <a:spAutoFit/>
              </a:bodyPr>
              <a:lstStyle/>
              <a:p>
                <a:pPr algn="ctr"/>
                <a:r>
                  <a:rPr lang="es-ES" sz="750" b="1" dirty="0"/>
                  <a:t>Excesiva</a:t>
                </a:r>
              </a:p>
            </p:txBody>
          </p:sp>
          <p:cxnSp>
            <p:nvCxnSpPr>
              <p:cNvPr id="20" name="Conector recto de flecha 19">
                <a:extLst>
                  <a:ext uri="{FF2B5EF4-FFF2-40B4-BE49-F238E27FC236}">
                    <a16:creationId xmlns:a16="http://schemas.microsoft.com/office/drawing/2014/main" id="{EA0605E6-2121-CB2D-22C3-BF90B1EA733A}"/>
                  </a:ext>
                </a:extLst>
              </p:cNvPr>
              <p:cNvCxnSpPr>
                <a:stCxn id="19" idx="2"/>
                <a:endCxn id="18" idx="0"/>
              </p:cNvCxnSpPr>
              <p:nvPr/>
            </p:nvCxnSpPr>
            <p:spPr>
              <a:xfrm>
                <a:off x="1637679" y="2969031"/>
                <a:ext cx="3" cy="3663344"/>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6" name="Rectángulo 15">
              <a:extLst>
                <a:ext uri="{FF2B5EF4-FFF2-40B4-BE49-F238E27FC236}">
                  <a16:creationId xmlns:a16="http://schemas.microsoft.com/office/drawing/2014/main" id="{203CCFA6-9BE0-48CC-0023-BB242851C62C}"/>
                </a:ext>
              </a:extLst>
            </p:cNvPr>
            <p:cNvSpPr/>
            <p:nvPr/>
          </p:nvSpPr>
          <p:spPr>
            <a:xfrm>
              <a:off x="6479512" y="2033230"/>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grpSp>
        <p:nvGrpSpPr>
          <p:cNvPr id="21" name="Grupo 20">
            <a:extLst>
              <a:ext uri="{FF2B5EF4-FFF2-40B4-BE49-F238E27FC236}">
                <a16:creationId xmlns:a16="http://schemas.microsoft.com/office/drawing/2014/main" id="{D6220E21-4A24-DC77-4B86-7E8E88E8AC1D}"/>
              </a:ext>
            </a:extLst>
          </p:cNvPr>
          <p:cNvGrpSpPr/>
          <p:nvPr/>
        </p:nvGrpSpPr>
        <p:grpSpPr>
          <a:xfrm>
            <a:off x="8864738" y="1175366"/>
            <a:ext cx="2636615" cy="4157650"/>
            <a:chOff x="6479512" y="2033230"/>
            <a:chExt cx="3516173" cy="5544616"/>
          </a:xfrm>
        </p:grpSpPr>
        <p:grpSp>
          <p:nvGrpSpPr>
            <p:cNvPr id="22" name="Grupo 21">
              <a:extLst>
                <a:ext uri="{FF2B5EF4-FFF2-40B4-BE49-F238E27FC236}">
                  <a16:creationId xmlns:a16="http://schemas.microsoft.com/office/drawing/2014/main" id="{AEBAB02C-64F8-1FFF-F606-5378B19A7EED}"/>
                </a:ext>
              </a:extLst>
            </p:cNvPr>
            <p:cNvGrpSpPr/>
            <p:nvPr/>
          </p:nvGrpSpPr>
          <p:grpSpPr>
            <a:xfrm>
              <a:off x="6694512" y="2297349"/>
              <a:ext cx="3086174" cy="4680520"/>
              <a:chOff x="1030090" y="2268538"/>
              <a:chExt cx="3086174" cy="4680520"/>
            </a:xfrm>
          </p:grpSpPr>
          <p:graphicFrame>
            <p:nvGraphicFramePr>
              <p:cNvPr id="24" name="Gráfico 23">
                <a:extLst>
                  <a:ext uri="{FF2B5EF4-FFF2-40B4-BE49-F238E27FC236}">
                    <a16:creationId xmlns:a16="http://schemas.microsoft.com/office/drawing/2014/main" id="{6C5DD5A1-4B65-FEE5-9FC8-BFF02E5CED03}"/>
                  </a:ext>
                </a:extLst>
              </p:cNvPr>
              <p:cNvGraphicFramePr/>
              <p:nvPr/>
            </p:nvGraphicFramePr>
            <p:xfrm>
              <a:off x="2008907" y="2268538"/>
              <a:ext cx="2107357" cy="4680520"/>
            </p:xfrm>
            <a:graphic>
              <a:graphicData uri="http://schemas.openxmlformats.org/drawingml/2006/chart">
                <c:chart xmlns:c="http://schemas.openxmlformats.org/drawingml/2006/chart" xmlns:r="http://schemas.openxmlformats.org/officeDocument/2006/relationships" r:id="rId5"/>
              </a:graphicData>
            </a:graphic>
          </p:graphicFrame>
          <p:sp>
            <p:nvSpPr>
              <p:cNvPr id="25" name="CuadroTexto 24">
                <a:extLst>
                  <a:ext uri="{FF2B5EF4-FFF2-40B4-BE49-F238E27FC236}">
                    <a16:creationId xmlns:a16="http://schemas.microsoft.com/office/drawing/2014/main" id="{A9E01FED-80E2-F9AD-4D41-603793C5B3DD}"/>
                  </a:ext>
                </a:extLst>
              </p:cNvPr>
              <p:cNvSpPr txBox="1"/>
              <p:nvPr/>
            </p:nvSpPr>
            <p:spPr>
              <a:xfrm>
                <a:off x="1030090" y="6632375"/>
                <a:ext cx="1215182" cy="277053"/>
              </a:xfrm>
              <a:prstGeom prst="rect">
                <a:avLst/>
              </a:prstGeom>
              <a:noFill/>
            </p:spPr>
            <p:txBody>
              <a:bodyPr wrap="square" rtlCol="0">
                <a:spAutoFit/>
              </a:bodyPr>
              <a:lstStyle/>
              <a:p>
                <a:pPr algn="ctr"/>
                <a:r>
                  <a:rPr lang="es-ES" sz="750" b="1" dirty="0"/>
                  <a:t>Inexistente</a:t>
                </a:r>
              </a:p>
            </p:txBody>
          </p:sp>
          <p:sp>
            <p:nvSpPr>
              <p:cNvPr id="26" name="CuadroTexto 25">
                <a:extLst>
                  <a:ext uri="{FF2B5EF4-FFF2-40B4-BE49-F238E27FC236}">
                    <a16:creationId xmlns:a16="http://schemas.microsoft.com/office/drawing/2014/main" id="{0E545BC6-328A-408D-30AD-380976237692}"/>
                  </a:ext>
                </a:extLst>
              </p:cNvPr>
              <p:cNvSpPr txBox="1"/>
              <p:nvPr/>
            </p:nvSpPr>
            <p:spPr>
              <a:xfrm>
                <a:off x="1169627" y="2672694"/>
                <a:ext cx="936105" cy="277053"/>
              </a:xfrm>
              <a:prstGeom prst="rect">
                <a:avLst/>
              </a:prstGeom>
              <a:noFill/>
            </p:spPr>
            <p:txBody>
              <a:bodyPr wrap="square" rtlCol="0">
                <a:spAutoFit/>
              </a:bodyPr>
              <a:lstStyle/>
              <a:p>
                <a:pPr algn="ctr"/>
                <a:r>
                  <a:rPr lang="es-ES" sz="750" b="1" dirty="0"/>
                  <a:t>“Familia”</a:t>
                </a:r>
              </a:p>
            </p:txBody>
          </p:sp>
          <p:cxnSp>
            <p:nvCxnSpPr>
              <p:cNvPr id="27" name="Conector recto de flecha 26">
                <a:extLst>
                  <a:ext uri="{FF2B5EF4-FFF2-40B4-BE49-F238E27FC236}">
                    <a16:creationId xmlns:a16="http://schemas.microsoft.com/office/drawing/2014/main" id="{8AB2CD2A-66DC-E16C-0E4F-FE1E63448E76}"/>
                  </a:ext>
                </a:extLst>
              </p:cNvPr>
              <p:cNvCxnSpPr>
                <a:endCxn id="25" idx="0"/>
              </p:cNvCxnSpPr>
              <p:nvPr/>
            </p:nvCxnSpPr>
            <p:spPr>
              <a:xfrm>
                <a:off x="1637679" y="2901796"/>
                <a:ext cx="3" cy="3730579"/>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3" name="Rectángulo 22">
              <a:extLst>
                <a:ext uri="{FF2B5EF4-FFF2-40B4-BE49-F238E27FC236}">
                  <a16:creationId xmlns:a16="http://schemas.microsoft.com/office/drawing/2014/main" id="{7C6F6F51-6434-F975-C83E-3ADF28FB656A}"/>
                </a:ext>
              </a:extLst>
            </p:cNvPr>
            <p:cNvSpPr/>
            <p:nvPr/>
          </p:nvSpPr>
          <p:spPr>
            <a:xfrm>
              <a:off x="6479512" y="2033230"/>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sp>
        <p:nvSpPr>
          <p:cNvPr id="28" name="Elipse 27">
            <a:extLst>
              <a:ext uri="{FF2B5EF4-FFF2-40B4-BE49-F238E27FC236}">
                <a16:creationId xmlns:a16="http://schemas.microsoft.com/office/drawing/2014/main" id="{0A6F06CE-5281-CE18-E1B2-D3DBABCABA84}"/>
              </a:ext>
            </a:extLst>
          </p:cNvPr>
          <p:cNvSpPr/>
          <p:nvPr/>
        </p:nvSpPr>
        <p:spPr>
          <a:xfrm>
            <a:off x="471380" y="5048864"/>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7</a:t>
            </a:r>
          </a:p>
        </p:txBody>
      </p:sp>
      <p:sp>
        <p:nvSpPr>
          <p:cNvPr id="29" name="Elipse 28">
            <a:extLst>
              <a:ext uri="{FF2B5EF4-FFF2-40B4-BE49-F238E27FC236}">
                <a16:creationId xmlns:a16="http://schemas.microsoft.com/office/drawing/2014/main" id="{877353E5-A60B-0992-B694-64E48FC62DEF}"/>
              </a:ext>
            </a:extLst>
          </p:cNvPr>
          <p:cNvSpPr/>
          <p:nvPr/>
        </p:nvSpPr>
        <p:spPr>
          <a:xfrm>
            <a:off x="4615706" y="5048864"/>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8</a:t>
            </a:r>
          </a:p>
        </p:txBody>
      </p:sp>
      <p:sp>
        <p:nvSpPr>
          <p:cNvPr id="30" name="Elipse 29">
            <a:extLst>
              <a:ext uri="{FF2B5EF4-FFF2-40B4-BE49-F238E27FC236}">
                <a16:creationId xmlns:a16="http://schemas.microsoft.com/office/drawing/2014/main" id="{A86DC5E3-742B-0BDF-7519-4278FD25F7B1}"/>
              </a:ext>
            </a:extLst>
          </p:cNvPr>
          <p:cNvSpPr/>
          <p:nvPr/>
        </p:nvSpPr>
        <p:spPr>
          <a:xfrm>
            <a:off x="8579791" y="5048864"/>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9</a:t>
            </a:r>
          </a:p>
        </p:txBody>
      </p:sp>
    </p:spTree>
    <p:extLst>
      <p:ext uri="{BB962C8B-B14F-4D97-AF65-F5344CB8AC3E}">
        <p14:creationId xmlns:p14="http://schemas.microsoft.com/office/powerpoint/2010/main" val="37393951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87</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230255"/>
            <a:ext cx="3102043" cy="307777"/>
          </a:xfrm>
          <a:prstGeom prst="rect">
            <a:avLst/>
          </a:prstGeom>
          <a:noFill/>
        </p:spPr>
        <p:txBody>
          <a:bodyPr wrap="square" rtlCol="0">
            <a:spAutoFit/>
          </a:bodyPr>
          <a:lstStyle/>
          <a:p>
            <a:r>
              <a:rPr lang="es-ES" sz="1400" dirty="0">
                <a:solidFill>
                  <a:schemeClr val="bg1"/>
                </a:solidFill>
                <a:latin typeface="Montserrat" panose="00000500000000000000" pitchFamily="50" charset="0"/>
              </a:rPr>
              <a:t>Intensidad de los Drivers</a:t>
            </a:r>
          </a:p>
        </p:txBody>
      </p:sp>
      <p:grpSp>
        <p:nvGrpSpPr>
          <p:cNvPr id="2" name="Grupo 1">
            <a:extLst>
              <a:ext uri="{FF2B5EF4-FFF2-40B4-BE49-F238E27FC236}">
                <a16:creationId xmlns:a16="http://schemas.microsoft.com/office/drawing/2014/main" id="{DE8CD7AE-518E-4A49-91EF-75B9C9E4A9FE}"/>
              </a:ext>
            </a:extLst>
          </p:cNvPr>
          <p:cNvGrpSpPr/>
          <p:nvPr/>
        </p:nvGrpSpPr>
        <p:grpSpPr>
          <a:xfrm>
            <a:off x="2876731" y="1229647"/>
            <a:ext cx="2636615" cy="4157650"/>
            <a:chOff x="949960" y="2052514"/>
            <a:chExt cx="3516173" cy="5544616"/>
          </a:xfrm>
        </p:grpSpPr>
        <p:grpSp>
          <p:nvGrpSpPr>
            <p:cNvPr id="7" name="Grupo 6">
              <a:extLst>
                <a:ext uri="{FF2B5EF4-FFF2-40B4-BE49-F238E27FC236}">
                  <a16:creationId xmlns:a16="http://schemas.microsoft.com/office/drawing/2014/main" id="{BF124C67-9CA5-1229-B6A3-39C4FAA44742}"/>
                </a:ext>
              </a:extLst>
            </p:cNvPr>
            <p:cNvGrpSpPr/>
            <p:nvPr/>
          </p:nvGrpSpPr>
          <p:grpSpPr>
            <a:xfrm>
              <a:off x="1072531" y="2164789"/>
              <a:ext cx="3069298" cy="4711154"/>
              <a:chOff x="1072531" y="2164789"/>
              <a:chExt cx="3069298" cy="4711154"/>
            </a:xfrm>
          </p:grpSpPr>
          <p:graphicFrame>
            <p:nvGraphicFramePr>
              <p:cNvPr id="32" name="Gráfico 31">
                <a:extLst>
                  <a:ext uri="{FF2B5EF4-FFF2-40B4-BE49-F238E27FC236}">
                    <a16:creationId xmlns:a16="http://schemas.microsoft.com/office/drawing/2014/main" id="{CE9CE20B-222D-A81D-CEE9-C8A53E25E57F}"/>
                  </a:ext>
                </a:extLst>
              </p:cNvPr>
              <p:cNvGraphicFramePr/>
              <p:nvPr/>
            </p:nvGraphicFramePr>
            <p:xfrm>
              <a:off x="2034472" y="2164789"/>
              <a:ext cx="2107357"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33" name="CuadroTexto 32">
                <a:extLst>
                  <a:ext uri="{FF2B5EF4-FFF2-40B4-BE49-F238E27FC236}">
                    <a16:creationId xmlns:a16="http://schemas.microsoft.com/office/drawing/2014/main" id="{59AF8A5B-8DAF-E156-932E-8C32A0417E54}"/>
                  </a:ext>
                </a:extLst>
              </p:cNvPr>
              <p:cNvSpPr txBox="1"/>
              <p:nvPr/>
            </p:nvSpPr>
            <p:spPr>
              <a:xfrm>
                <a:off x="1093399" y="6598890"/>
                <a:ext cx="1131299" cy="277053"/>
              </a:xfrm>
              <a:prstGeom prst="rect">
                <a:avLst/>
              </a:prstGeom>
              <a:noFill/>
            </p:spPr>
            <p:txBody>
              <a:bodyPr wrap="none" rtlCol="0">
                <a:spAutoFit/>
              </a:bodyPr>
              <a:lstStyle/>
              <a:p>
                <a:pPr algn="ctr"/>
                <a:r>
                  <a:rPr lang="es-ES" sz="750" b="1" dirty="0"/>
                  <a:t>Nula / Analógica</a:t>
                </a:r>
              </a:p>
            </p:txBody>
          </p:sp>
          <p:sp>
            <p:nvSpPr>
              <p:cNvPr id="34" name="CuadroTexto 33">
                <a:extLst>
                  <a:ext uri="{FF2B5EF4-FFF2-40B4-BE49-F238E27FC236}">
                    <a16:creationId xmlns:a16="http://schemas.microsoft.com/office/drawing/2014/main" id="{42020BB8-BEC4-24E6-890F-655259A76AC7}"/>
                  </a:ext>
                </a:extLst>
              </p:cNvPr>
              <p:cNvSpPr txBox="1"/>
              <p:nvPr/>
            </p:nvSpPr>
            <p:spPr>
              <a:xfrm>
                <a:off x="1072531" y="2762872"/>
                <a:ext cx="1152678" cy="277053"/>
              </a:xfrm>
              <a:prstGeom prst="rect">
                <a:avLst/>
              </a:prstGeom>
              <a:noFill/>
            </p:spPr>
            <p:txBody>
              <a:bodyPr wrap="none" rtlCol="0">
                <a:spAutoFit/>
              </a:bodyPr>
              <a:lstStyle/>
              <a:p>
                <a:pPr algn="ctr"/>
                <a:r>
                  <a:rPr lang="es-ES" sz="750" b="1" dirty="0"/>
                  <a:t>Extrema / Digital</a:t>
                </a:r>
              </a:p>
            </p:txBody>
          </p:sp>
          <p:cxnSp>
            <p:nvCxnSpPr>
              <p:cNvPr id="35" name="Conector recto de flecha 34">
                <a:extLst>
                  <a:ext uri="{FF2B5EF4-FFF2-40B4-BE49-F238E27FC236}">
                    <a16:creationId xmlns:a16="http://schemas.microsoft.com/office/drawing/2014/main" id="{794DB0C9-EFB3-4855-071B-2F963D547793}"/>
                  </a:ext>
                </a:extLst>
              </p:cNvPr>
              <p:cNvCxnSpPr>
                <a:endCxn id="33" idx="0"/>
              </p:cNvCxnSpPr>
              <p:nvPr/>
            </p:nvCxnSpPr>
            <p:spPr>
              <a:xfrm>
                <a:off x="1648867" y="3060626"/>
                <a:ext cx="10182" cy="3538264"/>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1" name="Rectángulo 30">
              <a:extLst>
                <a:ext uri="{FF2B5EF4-FFF2-40B4-BE49-F238E27FC236}">
                  <a16:creationId xmlns:a16="http://schemas.microsoft.com/office/drawing/2014/main" id="{1C4A1D20-2F26-36E5-B390-51E853D7143C}"/>
                </a:ext>
              </a:extLst>
            </p:cNvPr>
            <p:cNvSpPr/>
            <p:nvPr/>
          </p:nvSpPr>
          <p:spPr>
            <a:xfrm>
              <a:off x="949960" y="2052514"/>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grpSp>
        <p:nvGrpSpPr>
          <p:cNvPr id="36" name="Grupo 35">
            <a:extLst>
              <a:ext uri="{FF2B5EF4-FFF2-40B4-BE49-F238E27FC236}">
                <a16:creationId xmlns:a16="http://schemas.microsoft.com/office/drawing/2014/main" id="{562D870C-907B-1D3D-09C9-27F8CE19AB6B}"/>
              </a:ext>
            </a:extLst>
          </p:cNvPr>
          <p:cNvGrpSpPr/>
          <p:nvPr/>
        </p:nvGrpSpPr>
        <p:grpSpPr>
          <a:xfrm>
            <a:off x="7023085" y="1215186"/>
            <a:ext cx="2636615" cy="4157650"/>
            <a:chOff x="6479512" y="2033230"/>
            <a:chExt cx="3516173" cy="5544616"/>
          </a:xfrm>
        </p:grpSpPr>
        <p:grpSp>
          <p:nvGrpSpPr>
            <p:cNvPr id="37" name="Grupo 36">
              <a:extLst>
                <a:ext uri="{FF2B5EF4-FFF2-40B4-BE49-F238E27FC236}">
                  <a16:creationId xmlns:a16="http://schemas.microsoft.com/office/drawing/2014/main" id="{7ECFBACA-AE04-1CC8-B2CD-6696762213EC}"/>
                </a:ext>
              </a:extLst>
            </p:cNvPr>
            <p:cNvGrpSpPr/>
            <p:nvPr/>
          </p:nvGrpSpPr>
          <p:grpSpPr>
            <a:xfrm>
              <a:off x="6694512" y="2297349"/>
              <a:ext cx="3086174" cy="4680520"/>
              <a:chOff x="1030090" y="2268538"/>
              <a:chExt cx="3086174" cy="4680520"/>
            </a:xfrm>
          </p:grpSpPr>
          <p:graphicFrame>
            <p:nvGraphicFramePr>
              <p:cNvPr id="39" name="Gráfico 38">
                <a:extLst>
                  <a:ext uri="{FF2B5EF4-FFF2-40B4-BE49-F238E27FC236}">
                    <a16:creationId xmlns:a16="http://schemas.microsoft.com/office/drawing/2014/main" id="{015FA986-F122-E149-4718-7565E4CA7254}"/>
                  </a:ext>
                </a:extLst>
              </p:cNvPr>
              <p:cNvGraphicFramePr/>
              <p:nvPr/>
            </p:nvGraphicFramePr>
            <p:xfrm>
              <a:off x="2008907" y="2268538"/>
              <a:ext cx="2107357" cy="4680520"/>
            </p:xfrm>
            <a:graphic>
              <a:graphicData uri="http://schemas.openxmlformats.org/drawingml/2006/chart">
                <c:chart xmlns:c="http://schemas.openxmlformats.org/drawingml/2006/chart" xmlns:r="http://schemas.openxmlformats.org/officeDocument/2006/relationships" r:id="rId4"/>
              </a:graphicData>
            </a:graphic>
          </p:graphicFrame>
          <p:sp>
            <p:nvSpPr>
              <p:cNvPr id="40" name="CuadroTexto 39">
                <a:extLst>
                  <a:ext uri="{FF2B5EF4-FFF2-40B4-BE49-F238E27FC236}">
                    <a16:creationId xmlns:a16="http://schemas.microsoft.com/office/drawing/2014/main" id="{58F69A96-BCE7-A2D3-66D0-79700788CDA8}"/>
                  </a:ext>
                </a:extLst>
              </p:cNvPr>
              <p:cNvSpPr txBox="1"/>
              <p:nvPr/>
            </p:nvSpPr>
            <p:spPr>
              <a:xfrm>
                <a:off x="1030090" y="6632375"/>
                <a:ext cx="1215182" cy="277053"/>
              </a:xfrm>
              <a:prstGeom prst="rect">
                <a:avLst/>
              </a:prstGeom>
              <a:noFill/>
            </p:spPr>
            <p:txBody>
              <a:bodyPr wrap="square" rtlCol="0">
                <a:spAutoFit/>
              </a:bodyPr>
              <a:lstStyle/>
              <a:p>
                <a:pPr algn="ctr"/>
                <a:r>
                  <a:rPr lang="es-ES" sz="750" b="1" dirty="0"/>
                  <a:t>Nula afinidad</a:t>
                </a:r>
              </a:p>
            </p:txBody>
          </p:sp>
          <p:sp>
            <p:nvSpPr>
              <p:cNvPr id="41" name="CuadroTexto 40">
                <a:extLst>
                  <a:ext uri="{FF2B5EF4-FFF2-40B4-BE49-F238E27FC236}">
                    <a16:creationId xmlns:a16="http://schemas.microsoft.com/office/drawing/2014/main" id="{87581DBB-0981-3E15-1E8F-A8EBC89CB02B}"/>
                  </a:ext>
                </a:extLst>
              </p:cNvPr>
              <p:cNvSpPr txBox="1"/>
              <p:nvPr/>
            </p:nvSpPr>
            <p:spPr>
              <a:xfrm>
                <a:off x="1169627" y="2556023"/>
                <a:ext cx="936105" cy="430971"/>
              </a:xfrm>
              <a:prstGeom prst="rect">
                <a:avLst/>
              </a:prstGeom>
              <a:noFill/>
            </p:spPr>
            <p:txBody>
              <a:bodyPr wrap="square" rtlCol="0">
                <a:spAutoFit/>
              </a:bodyPr>
              <a:lstStyle/>
              <a:p>
                <a:pPr algn="ctr"/>
                <a:r>
                  <a:rPr lang="es-ES" sz="750" b="1" dirty="0"/>
                  <a:t>Máxima afinidad</a:t>
                </a:r>
              </a:p>
            </p:txBody>
          </p:sp>
          <p:cxnSp>
            <p:nvCxnSpPr>
              <p:cNvPr id="42" name="Conector recto de flecha 41">
                <a:extLst>
                  <a:ext uri="{FF2B5EF4-FFF2-40B4-BE49-F238E27FC236}">
                    <a16:creationId xmlns:a16="http://schemas.microsoft.com/office/drawing/2014/main" id="{BE67763A-7528-BC18-3588-7E7016D46FB0}"/>
                  </a:ext>
                </a:extLst>
              </p:cNvPr>
              <p:cNvCxnSpPr>
                <a:stCxn id="41" idx="2"/>
                <a:endCxn id="40" idx="0"/>
              </p:cNvCxnSpPr>
              <p:nvPr/>
            </p:nvCxnSpPr>
            <p:spPr>
              <a:xfrm>
                <a:off x="1637679" y="2986994"/>
                <a:ext cx="3" cy="3645381"/>
              </a:xfrm>
              <a:prstGeom prst="straightConnector1">
                <a:avLst/>
              </a:prstGeom>
              <a:ln w="28575">
                <a:solidFill>
                  <a:srgbClr val="92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8" name="Rectángulo 37">
              <a:extLst>
                <a:ext uri="{FF2B5EF4-FFF2-40B4-BE49-F238E27FC236}">
                  <a16:creationId xmlns:a16="http://schemas.microsoft.com/office/drawing/2014/main" id="{9D6B8ED4-E8EF-2F57-9141-80A570C3AA1D}"/>
                </a:ext>
              </a:extLst>
            </p:cNvPr>
            <p:cNvSpPr/>
            <p:nvPr/>
          </p:nvSpPr>
          <p:spPr>
            <a:xfrm>
              <a:off x="6479512" y="2033230"/>
              <a:ext cx="3516173" cy="5544616"/>
            </a:xfrm>
            <a:prstGeom prst="rect">
              <a:avLst/>
            </a:prstGeom>
            <a:no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350"/>
            </a:p>
          </p:txBody>
        </p:sp>
      </p:grpSp>
      <p:sp>
        <p:nvSpPr>
          <p:cNvPr id="43" name="Elipse 42">
            <a:extLst>
              <a:ext uri="{FF2B5EF4-FFF2-40B4-BE49-F238E27FC236}">
                <a16:creationId xmlns:a16="http://schemas.microsoft.com/office/drawing/2014/main" id="{12FA0F24-A976-DC9C-8436-CAEFD3EC40FF}"/>
              </a:ext>
            </a:extLst>
          </p:cNvPr>
          <p:cNvSpPr/>
          <p:nvPr/>
        </p:nvSpPr>
        <p:spPr>
          <a:xfrm>
            <a:off x="2633752" y="5129857"/>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10</a:t>
            </a:r>
          </a:p>
        </p:txBody>
      </p:sp>
      <p:sp>
        <p:nvSpPr>
          <p:cNvPr id="44" name="Elipse 43">
            <a:extLst>
              <a:ext uri="{FF2B5EF4-FFF2-40B4-BE49-F238E27FC236}">
                <a16:creationId xmlns:a16="http://schemas.microsoft.com/office/drawing/2014/main" id="{348F1AE5-3D15-CB32-3A6A-F88308DC1AD8}"/>
              </a:ext>
            </a:extLst>
          </p:cNvPr>
          <p:cNvSpPr/>
          <p:nvPr/>
        </p:nvSpPr>
        <p:spPr>
          <a:xfrm>
            <a:off x="6780106" y="5129857"/>
            <a:ext cx="485959" cy="485959"/>
          </a:xfrm>
          <a:prstGeom prst="ellipse">
            <a:avLst/>
          </a:prstGeom>
          <a:solidFill>
            <a:schemeClr val="bg1"/>
          </a:solidFill>
          <a:ln>
            <a:solidFill>
              <a:srgbClr val="9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050" dirty="0">
                <a:solidFill>
                  <a:schemeClr val="tx1"/>
                </a:solidFill>
              </a:rPr>
              <a:t>11</a:t>
            </a:r>
          </a:p>
        </p:txBody>
      </p:sp>
    </p:spTree>
    <p:extLst>
      <p:ext uri="{BB962C8B-B14F-4D97-AF65-F5344CB8AC3E}">
        <p14:creationId xmlns:p14="http://schemas.microsoft.com/office/powerpoint/2010/main" val="29846009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88</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127019"/>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Reacción ante saturación de los Drivers</a:t>
            </a:r>
          </a:p>
        </p:txBody>
      </p:sp>
      <p:graphicFrame>
        <p:nvGraphicFramePr>
          <p:cNvPr id="4" name="Tabla 3">
            <a:extLst>
              <a:ext uri="{FF2B5EF4-FFF2-40B4-BE49-F238E27FC236}">
                <a16:creationId xmlns:a16="http://schemas.microsoft.com/office/drawing/2014/main" id="{37903561-8B57-EE22-DCF2-FB810E6425D4}"/>
              </a:ext>
            </a:extLst>
          </p:cNvPr>
          <p:cNvGraphicFramePr>
            <a:graphicFrameLocks noGrp="1"/>
          </p:cNvGraphicFramePr>
          <p:nvPr/>
        </p:nvGraphicFramePr>
        <p:xfrm>
          <a:off x="426477" y="837214"/>
          <a:ext cx="11339050" cy="5183572"/>
        </p:xfrm>
        <a:graphic>
          <a:graphicData uri="http://schemas.openxmlformats.org/drawingml/2006/table">
            <a:tbl>
              <a:tblPr firstRow="1" bandRow="1">
                <a:tableStyleId>{5C22544A-7EE6-4342-B048-85BDC9FD1C3A}</a:tableStyleId>
              </a:tblPr>
              <a:tblGrid>
                <a:gridCol w="1406574">
                  <a:extLst>
                    <a:ext uri="{9D8B030D-6E8A-4147-A177-3AD203B41FA5}">
                      <a16:colId xmlns:a16="http://schemas.microsoft.com/office/drawing/2014/main" val="2590499074"/>
                    </a:ext>
                  </a:extLst>
                </a:gridCol>
                <a:gridCol w="635531">
                  <a:extLst>
                    <a:ext uri="{9D8B030D-6E8A-4147-A177-3AD203B41FA5}">
                      <a16:colId xmlns:a16="http://schemas.microsoft.com/office/drawing/2014/main" val="1846992132"/>
                    </a:ext>
                  </a:extLst>
                </a:gridCol>
                <a:gridCol w="644875">
                  <a:extLst>
                    <a:ext uri="{9D8B030D-6E8A-4147-A177-3AD203B41FA5}">
                      <a16:colId xmlns:a16="http://schemas.microsoft.com/office/drawing/2014/main" val="3931012333"/>
                    </a:ext>
                  </a:extLst>
                </a:gridCol>
                <a:gridCol w="752354">
                  <a:extLst>
                    <a:ext uri="{9D8B030D-6E8A-4147-A177-3AD203B41FA5}">
                      <a16:colId xmlns:a16="http://schemas.microsoft.com/office/drawing/2014/main" val="2693674810"/>
                    </a:ext>
                  </a:extLst>
                </a:gridCol>
                <a:gridCol w="695384">
                  <a:extLst>
                    <a:ext uri="{9D8B030D-6E8A-4147-A177-3AD203B41FA5}">
                      <a16:colId xmlns:a16="http://schemas.microsoft.com/office/drawing/2014/main" val="2990603244"/>
                    </a:ext>
                  </a:extLst>
                </a:gridCol>
                <a:gridCol w="1185500">
                  <a:extLst>
                    <a:ext uri="{9D8B030D-6E8A-4147-A177-3AD203B41FA5}">
                      <a16:colId xmlns:a16="http://schemas.microsoft.com/office/drawing/2014/main" val="3963643922"/>
                    </a:ext>
                  </a:extLst>
                </a:gridCol>
                <a:gridCol w="1450968">
                  <a:extLst>
                    <a:ext uri="{9D8B030D-6E8A-4147-A177-3AD203B41FA5}">
                      <a16:colId xmlns:a16="http://schemas.microsoft.com/office/drawing/2014/main" val="572180367"/>
                    </a:ext>
                  </a:extLst>
                </a:gridCol>
                <a:gridCol w="698615">
                  <a:extLst>
                    <a:ext uri="{9D8B030D-6E8A-4147-A177-3AD203B41FA5}">
                      <a16:colId xmlns:a16="http://schemas.microsoft.com/office/drawing/2014/main" val="4035690391"/>
                    </a:ext>
                  </a:extLst>
                </a:gridCol>
                <a:gridCol w="1021052">
                  <a:extLst>
                    <a:ext uri="{9D8B030D-6E8A-4147-A177-3AD203B41FA5}">
                      <a16:colId xmlns:a16="http://schemas.microsoft.com/office/drawing/2014/main" val="2691999590"/>
                    </a:ext>
                  </a:extLst>
                </a:gridCol>
                <a:gridCol w="1021052">
                  <a:extLst>
                    <a:ext uri="{9D8B030D-6E8A-4147-A177-3AD203B41FA5}">
                      <a16:colId xmlns:a16="http://schemas.microsoft.com/office/drawing/2014/main" val="1922952137"/>
                    </a:ext>
                  </a:extLst>
                </a:gridCol>
                <a:gridCol w="1021052">
                  <a:extLst>
                    <a:ext uri="{9D8B030D-6E8A-4147-A177-3AD203B41FA5}">
                      <a16:colId xmlns:a16="http://schemas.microsoft.com/office/drawing/2014/main" val="3999348695"/>
                    </a:ext>
                  </a:extLst>
                </a:gridCol>
                <a:gridCol w="806093">
                  <a:extLst>
                    <a:ext uri="{9D8B030D-6E8A-4147-A177-3AD203B41FA5}">
                      <a16:colId xmlns:a16="http://schemas.microsoft.com/office/drawing/2014/main" val="2463302123"/>
                    </a:ext>
                  </a:extLst>
                </a:gridCol>
              </a:tblGrid>
              <a:tr h="388768">
                <a:tc>
                  <a:txBody>
                    <a:bodyPr/>
                    <a:lstStyle/>
                    <a:p>
                      <a:pPr algn="ctr"/>
                      <a:r>
                        <a:rPr lang="es-ES" sz="900" dirty="0"/>
                        <a:t>EXCESO</a:t>
                      </a:r>
                      <a:r>
                        <a:rPr lang="es-ES" sz="900" baseline="0" dirty="0"/>
                        <a:t> EN DRIVER</a:t>
                      </a:r>
                      <a:endParaRPr lang="es-ES" sz="900" dirty="0"/>
                    </a:p>
                  </a:txBody>
                  <a:tcPr marL="68567" marR="68567" marT="34283" marB="34283" anchor="ctr">
                    <a:solidFill>
                      <a:schemeClr val="tx1"/>
                    </a:solidFill>
                  </a:tcPr>
                </a:tc>
                <a:tc>
                  <a:txBody>
                    <a:bodyPr/>
                    <a:lstStyle/>
                    <a:p>
                      <a:pPr algn="ctr"/>
                      <a:r>
                        <a:rPr lang="es-ES" sz="900" dirty="0"/>
                        <a:t>CALIDAD</a:t>
                      </a:r>
                    </a:p>
                  </a:txBody>
                  <a:tcPr marL="68567" marR="68567" marT="34283" marB="34283" anchor="ctr">
                    <a:solidFill>
                      <a:schemeClr val="tx1"/>
                    </a:solidFill>
                  </a:tcPr>
                </a:tc>
                <a:tc>
                  <a:txBody>
                    <a:bodyPr/>
                    <a:lstStyle/>
                    <a:p>
                      <a:pPr algn="ctr"/>
                      <a:r>
                        <a:rPr lang="es-ES" sz="900" dirty="0"/>
                        <a:t>OFERTAS</a:t>
                      </a:r>
                    </a:p>
                  </a:txBody>
                  <a:tcPr marL="68567" marR="68567" marT="34283" marB="34283" anchor="ctr">
                    <a:solidFill>
                      <a:schemeClr val="tx1"/>
                    </a:solidFill>
                  </a:tcPr>
                </a:tc>
                <a:tc>
                  <a:txBody>
                    <a:bodyPr/>
                    <a:lstStyle/>
                    <a:p>
                      <a:pPr algn="ctr"/>
                      <a:r>
                        <a:rPr lang="es-ES" sz="900" dirty="0"/>
                        <a:t>SEGURIDAD</a:t>
                      </a:r>
                    </a:p>
                  </a:txBody>
                  <a:tcPr marL="68567" marR="68567" marT="34283" marB="34283" anchor="ctr">
                    <a:solidFill>
                      <a:schemeClr val="tx1"/>
                    </a:solidFill>
                  </a:tcPr>
                </a:tc>
                <a:tc>
                  <a:txBody>
                    <a:bodyPr/>
                    <a:lstStyle/>
                    <a:p>
                      <a:pPr algn="ctr"/>
                      <a:r>
                        <a:rPr lang="es-ES" sz="900" dirty="0"/>
                        <a:t>VARIEDAD</a:t>
                      </a:r>
                    </a:p>
                  </a:txBody>
                  <a:tcPr marL="68567" marR="68567" marT="34283" marB="34283" anchor="ctr">
                    <a:solidFill>
                      <a:schemeClr val="tx1"/>
                    </a:solidFill>
                  </a:tcPr>
                </a:tc>
                <a:tc>
                  <a:txBody>
                    <a:bodyPr/>
                    <a:lstStyle/>
                    <a:p>
                      <a:pPr algn="ctr"/>
                      <a:r>
                        <a:rPr lang="es-ES" sz="900" dirty="0"/>
                        <a:t>ATENCIÓN Y TRATO</a:t>
                      </a:r>
                    </a:p>
                  </a:txBody>
                  <a:tcPr marL="68567" marR="68567" marT="34283" marB="34283" anchor="ctr">
                    <a:solidFill>
                      <a:schemeClr val="tx1"/>
                    </a:solidFill>
                  </a:tcPr>
                </a:tc>
                <a:tc>
                  <a:txBody>
                    <a:bodyPr/>
                    <a:lstStyle/>
                    <a:p>
                      <a:pPr algn="ctr"/>
                      <a:r>
                        <a:rPr lang="es-ES" sz="900" dirty="0"/>
                        <a:t>GESTIÓN DE INCIDENCIAS</a:t>
                      </a:r>
                    </a:p>
                  </a:txBody>
                  <a:tcPr marL="68567" marR="68567" marT="34283" marB="34283" anchor="ctr">
                    <a:solidFill>
                      <a:schemeClr val="tx1"/>
                    </a:solidFill>
                  </a:tcPr>
                </a:tc>
                <a:tc>
                  <a:txBody>
                    <a:bodyPr/>
                    <a:lstStyle/>
                    <a:p>
                      <a:pPr algn="ctr"/>
                      <a:r>
                        <a:rPr lang="es-ES" sz="900" dirty="0"/>
                        <a:t>ORDEN</a:t>
                      </a:r>
                    </a:p>
                  </a:txBody>
                  <a:tcPr marL="68567" marR="68567" marT="34283" marB="34283" anchor="ctr">
                    <a:solidFill>
                      <a:schemeClr val="tx1"/>
                    </a:solidFill>
                  </a:tcPr>
                </a:tc>
                <a:tc>
                  <a:txBody>
                    <a:bodyPr/>
                    <a:lstStyle/>
                    <a:p>
                      <a:pPr algn="ctr"/>
                      <a:r>
                        <a:rPr lang="es-ES" sz="900" dirty="0"/>
                        <a:t>INTERACCIÓN</a:t>
                      </a:r>
                    </a:p>
                  </a:txBody>
                  <a:tcPr marL="68567" marR="68567" marT="34283" marB="34283" anchor="ctr">
                    <a:solidFill>
                      <a:schemeClr val="tx1"/>
                    </a:solidFill>
                  </a:tcPr>
                </a:tc>
                <a:tc>
                  <a:txBody>
                    <a:bodyPr/>
                    <a:lstStyle/>
                    <a:p>
                      <a:pPr algn="ctr"/>
                      <a:r>
                        <a:rPr lang="es-ES" sz="900" dirty="0"/>
                        <a:t>FIDELIZACIÓN</a:t>
                      </a:r>
                    </a:p>
                  </a:txBody>
                  <a:tcPr marL="68567" marR="68567" marT="34283" marB="34283" anchor="ctr">
                    <a:solidFill>
                      <a:schemeClr val="tx1"/>
                    </a:solidFill>
                  </a:tcPr>
                </a:tc>
                <a:tc>
                  <a:txBody>
                    <a:bodyPr/>
                    <a:lstStyle/>
                    <a:p>
                      <a:pPr algn="ctr"/>
                      <a:r>
                        <a:rPr lang="es-ES" sz="900" dirty="0"/>
                        <a:t>DIGITALIZACIÓN</a:t>
                      </a:r>
                    </a:p>
                  </a:txBody>
                  <a:tcPr marL="68567" marR="68567" marT="34283" marB="34283" anchor="ctr">
                    <a:solidFill>
                      <a:schemeClr val="tx1"/>
                    </a:solidFill>
                  </a:tcPr>
                </a:tc>
                <a:tc>
                  <a:txBody>
                    <a:bodyPr/>
                    <a:lstStyle/>
                    <a:p>
                      <a:pPr algn="ctr"/>
                      <a:r>
                        <a:rPr lang="es-ES" sz="900" dirty="0"/>
                        <a:t>VALORES</a:t>
                      </a:r>
                    </a:p>
                  </a:txBody>
                  <a:tcPr marL="68567" marR="68567" marT="34283" marB="34283" anchor="ctr">
                    <a:solidFill>
                      <a:schemeClr val="tx1"/>
                    </a:solidFill>
                  </a:tcPr>
                </a:tc>
                <a:extLst>
                  <a:ext uri="{0D108BD9-81ED-4DB2-BD59-A6C34878D82A}">
                    <a16:rowId xmlns:a16="http://schemas.microsoft.com/office/drawing/2014/main" val="1062958787"/>
                  </a:ext>
                </a:extLst>
              </a:tr>
              <a:tr h="388768">
                <a:tc>
                  <a:txBody>
                    <a:bodyPr/>
                    <a:lstStyle/>
                    <a:p>
                      <a:pPr algn="ctr" fontAlgn="ctr"/>
                      <a:r>
                        <a:rPr lang="es-ES" sz="900" b="1" i="0" u="none" strike="noStrike" dirty="0">
                          <a:solidFill>
                            <a:schemeClr val="tx1"/>
                          </a:solidFill>
                          <a:effectLst/>
                          <a:latin typeface="Calibri" panose="020F0502020204030204" pitchFamily="34" charset="0"/>
                        </a:rPr>
                        <a:t>CALIDAD</a:t>
                      </a:r>
                    </a:p>
                  </a:txBody>
                  <a:tcPr marL="7142" marR="7142" marT="7142" marB="0" anchor="ctr">
                    <a:solidFill>
                      <a:schemeClr val="accent1">
                        <a:lumMod val="20000"/>
                        <a:lumOff val="80000"/>
                      </a:schemeClr>
                    </a:solidFill>
                  </a:tcPr>
                </a:tc>
                <a:tc>
                  <a:txBody>
                    <a:bodyPr/>
                    <a:lstStyle/>
                    <a:p>
                      <a:pPr algn="ct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NEGATIVA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NEGATIVA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NEGATIVA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extLst>
                  <a:ext uri="{0D108BD9-81ED-4DB2-BD59-A6C34878D82A}">
                    <a16:rowId xmlns:a16="http://schemas.microsoft.com/office/drawing/2014/main" val="1721007903"/>
                  </a:ext>
                </a:extLst>
              </a:tr>
              <a:tr h="388768">
                <a:tc>
                  <a:txBody>
                    <a:bodyPr/>
                    <a:lstStyle/>
                    <a:p>
                      <a:pPr algn="ctr" fontAlgn="ctr"/>
                      <a:r>
                        <a:rPr lang="es-ES" sz="900" b="1" i="0" u="none" strike="noStrike" dirty="0">
                          <a:solidFill>
                            <a:schemeClr val="tx1"/>
                          </a:solidFill>
                          <a:effectLst/>
                          <a:latin typeface="Calibri" panose="020F0502020204030204" pitchFamily="34" charset="0"/>
                        </a:rPr>
                        <a:t>OFERTAS</a:t>
                      </a:r>
                    </a:p>
                  </a:txBody>
                  <a:tcPr marL="7142" marR="7142" marT="7142" marB="0" anchor="ctr">
                    <a:solidFill>
                      <a:schemeClr val="accent1">
                        <a:lumMod val="40000"/>
                        <a:lumOff val="60000"/>
                      </a:schemeClr>
                    </a:solidFill>
                  </a:tcPr>
                </a:tc>
                <a:tc>
                  <a:txBody>
                    <a:bodyPr/>
                    <a:lstStyle/>
                    <a:p>
                      <a:pPr algn="ctr"/>
                      <a:r>
                        <a:rPr lang="es-ES" sz="900" dirty="0"/>
                        <a:t>NEGATIVA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algn="ctr"/>
                      <a:r>
                        <a:rPr lang="es-ES" sz="900" dirty="0"/>
                        <a:t>NEGATIVA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a:ea typeface="+mn-ea"/>
                          <a:cs typeface="+mn-cs"/>
                        </a:rPr>
                        <a:t>NEGATIVA</a:t>
                      </a: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a:ea typeface="+mn-ea"/>
                          <a:cs typeface="+mn-cs"/>
                        </a:rPr>
                        <a:t>NEGATIVA</a:t>
                      </a: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a:ea typeface="+mn-ea"/>
                          <a:cs typeface="+mn-cs"/>
                        </a:rPr>
                        <a:t>NEGATIVA</a:t>
                      </a: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NEGATIVA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algn="ctr"/>
                      <a:r>
                        <a:rPr lang="es-ES" sz="900" dirty="0"/>
                        <a:t>NEGATIVA</a:t>
                      </a:r>
                    </a:p>
                  </a:txBody>
                  <a:tcPr marL="68567" marR="68567" marT="34283" marB="34283" anchor="ctr">
                    <a:solidFill>
                      <a:schemeClr val="bg1">
                        <a:lumMod val="85000"/>
                      </a:schemeClr>
                    </a:solidFill>
                  </a:tcPr>
                </a:tc>
                <a:extLst>
                  <a:ext uri="{0D108BD9-81ED-4DB2-BD59-A6C34878D82A}">
                    <a16:rowId xmlns:a16="http://schemas.microsoft.com/office/drawing/2014/main" val="3209744566"/>
                  </a:ext>
                </a:extLst>
              </a:tr>
              <a:tr h="388768">
                <a:tc>
                  <a:txBody>
                    <a:bodyPr/>
                    <a:lstStyle/>
                    <a:p>
                      <a:pPr algn="ctr" fontAlgn="ctr"/>
                      <a:r>
                        <a:rPr lang="es-ES" sz="900" b="1" i="0" u="none" strike="noStrike" dirty="0">
                          <a:solidFill>
                            <a:schemeClr val="tx1"/>
                          </a:solidFill>
                          <a:effectLst/>
                          <a:latin typeface="Calibri" panose="020F0502020204030204" pitchFamily="34" charset="0"/>
                        </a:rPr>
                        <a:t>SEGURIDAD</a:t>
                      </a:r>
                    </a:p>
                  </a:txBody>
                  <a:tcPr marL="7142" marR="7142" marT="7142" marB="0"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NEGATIVA</a:t>
                      </a:r>
                    </a:p>
                  </a:txBody>
                  <a:tcPr marL="68567" marR="68567" marT="34283" marB="34283" anchor="ctr">
                    <a:solidFill>
                      <a:schemeClr val="bg1">
                        <a:lumMod val="95000"/>
                      </a:schemeClr>
                    </a:solidFill>
                  </a:tcPr>
                </a:tc>
                <a:tc>
                  <a:txBody>
                    <a:bodyPr/>
                    <a:lstStyle/>
                    <a:p>
                      <a:pPr algn="ct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a:ea typeface="+mn-ea"/>
                          <a:cs typeface="+mn-cs"/>
                        </a:rPr>
                        <a:t>POSITIVA</a:t>
                      </a: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extLst>
                  <a:ext uri="{0D108BD9-81ED-4DB2-BD59-A6C34878D82A}">
                    <a16:rowId xmlns:a16="http://schemas.microsoft.com/office/drawing/2014/main" val="3283902679"/>
                  </a:ext>
                </a:extLst>
              </a:tr>
              <a:tr h="388768">
                <a:tc>
                  <a:txBody>
                    <a:bodyPr/>
                    <a:lstStyle/>
                    <a:p>
                      <a:pPr algn="ctr" fontAlgn="ctr"/>
                      <a:r>
                        <a:rPr lang="es-ES" sz="900" b="1" i="0" u="none" strike="noStrike" dirty="0">
                          <a:solidFill>
                            <a:schemeClr val="tx1"/>
                          </a:solidFill>
                          <a:effectLst/>
                          <a:latin typeface="Calibri" panose="020F0502020204030204" pitchFamily="34" charset="0"/>
                        </a:rPr>
                        <a:t>VARIEDAD</a:t>
                      </a:r>
                    </a:p>
                  </a:txBody>
                  <a:tcPr marL="7142" marR="7142" marT="7142" marB="0" anchor="ctr">
                    <a:solidFill>
                      <a:schemeClr val="accent1">
                        <a:lumMod val="40000"/>
                        <a:lumOff val="60000"/>
                      </a:schemeClr>
                    </a:solidFill>
                  </a:tcPr>
                </a:tc>
                <a:tc>
                  <a:txBody>
                    <a:bodyPr/>
                    <a:lstStyle/>
                    <a:p>
                      <a:pPr algn="ctr"/>
                      <a:r>
                        <a:rPr lang="es-ES" sz="900" dirty="0"/>
                        <a:t>NEGATIVA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85000"/>
                      </a:schemeClr>
                    </a:solidFill>
                  </a:tcPr>
                </a:tc>
                <a:tc>
                  <a:txBody>
                    <a:bodyPr/>
                    <a:lstStyle/>
                    <a:p>
                      <a:pPr algn="ct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NEGATIVA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NEGATIVA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extLst>
                  <a:ext uri="{0D108BD9-81ED-4DB2-BD59-A6C34878D82A}">
                    <a16:rowId xmlns:a16="http://schemas.microsoft.com/office/drawing/2014/main" val="3942626817"/>
                  </a:ext>
                </a:extLst>
              </a:tr>
              <a:tr h="388768">
                <a:tc>
                  <a:txBody>
                    <a:bodyPr/>
                    <a:lstStyle/>
                    <a:p>
                      <a:pPr algn="ctr" fontAlgn="ctr"/>
                      <a:r>
                        <a:rPr lang="es-ES" sz="900" b="1" i="0" u="none" strike="noStrike" dirty="0">
                          <a:solidFill>
                            <a:schemeClr val="tx1"/>
                          </a:solidFill>
                          <a:effectLst/>
                          <a:latin typeface="Calibri" panose="020F0502020204030204" pitchFamily="34" charset="0"/>
                        </a:rPr>
                        <a:t>ATENCIÓN Y TRATO</a:t>
                      </a:r>
                    </a:p>
                  </a:txBody>
                  <a:tcPr marL="7142" marR="7142" marT="7142" marB="0" anchor="ctr">
                    <a:solidFill>
                      <a:schemeClr val="accent1">
                        <a:lumMod val="20000"/>
                        <a:lumOff val="80000"/>
                      </a:schemeClr>
                    </a:solidFill>
                  </a:tcPr>
                </a:tc>
                <a:tc>
                  <a:txBody>
                    <a:bodyPr/>
                    <a:lstStyle/>
                    <a:p>
                      <a:pPr algn="ct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algn="ct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extLst>
                  <a:ext uri="{0D108BD9-81ED-4DB2-BD59-A6C34878D82A}">
                    <a16:rowId xmlns:a16="http://schemas.microsoft.com/office/drawing/2014/main" val="4200184647"/>
                  </a:ext>
                </a:extLst>
              </a:tr>
              <a:tr h="388768">
                <a:tc>
                  <a:txBody>
                    <a:bodyPr/>
                    <a:lstStyle/>
                    <a:p>
                      <a:pPr algn="ctr" fontAlgn="ctr"/>
                      <a:r>
                        <a:rPr lang="es-ES" sz="900" b="1" i="0" u="none" strike="noStrike" dirty="0">
                          <a:solidFill>
                            <a:schemeClr val="tx1"/>
                          </a:solidFill>
                          <a:effectLst/>
                          <a:latin typeface="Calibri" panose="020F0502020204030204" pitchFamily="34" charset="0"/>
                        </a:rPr>
                        <a:t>GESTIÓN DE INCIDENCIAS</a:t>
                      </a:r>
                    </a:p>
                  </a:txBody>
                  <a:tcPr marL="7142" marR="7142" marT="7142" marB="0" anchor="ctr">
                    <a:solidFill>
                      <a:schemeClr val="accent1">
                        <a:lumMod val="40000"/>
                        <a:lumOff val="60000"/>
                      </a:schemeClr>
                    </a:solidFill>
                  </a:tcPr>
                </a:tc>
                <a:tc>
                  <a:txBody>
                    <a:bodyPr/>
                    <a:lstStyle/>
                    <a:p>
                      <a:pPr algn="ct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algn="ct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85000"/>
                      </a:schemeClr>
                    </a:solidFill>
                  </a:tcPr>
                </a:tc>
                <a:extLst>
                  <a:ext uri="{0D108BD9-81ED-4DB2-BD59-A6C34878D82A}">
                    <a16:rowId xmlns:a16="http://schemas.microsoft.com/office/drawing/2014/main" val="2350075532"/>
                  </a:ext>
                </a:extLst>
              </a:tr>
              <a:tr h="907124">
                <a:tc>
                  <a:txBody>
                    <a:bodyPr/>
                    <a:lstStyle/>
                    <a:p>
                      <a:pPr algn="ctr" fontAlgn="ctr"/>
                      <a:r>
                        <a:rPr lang="es-ES" sz="900" b="1" i="0" u="none" strike="noStrike" dirty="0">
                          <a:solidFill>
                            <a:schemeClr val="tx1"/>
                          </a:solidFill>
                          <a:effectLst/>
                          <a:latin typeface="Calibri" panose="020F0502020204030204" pitchFamily="34" charset="0"/>
                        </a:rPr>
                        <a:t>ORDEN</a:t>
                      </a:r>
                    </a:p>
                  </a:txBody>
                  <a:tcPr marL="7142" marR="7142" marT="7142" marB="0" anchor="ctr">
                    <a:solidFill>
                      <a:schemeClr val="accent1">
                        <a:lumMod val="20000"/>
                        <a:lumOff val="80000"/>
                      </a:schemeClr>
                    </a:solidFill>
                  </a:tcPr>
                </a:tc>
                <a:tc>
                  <a:txBody>
                    <a:bodyPr/>
                    <a:lstStyle/>
                    <a:p>
                      <a:pPr algn="ct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NEGATIVA</a:t>
                      </a:r>
                    </a:p>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solidFill>
                      <a:schemeClr val="bg1">
                        <a:lumMod val="95000"/>
                      </a:schemeClr>
                    </a:solidFill>
                  </a:tcPr>
                </a:tc>
                <a:tc>
                  <a:txBody>
                    <a:bodyPr/>
                    <a:lstStyle/>
                    <a:p>
                      <a:pPr algn="ct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extLst>
                  <a:ext uri="{0D108BD9-81ED-4DB2-BD59-A6C34878D82A}">
                    <a16:rowId xmlns:a16="http://schemas.microsoft.com/office/drawing/2014/main" val="1857226828"/>
                  </a:ext>
                </a:extLst>
              </a:tr>
              <a:tr h="388768">
                <a:tc>
                  <a:txBody>
                    <a:bodyPr/>
                    <a:lstStyle/>
                    <a:p>
                      <a:pPr algn="ctr" fontAlgn="ctr"/>
                      <a:r>
                        <a:rPr lang="es-ES" sz="900" b="1" i="0" u="none" strike="noStrike" dirty="0">
                          <a:solidFill>
                            <a:schemeClr val="tx1"/>
                          </a:solidFill>
                          <a:effectLst/>
                          <a:latin typeface="Calibri" panose="020F0502020204030204" pitchFamily="34" charset="0"/>
                        </a:rPr>
                        <a:t>INTERACCIÓN</a:t>
                      </a:r>
                    </a:p>
                  </a:txBody>
                  <a:tcPr marL="7142" marR="7142" marT="7142" marB="0"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mn-lt"/>
                          <a:ea typeface="+mn-ea"/>
                          <a:cs typeface="+mn-cs"/>
                        </a:rPr>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mn-lt"/>
                        <a:ea typeface="+mn-ea"/>
                        <a:cs typeface="+mn-cs"/>
                      </a:endParaRPr>
                    </a:p>
                  </a:txBody>
                  <a:tcPr marL="68567" marR="68567" marT="34283" marB="34283" anchor="ctr">
                    <a:noFill/>
                  </a:tcPr>
                </a:tc>
                <a:tc>
                  <a:txBody>
                    <a:bodyPr/>
                    <a:lstStyle/>
                    <a:p>
                      <a:pPr algn="ct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85000"/>
                      </a:schemeClr>
                    </a:solidFill>
                  </a:tcPr>
                </a:tc>
                <a:extLst>
                  <a:ext uri="{0D108BD9-81ED-4DB2-BD59-A6C34878D82A}">
                    <a16:rowId xmlns:a16="http://schemas.microsoft.com/office/drawing/2014/main" val="2618770340"/>
                  </a:ext>
                </a:extLst>
              </a:tr>
              <a:tr h="388768">
                <a:tc>
                  <a:txBody>
                    <a:bodyPr/>
                    <a:lstStyle/>
                    <a:p>
                      <a:pPr algn="ctr" fontAlgn="ctr"/>
                      <a:r>
                        <a:rPr lang="es-ES" sz="900" b="1" i="0" u="none" strike="noStrike" dirty="0">
                          <a:solidFill>
                            <a:schemeClr val="tx1"/>
                          </a:solidFill>
                          <a:effectLst/>
                          <a:latin typeface="Calibri" panose="020F0502020204030204" pitchFamily="34" charset="0"/>
                        </a:rPr>
                        <a:t>FIDELIZACIÓN</a:t>
                      </a:r>
                    </a:p>
                  </a:txBody>
                  <a:tcPr marL="7142" marR="7142" marT="7142" marB="0" anchor="ctr">
                    <a:solidFill>
                      <a:schemeClr val="accent1">
                        <a:lumMod val="20000"/>
                        <a:lumOff val="80000"/>
                      </a:schemeClr>
                    </a:solidFill>
                  </a:tcPr>
                </a:tc>
                <a:tc>
                  <a:txBody>
                    <a:bodyPr/>
                    <a:lstStyle/>
                    <a:p>
                      <a:pPr algn="ct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95000"/>
                      </a:schemeClr>
                    </a:solidFill>
                  </a:tcPr>
                </a:tc>
                <a:tc>
                  <a:txBody>
                    <a:bodyPr/>
                    <a:lstStyle/>
                    <a:p>
                      <a:pPr algn="ct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extLst>
                  <a:ext uri="{0D108BD9-81ED-4DB2-BD59-A6C34878D82A}">
                    <a16:rowId xmlns:a16="http://schemas.microsoft.com/office/drawing/2014/main" val="1744115701"/>
                  </a:ext>
                </a:extLst>
              </a:tr>
              <a:tr h="388768">
                <a:tc>
                  <a:txBody>
                    <a:bodyPr/>
                    <a:lstStyle/>
                    <a:p>
                      <a:pPr algn="ctr" fontAlgn="ctr"/>
                      <a:r>
                        <a:rPr lang="es-ES" sz="900" b="1" i="0" u="none" strike="noStrike" dirty="0">
                          <a:solidFill>
                            <a:schemeClr val="tx1"/>
                          </a:solidFill>
                          <a:effectLst/>
                          <a:latin typeface="Calibri" panose="020F0502020204030204" pitchFamily="34" charset="0"/>
                        </a:rPr>
                        <a:t>DIGITALIZACIÓN</a:t>
                      </a:r>
                    </a:p>
                  </a:txBody>
                  <a:tcPr marL="7142" marR="7142" marT="7142" marB="0" anchor="ctr">
                    <a:solidFill>
                      <a:schemeClr val="accent1">
                        <a:lumMod val="40000"/>
                        <a:lumOff val="60000"/>
                      </a:schemeClr>
                    </a:solidFill>
                  </a:tcPr>
                </a:tc>
                <a:tc>
                  <a:txBody>
                    <a:bodyPr/>
                    <a:lstStyle/>
                    <a:p>
                      <a:pPr algn="ctr"/>
                      <a:r>
                        <a:rPr lang="es-ES" sz="900" dirty="0"/>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algn="ct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NEGATIVA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POSITIVA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NEGATIVA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NEGATIVA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extLst>
                  <a:ext uri="{0D108BD9-81ED-4DB2-BD59-A6C34878D82A}">
                    <a16:rowId xmlns:a16="http://schemas.microsoft.com/office/drawing/2014/main" val="3508807460"/>
                  </a:ext>
                </a:extLst>
              </a:tr>
              <a:tr h="388768">
                <a:tc>
                  <a:txBody>
                    <a:bodyPr/>
                    <a:lstStyle/>
                    <a:p>
                      <a:pPr algn="ctr" fontAlgn="ctr"/>
                      <a:r>
                        <a:rPr lang="es-ES" sz="900" b="1" i="0" u="none" strike="noStrike" dirty="0">
                          <a:solidFill>
                            <a:schemeClr val="tx1"/>
                          </a:solidFill>
                          <a:effectLst/>
                          <a:latin typeface="Calibri" panose="020F0502020204030204" pitchFamily="34" charset="0"/>
                        </a:rPr>
                        <a:t>VALORES</a:t>
                      </a:r>
                    </a:p>
                  </a:txBody>
                  <a:tcPr marL="7142" marR="7142" marT="7142" marB="0" anchor="ctr">
                    <a:solidFill>
                      <a:schemeClr val="accent1">
                        <a:lumMod val="20000"/>
                        <a:lumOff val="80000"/>
                      </a:schemeClr>
                    </a:solidFill>
                  </a:tcPr>
                </a:tc>
                <a:tc>
                  <a:txBody>
                    <a:bodyPr/>
                    <a:lstStyle/>
                    <a:p>
                      <a:pPr algn="ct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noFill/>
                  </a:tcPr>
                </a:tc>
                <a:tc>
                  <a:txBody>
                    <a:bodyPr/>
                    <a:lstStyle/>
                    <a:p>
                      <a:pPr algn="ct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POSITIVA</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endParaRPr lang="es-ES" sz="900" dirty="0"/>
                    </a:p>
                  </a:txBody>
                  <a:tcPr marL="68567" marR="68567" marT="34283" marB="34283" anchor="ctr">
                    <a:noFill/>
                  </a:tcPr>
                </a:tc>
                <a:extLst>
                  <a:ext uri="{0D108BD9-81ED-4DB2-BD59-A6C34878D82A}">
                    <a16:rowId xmlns:a16="http://schemas.microsoft.com/office/drawing/2014/main" val="3894802380"/>
                  </a:ext>
                </a:extLst>
              </a:tr>
            </a:tbl>
          </a:graphicData>
        </a:graphic>
      </p:graphicFrame>
    </p:spTree>
    <p:extLst>
      <p:ext uri="{BB962C8B-B14F-4D97-AF65-F5344CB8AC3E}">
        <p14:creationId xmlns:p14="http://schemas.microsoft.com/office/powerpoint/2010/main" val="13727001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89</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127019"/>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¿Se están enfocando bien?</a:t>
            </a:r>
          </a:p>
          <a:p>
            <a:r>
              <a:rPr lang="es-ES" sz="1400" dirty="0">
                <a:solidFill>
                  <a:schemeClr val="bg1"/>
                </a:solidFill>
                <a:latin typeface="Montserrat" panose="00000500000000000000" pitchFamily="50" charset="0"/>
              </a:rPr>
              <a:t>Mejor NPS</a:t>
            </a:r>
          </a:p>
        </p:txBody>
      </p:sp>
      <p:graphicFrame>
        <p:nvGraphicFramePr>
          <p:cNvPr id="2" name="Tabla 1">
            <a:extLst>
              <a:ext uri="{FF2B5EF4-FFF2-40B4-BE49-F238E27FC236}">
                <a16:creationId xmlns:a16="http://schemas.microsoft.com/office/drawing/2014/main" id="{B7F9EDF8-8516-85D4-0721-A3146857DC0B}"/>
              </a:ext>
            </a:extLst>
          </p:cNvPr>
          <p:cNvGraphicFramePr>
            <a:graphicFrameLocks noGrp="1"/>
          </p:cNvGraphicFramePr>
          <p:nvPr>
            <p:extLst>
              <p:ext uri="{D42A27DB-BD31-4B8C-83A1-F6EECF244321}">
                <p14:modId xmlns:p14="http://schemas.microsoft.com/office/powerpoint/2010/main" val="3525095941"/>
              </p:ext>
            </p:extLst>
          </p:nvPr>
        </p:nvGraphicFramePr>
        <p:xfrm>
          <a:off x="426476" y="837218"/>
          <a:ext cx="11339047" cy="5291552"/>
        </p:xfrm>
        <a:graphic>
          <a:graphicData uri="http://schemas.openxmlformats.org/drawingml/2006/table">
            <a:tbl>
              <a:tblPr firstRow="1" bandRow="1">
                <a:tableStyleId>{5C22544A-7EE6-4342-B048-85BDC9FD1C3A}</a:tableStyleId>
              </a:tblPr>
              <a:tblGrid>
                <a:gridCol w="3144290">
                  <a:extLst>
                    <a:ext uri="{9D8B030D-6E8A-4147-A177-3AD203B41FA5}">
                      <a16:colId xmlns:a16="http://schemas.microsoft.com/office/drawing/2014/main" val="2590499074"/>
                    </a:ext>
                  </a:extLst>
                </a:gridCol>
                <a:gridCol w="1479665">
                  <a:extLst>
                    <a:ext uri="{9D8B030D-6E8A-4147-A177-3AD203B41FA5}">
                      <a16:colId xmlns:a16="http://schemas.microsoft.com/office/drawing/2014/main" val="4283049770"/>
                    </a:ext>
                  </a:extLst>
                </a:gridCol>
                <a:gridCol w="616528">
                  <a:extLst>
                    <a:ext uri="{9D8B030D-6E8A-4147-A177-3AD203B41FA5}">
                      <a16:colId xmlns:a16="http://schemas.microsoft.com/office/drawing/2014/main" val="1842262079"/>
                    </a:ext>
                  </a:extLst>
                </a:gridCol>
                <a:gridCol w="1332877">
                  <a:extLst>
                    <a:ext uri="{9D8B030D-6E8A-4147-A177-3AD203B41FA5}">
                      <a16:colId xmlns:a16="http://schemas.microsoft.com/office/drawing/2014/main" val="1846992132"/>
                    </a:ext>
                  </a:extLst>
                </a:gridCol>
                <a:gridCol w="1424228">
                  <a:extLst>
                    <a:ext uri="{9D8B030D-6E8A-4147-A177-3AD203B41FA5}">
                      <a16:colId xmlns:a16="http://schemas.microsoft.com/office/drawing/2014/main" val="3931012333"/>
                    </a:ext>
                  </a:extLst>
                </a:gridCol>
                <a:gridCol w="1040782">
                  <a:extLst>
                    <a:ext uri="{9D8B030D-6E8A-4147-A177-3AD203B41FA5}">
                      <a16:colId xmlns:a16="http://schemas.microsoft.com/office/drawing/2014/main" val="2693674810"/>
                    </a:ext>
                  </a:extLst>
                </a:gridCol>
                <a:gridCol w="2300677">
                  <a:extLst>
                    <a:ext uri="{9D8B030D-6E8A-4147-A177-3AD203B41FA5}">
                      <a16:colId xmlns:a16="http://schemas.microsoft.com/office/drawing/2014/main" val="2990603244"/>
                    </a:ext>
                  </a:extLst>
                </a:gridCol>
              </a:tblGrid>
              <a:tr h="330722">
                <a:tc>
                  <a:txBody>
                    <a:bodyPr/>
                    <a:lstStyle/>
                    <a:p>
                      <a:pPr algn="ctr"/>
                      <a:r>
                        <a:rPr lang="es-ES" sz="900" dirty="0"/>
                        <a:t>SECTORES</a:t>
                      </a:r>
                    </a:p>
                  </a:txBody>
                  <a:tcPr marL="68567" marR="68567" marT="34283" marB="34283" anchor="ctr">
                    <a:solidFill>
                      <a:schemeClr val="tx1"/>
                    </a:solidFill>
                  </a:tcPr>
                </a:tc>
                <a:tc gridSpan="2">
                  <a:txBody>
                    <a:bodyPr/>
                    <a:lstStyle/>
                    <a:p>
                      <a:pPr algn="ctr"/>
                      <a:r>
                        <a:rPr lang="es-ES" sz="900" dirty="0"/>
                        <a:t>MEJOR NPS</a:t>
                      </a:r>
                    </a:p>
                  </a:txBody>
                  <a:tcPr marL="68567" marR="68567" marT="34283" marB="34283" anchor="ctr">
                    <a:solidFill>
                      <a:schemeClr val="tx1"/>
                    </a:solidFill>
                  </a:tcPr>
                </a:tc>
                <a:tc hMerge="1">
                  <a:txBody>
                    <a:bodyPr/>
                    <a:lstStyle/>
                    <a:p>
                      <a:pPr algn="ctr"/>
                      <a:endParaRPr lang="es-ES" sz="1200" dirty="0"/>
                    </a:p>
                  </a:txBody>
                  <a:tcPr anchor="ctr">
                    <a:solidFill>
                      <a:schemeClr val="tx1"/>
                    </a:solidFill>
                  </a:tcPr>
                </a:tc>
                <a:tc>
                  <a:txBody>
                    <a:bodyPr/>
                    <a:lstStyle/>
                    <a:p>
                      <a:pPr algn="ctr"/>
                      <a:r>
                        <a:rPr lang="es-ES" sz="900" dirty="0"/>
                        <a:t>ESTILO</a:t>
                      </a:r>
                      <a:r>
                        <a:rPr lang="es-ES" sz="900" baseline="0" dirty="0"/>
                        <a:t> DESASISTIDO</a:t>
                      </a:r>
                      <a:endParaRPr lang="es-ES" sz="900" dirty="0"/>
                    </a:p>
                  </a:txBody>
                  <a:tcPr marL="68567" marR="68567" marT="34283" marB="34283" anchor="ctr">
                    <a:solidFill>
                      <a:schemeClr val="tx1"/>
                    </a:solidFill>
                  </a:tcPr>
                </a:tc>
                <a:tc>
                  <a:txBody>
                    <a:bodyPr/>
                    <a:lstStyle/>
                    <a:p>
                      <a:pPr algn="ctr"/>
                      <a:r>
                        <a:rPr lang="es-ES" sz="900" dirty="0"/>
                        <a:t>OBJETIVO</a:t>
                      </a:r>
                    </a:p>
                  </a:txBody>
                  <a:tcPr marL="68567" marR="68567" marT="34283" marB="34283" anchor="ctr">
                    <a:solidFill>
                      <a:schemeClr val="tx1"/>
                    </a:solidFill>
                  </a:tcPr>
                </a:tc>
                <a:tc>
                  <a:txBody>
                    <a:bodyPr/>
                    <a:lstStyle/>
                    <a:p>
                      <a:pPr algn="ctr"/>
                      <a:r>
                        <a:rPr lang="es-ES" sz="900" dirty="0"/>
                        <a:t>ESTILO DIANA</a:t>
                      </a:r>
                    </a:p>
                  </a:txBody>
                  <a:tcPr marL="68567" marR="68567" marT="34283" marB="34283" anchor="ctr">
                    <a:solidFill>
                      <a:schemeClr val="tx1"/>
                    </a:solidFill>
                  </a:tcPr>
                </a:tc>
                <a:tc>
                  <a:txBody>
                    <a:bodyPr/>
                    <a:lstStyle/>
                    <a:p>
                      <a:pPr algn="ctr"/>
                      <a:r>
                        <a:rPr lang="es-ES" sz="900" dirty="0"/>
                        <a:t>OBJETIVO</a:t>
                      </a:r>
                    </a:p>
                  </a:txBody>
                  <a:tcPr marL="68567" marR="68567" marT="34283" marB="34283" anchor="ctr">
                    <a:solidFill>
                      <a:schemeClr val="tx1"/>
                    </a:solidFill>
                  </a:tcPr>
                </a:tc>
                <a:extLst>
                  <a:ext uri="{0D108BD9-81ED-4DB2-BD59-A6C34878D82A}">
                    <a16:rowId xmlns:a16="http://schemas.microsoft.com/office/drawing/2014/main" val="1062958787"/>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PRODUCTOS O SERVICIOS ONLINE</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Amazon (ON)</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20,65</a:t>
                      </a:r>
                    </a:p>
                  </a:txBody>
                  <a:tcPr marL="7142" marR="7142" marT="7142" marB="0" anchor="ctr">
                    <a:solidFill>
                      <a:schemeClr val="bg1">
                        <a:lumMod val="95000"/>
                      </a:schemeClr>
                    </a:solidFill>
                  </a:tcPr>
                </a:tc>
                <a:tc>
                  <a:txBody>
                    <a:bodyPr/>
                    <a:lstStyle/>
                    <a:p>
                      <a:pPr algn="ctr"/>
                      <a:r>
                        <a:rPr lang="es-ES" sz="900" dirty="0"/>
                        <a:t>IMPULSIVO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PLACER / SATISFACCIÓN</a:t>
                      </a:r>
                    </a:p>
                  </a:txBody>
                  <a:tcPr marL="68567" marR="68567" marT="34283" marB="34283" anchor="ctr">
                    <a:solidFill>
                      <a:schemeClr val="accent1">
                        <a:lumMod val="20000"/>
                        <a:lumOff val="80000"/>
                      </a:schemeClr>
                    </a:solidFill>
                  </a:tcPr>
                </a:tc>
                <a:tc>
                  <a:txBody>
                    <a:bodyPr/>
                    <a:lstStyle/>
                    <a:p>
                      <a:pPr algn="ctr"/>
                      <a:r>
                        <a:rPr lang="es-ES" sz="900" dirty="0"/>
                        <a:t>ESTRATÉGICO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95000"/>
                      </a:schemeClr>
                    </a:solidFill>
                  </a:tcPr>
                </a:tc>
                <a:extLst>
                  <a:ext uri="{0D108BD9-81ED-4DB2-BD59-A6C34878D82A}">
                    <a16:rowId xmlns:a16="http://schemas.microsoft.com/office/drawing/2014/main" val="1721007903"/>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TELECOMUNICACIONES</a:t>
                      </a:r>
                    </a:p>
                  </a:txBody>
                  <a:tcPr marL="7142" marR="7142" marT="7142" marB="0" anchor="ctr">
                    <a:solidFill>
                      <a:schemeClr val="bg1">
                        <a:lumMod val="8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Digi</a:t>
                      </a:r>
                      <a:r>
                        <a:rPr lang="es-ES" sz="900" b="1" i="0" u="none" strike="noStrike" dirty="0">
                          <a:solidFill>
                            <a:schemeClr val="tx1"/>
                          </a:solidFill>
                          <a:effectLst/>
                          <a:latin typeface="Calibri" panose="020F0502020204030204" pitchFamily="34" charset="0"/>
                        </a:rPr>
                        <a:t> (</a:t>
                      </a:r>
                      <a:r>
                        <a:rPr lang="es-ES" sz="900" b="1" i="0" u="none" strike="noStrike" dirty="0" err="1">
                          <a:solidFill>
                            <a:schemeClr val="tx1"/>
                          </a:solidFill>
                          <a:effectLst/>
                          <a:latin typeface="Calibri" panose="020F0502020204030204" pitchFamily="34" charset="0"/>
                        </a:rPr>
                        <a:t>CT</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40,93</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40000"/>
                        <a:lumOff val="60000"/>
                      </a:schemeClr>
                    </a:solidFill>
                  </a:tcPr>
                </a:tc>
                <a:tc>
                  <a:txBody>
                    <a:bodyPr/>
                    <a:lstStyle/>
                    <a:p>
                      <a:pPr algn="ctr"/>
                      <a:r>
                        <a:rPr lang="es-ES" sz="900" dirty="0"/>
                        <a:t>CRÍTICO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bg1">
                        <a:lumMod val="85000"/>
                      </a:schemeClr>
                    </a:solidFill>
                  </a:tcPr>
                </a:tc>
                <a:extLst>
                  <a:ext uri="{0D108BD9-81ED-4DB2-BD59-A6C34878D82A}">
                    <a16:rowId xmlns:a16="http://schemas.microsoft.com/office/drawing/2014/main" val="3209744566"/>
                  </a:ext>
                </a:extLst>
              </a:tr>
              <a:tr h="330722">
                <a:tc>
                  <a:txBody>
                    <a:bodyPr/>
                    <a:lstStyle/>
                    <a:p>
                      <a:pPr algn="ctr" fontAlgn="ctr"/>
                      <a:r>
                        <a:rPr lang="es-ES" sz="900" b="1" i="0" u="none" strike="noStrike" dirty="0">
                          <a:solidFill>
                            <a:schemeClr val="tx1"/>
                          </a:solidFill>
                          <a:effectLst/>
                          <a:latin typeface="Calibri" panose="020F0502020204030204" pitchFamily="34" charset="0"/>
                        </a:rPr>
                        <a:t>ESTABLECIMIENTOS DE COSMÉTICA O PERFUMERÍAS</a:t>
                      </a:r>
                    </a:p>
                  </a:txBody>
                  <a:tcPr marL="7142" marR="7142" marT="7142" marB="0" anchor="ctr">
                    <a:solidFill>
                      <a:schemeClr val="bg1">
                        <a:lumMod val="9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Druni</a:t>
                      </a:r>
                      <a:r>
                        <a:rPr lang="es-ES" sz="900" b="1" i="0" u="none" strike="noStrike" dirty="0">
                          <a:solidFill>
                            <a:schemeClr val="tx1"/>
                          </a:solidFill>
                          <a:effectLst/>
                          <a:latin typeface="Calibri" panose="020F0502020204030204" pitchFamily="34" charset="0"/>
                        </a:rPr>
                        <a:t> (</a:t>
                      </a:r>
                      <a:r>
                        <a:rPr lang="es-ES" sz="900" b="1" i="0" u="none" strike="noStrike" dirty="0" err="1">
                          <a:solidFill>
                            <a:schemeClr val="tx1"/>
                          </a:solidFill>
                          <a:effectLst/>
                          <a:latin typeface="Calibri" panose="020F0502020204030204" pitchFamily="34" charset="0"/>
                        </a:rPr>
                        <a:t>CP</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7,29</a:t>
                      </a:r>
                    </a:p>
                  </a:txBody>
                  <a:tcPr marL="7142" marR="7142" marT="7142" marB="0" anchor="ctr">
                    <a:solidFill>
                      <a:schemeClr val="bg1">
                        <a:lumMod val="95000"/>
                      </a:schemeClr>
                    </a:solidFill>
                  </a:tcPr>
                </a:tc>
                <a:tc>
                  <a:txBody>
                    <a:bodyPr/>
                    <a:lstStyle/>
                    <a:p>
                      <a:pPr algn="ctr"/>
                      <a:r>
                        <a:rPr lang="es-ES" sz="900" dirty="0"/>
                        <a:t>ROMÁNTICO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20000"/>
                        <a:lumOff val="80000"/>
                      </a:schemeClr>
                    </a:solidFill>
                  </a:tcPr>
                </a:tc>
                <a:tc>
                  <a:txBody>
                    <a:bodyPr/>
                    <a:lstStyle/>
                    <a:p>
                      <a:pPr algn="ctr"/>
                      <a:r>
                        <a:rPr lang="es-ES" sz="900" dirty="0"/>
                        <a:t>CRÍTICO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bg1">
                        <a:lumMod val="95000"/>
                      </a:schemeClr>
                    </a:solidFill>
                  </a:tcPr>
                </a:tc>
                <a:extLst>
                  <a:ext uri="{0D108BD9-81ED-4DB2-BD59-A6C34878D82A}">
                    <a16:rowId xmlns:a16="http://schemas.microsoft.com/office/drawing/2014/main" val="3283902679"/>
                  </a:ext>
                </a:extLst>
              </a:tr>
              <a:tr h="330722">
                <a:tc>
                  <a:txBody>
                    <a:bodyPr/>
                    <a:lstStyle/>
                    <a:p>
                      <a:pPr algn="ctr" fontAlgn="ctr"/>
                      <a:r>
                        <a:rPr lang="es-ES" sz="900" b="1" i="0" u="none" strike="noStrike" dirty="0">
                          <a:solidFill>
                            <a:schemeClr val="tx1"/>
                          </a:solidFill>
                          <a:effectLst/>
                          <a:latin typeface="Calibri" panose="020F0502020204030204" pitchFamily="34" charset="0"/>
                        </a:rPr>
                        <a:t>ESTABLECIMIENTOS DE MODA</a:t>
                      </a:r>
                    </a:p>
                  </a:txBody>
                  <a:tcPr marL="7142" marR="7142" marT="7142" marB="0" anchor="ctr">
                    <a:solidFill>
                      <a:schemeClr val="bg1">
                        <a:lumMod val="8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Moda El Corte Inglés (M)</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17,93</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40000"/>
                        <a:lumOff val="60000"/>
                      </a:schemeClr>
                    </a:solidFill>
                  </a:tcPr>
                </a:tc>
                <a:tc>
                  <a:txBody>
                    <a:bodyPr/>
                    <a:lstStyle/>
                    <a:p>
                      <a:pPr algn="ctr"/>
                      <a:r>
                        <a:rPr lang="es-ES" sz="900" dirty="0"/>
                        <a:t>ESTRATÉGICO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85000"/>
                      </a:schemeClr>
                    </a:solidFill>
                  </a:tcPr>
                </a:tc>
                <a:extLst>
                  <a:ext uri="{0D108BD9-81ED-4DB2-BD59-A6C34878D82A}">
                    <a16:rowId xmlns:a16="http://schemas.microsoft.com/office/drawing/2014/main" val="3942626817"/>
                  </a:ext>
                </a:extLst>
              </a:tr>
              <a:tr h="330722">
                <a:tc>
                  <a:txBody>
                    <a:bodyPr/>
                    <a:lstStyle/>
                    <a:p>
                      <a:pPr algn="ctr" fontAlgn="ctr"/>
                      <a:r>
                        <a:rPr lang="es-ES" sz="900" b="1" i="0" u="none" strike="noStrike" dirty="0">
                          <a:solidFill>
                            <a:schemeClr val="tx1"/>
                          </a:solidFill>
                          <a:effectLst/>
                          <a:latin typeface="Calibri" panose="020F0502020204030204" pitchFamily="34" charset="0"/>
                        </a:rPr>
                        <a:t>SUPERMERCADOS</a:t>
                      </a:r>
                    </a:p>
                  </a:txBody>
                  <a:tcPr marL="7142" marR="7142" marT="7142" marB="0" anchor="ctr">
                    <a:solidFill>
                      <a:schemeClr val="bg1">
                        <a:lumMod val="9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Lidl</a:t>
                      </a:r>
                      <a:r>
                        <a:rPr lang="es-ES" sz="900" b="1" i="0" u="none" strike="noStrike" dirty="0">
                          <a:solidFill>
                            <a:schemeClr val="tx1"/>
                          </a:solidFill>
                          <a:effectLst/>
                          <a:latin typeface="Calibri" panose="020F0502020204030204" pitchFamily="34" charset="0"/>
                        </a:rPr>
                        <a:t> (S)</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5,75</a:t>
                      </a:r>
                    </a:p>
                  </a:txBody>
                  <a:tcPr marL="7142" marR="7142" marT="7142" marB="0" anchor="ctr">
                    <a:solidFill>
                      <a:schemeClr val="bg1">
                        <a:lumMod val="95000"/>
                      </a:schemeClr>
                    </a:solidFill>
                  </a:tcPr>
                </a:tc>
                <a:tc>
                  <a:txBody>
                    <a:bodyPr/>
                    <a:lstStyle/>
                    <a:p>
                      <a:pPr algn="ctr"/>
                      <a:r>
                        <a:rPr lang="es-ES" sz="900" dirty="0"/>
                        <a:t>IMPULSIVO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PLACER / SATISFACCIÓN</a:t>
                      </a:r>
                    </a:p>
                  </a:txBody>
                  <a:tcPr marL="68567" marR="68567" marT="34283" marB="34283" anchor="ctr">
                    <a:solidFill>
                      <a:schemeClr val="accent1">
                        <a:lumMod val="20000"/>
                        <a:lumOff val="80000"/>
                      </a:schemeClr>
                    </a:solidFill>
                  </a:tcPr>
                </a:tc>
                <a:tc>
                  <a:txBody>
                    <a:bodyPr/>
                    <a:lstStyle/>
                    <a:p>
                      <a:pPr algn="ctr"/>
                      <a:r>
                        <a:rPr lang="es-ES" sz="900" dirty="0"/>
                        <a:t>CRÍTICO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bg1">
                        <a:lumMod val="95000"/>
                      </a:schemeClr>
                    </a:solidFill>
                  </a:tcPr>
                </a:tc>
                <a:extLst>
                  <a:ext uri="{0D108BD9-81ED-4DB2-BD59-A6C34878D82A}">
                    <a16:rowId xmlns:a16="http://schemas.microsoft.com/office/drawing/2014/main" val="2817750256"/>
                  </a:ext>
                </a:extLst>
              </a:tr>
              <a:tr h="330722">
                <a:tc>
                  <a:txBody>
                    <a:bodyPr/>
                    <a:lstStyle/>
                    <a:p>
                      <a:pPr algn="ctr" fontAlgn="ctr"/>
                      <a:r>
                        <a:rPr lang="es-ES" sz="900" b="1" i="0" u="none" strike="noStrike" dirty="0">
                          <a:solidFill>
                            <a:schemeClr val="tx1"/>
                          </a:solidFill>
                          <a:effectLst/>
                          <a:latin typeface="Calibri" panose="020F0502020204030204" pitchFamily="34" charset="0"/>
                        </a:rPr>
                        <a:t>AGENCIAS DE VIAJES O COMPAÑÍAS TURÍSTICAS</a:t>
                      </a:r>
                    </a:p>
                  </a:txBody>
                  <a:tcPr marL="7142" marR="7142" marT="7142" marB="0" anchor="ctr">
                    <a:solidFill>
                      <a:schemeClr val="bg1">
                        <a:lumMod val="8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Viajes El Corte Inglés (</a:t>
                      </a:r>
                      <a:r>
                        <a:rPr lang="es-ES" sz="900" b="1" i="0" u="none" strike="noStrike" dirty="0" err="1">
                          <a:solidFill>
                            <a:schemeClr val="tx1"/>
                          </a:solidFill>
                          <a:effectLst/>
                          <a:latin typeface="Calibri" panose="020F0502020204030204" pitchFamily="34" charset="0"/>
                        </a:rPr>
                        <a:t>AV</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17,75</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40000"/>
                        <a:lumOff val="60000"/>
                      </a:schemeClr>
                    </a:solidFill>
                  </a:tcPr>
                </a:tc>
                <a:tc>
                  <a:txBody>
                    <a:bodyPr/>
                    <a:lstStyle/>
                    <a:p>
                      <a:pPr algn="ctr"/>
                      <a:r>
                        <a:rPr lang="es-ES" sz="900" dirty="0"/>
                        <a:t>ESTRATÉGICO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85000"/>
                      </a:schemeClr>
                    </a:solidFill>
                  </a:tcPr>
                </a:tc>
                <a:extLst>
                  <a:ext uri="{0D108BD9-81ED-4DB2-BD59-A6C34878D82A}">
                    <a16:rowId xmlns:a16="http://schemas.microsoft.com/office/drawing/2014/main" val="4200184647"/>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SEGURO DE COCHE</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Mapfre auto (</a:t>
                      </a:r>
                      <a:r>
                        <a:rPr lang="es-ES" sz="900" b="1" i="0" u="none" strike="noStrike" dirty="0" err="1">
                          <a:solidFill>
                            <a:schemeClr val="tx1"/>
                          </a:solidFill>
                          <a:effectLst/>
                          <a:latin typeface="Calibri" panose="020F0502020204030204" pitchFamily="34" charset="0"/>
                        </a:rPr>
                        <a:t>SGC</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8,39</a:t>
                      </a:r>
                    </a:p>
                  </a:txBody>
                  <a:tcPr marL="7142" marR="7142" marT="7142" marB="0" anchor="ctr">
                    <a:solidFill>
                      <a:schemeClr val="bg1">
                        <a:lumMod val="95000"/>
                      </a:schemeClr>
                    </a:solidFill>
                  </a:tcPr>
                </a:tc>
                <a:tc>
                  <a:txBody>
                    <a:bodyPr/>
                    <a:lstStyle/>
                    <a:p>
                      <a:pPr algn="ctr"/>
                      <a:r>
                        <a:rPr lang="es-ES" sz="900" dirty="0"/>
                        <a:t>ROMÁNTICO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20000"/>
                        <a:lumOff val="80000"/>
                      </a:schemeClr>
                    </a:solidFill>
                  </a:tcPr>
                </a:tc>
                <a:tc>
                  <a:txBody>
                    <a:bodyPr/>
                    <a:lstStyle/>
                    <a:p>
                      <a:pPr algn="ctr"/>
                      <a:r>
                        <a:rPr lang="es-ES" sz="900" dirty="0"/>
                        <a:t>ESTRATÉGICO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95000"/>
                      </a:schemeClr>
                    </a:solidFill>
                  </a:tcPr>
                </a:tc>
                <a:extLst>
                  <a:ext uri="{0D108BD9-81ED-4DB2-BD59-A6C34878D82A}">
                    <a16:rowId xmlns:a16="http://schemas.microsoft.com/office/drawing/2014/main" val="2350075532"/>
                  </a:ext>
                </a:extLst>
              </a:tr>
              <a:tr h="330722">
                <a:tc>
                  <a:txBody>
                    <a:bodyPr/>
                    <a:lstStyle/>
                    <a:p>
                      <a:pPr algn="ctr" fontAlgn="ctr"/>
                      <a:r>
                        <a:rPr lang="es-ES" sz="900" b="1" i="0" u="none" strike="noStrike" dirty="0">
                          <a:solidFill>
                            <a:schemeClr val="tx1"/>
                          </a:solidFill>
                          <a:effectLst/>
                          <a:latin typeface="Calibri" panose="020F0502020204030204" pitchFamily="34" charset="0"/>
                        </a:rPr>
                        <a:t>CADENAS HOTELERAS O ALOJAMIENTOS</a:t>
                      </a:r>
                    </a:p>
                  </a:txBody>
                  <a:tcPr marL="7142" marR="7142" marT="7142" marB="0" anchor="ctr">
                    <a:solidFill>
                      <a:schemeClr val="bg1">
                        <a:lumMod val="8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Meliá (H)</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18,90</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40000"/>
                        <a:lumOff val="60000"/>
                      </a:schemeClr>
                    </a:solidFill>
                  </a:tcPr>
                </a:tc>
                <a:tc>
                  <a:txBody>
                    <a:bodyPr/>
                    <a:lstStyle/>
                    <a:p>
                      <a:pPr algn="ctr"/>
                      <a:r>
                        <a:rPr lang="es-ES" sz="900" dirty="0"/>
                        <a:t>CRÍTICO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bg1">
                        <a:lumMod val="85000"/>
                      </a:schemeClr>
                    </a:solidFill>
                  </a:tcPr>
                </a:tc>
                <a:extLst>
                  <a:ext uri="{0D108BD9-81ED-4DB2-BD59-A6C34878D82A}">
                    <a16:rowId xmlns:a16="http://schemas.microsoft.com/office/drawing/2014/main" val="1857226828"/>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SEGURO DE SALUD PRIVADO</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Sanitas (SGS)</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1,02</a:t>
                      </a:r>
                    </a:p>
                  </a:txBody>
                  <a:tcPr marL="7142" marR="7142" marT="7142" marB="0"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mn-lt"/>
                          <a:ea typeface="+mn-ea"/>
                          <a:cs typeface="+mn-cs"/>
                        </a:rPr>
                        <a:t>CRÍTICO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mn-lt"/>
                          <a:ea typeface="+mn-ea"/>
                          <a:cs typeface="+mn-cs"/>
                        </a:rPr>
                        <a:t>EXCELENCIA</a:t>
                      </a:r>
                    </a:p>
                  </a:txBody>
                  <a:tcPr marL="68567" marR="68567" marT="34283" marB="34283" anchor="ctr">
                    <a:solidFill>
                      <a:schemeClr val="accent1">
                        <a:lumMod val="20000"/>
                        <a:lumOff val="80000"/>
                      </a:schemeClr>
                    </a:solidFill>
                  </a:tcPr>
                </a:tc>
                <a:tc>
                  <a:txBody>
                    <a:bodyPr/>
                    <a:lstStyle/>
                    <a:p>
                      <a:pPr algn="ctr"/>
                      <a:r>
                        <a:rPr lang="es-ES" sz="900" dirty="0"/>
                        <a:t>ESTRATÉGICO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95000"/>
                      </a:schemeClr>
                    </a:solidFill>
                  </a:tcPr>
                </a:tc>
                <a:extLst>
                  <a:ext uri="{0D108BD9-81ED-4DB2-BD59-A6C34878D82A}">
                    <a16:rowId xmlns:a16="http://schemas.microsoft.com/office/drawing/2014/main" val="2618770340"/>
                  </a:ext>
                </a:extLst>
              </a:tr>
              <a:tr h="330722">
                <a:tc>
                  <a:txBody>
                    <a:bodyPr/>
                    <a:lstStyle/>
                    <a:p>
                      <a:pPr algn="ctr" fontAlgn="ctr"/>
                      <a:r>
                        <a:rPr lang="es-ES" sz="900" b="1" i="0" u="none" strike="noStrike" dirty="0">
                          <a:solidFill>
                            <a:schemeClr val="tx1"/>
                          </a:solidFill>
                          <a:effectLst/>
                          <a:latin typeface="Calibri" panose="020F0502020204030204" pitchFamily="34" charset="0"/>
                        </a:rPr>
                        <a:t>RESTAURANTES</a:t>
                      </a:r>
                    </a:p>
                  </a:txBody>
                  <a:tcPr marL="7142" marR="7142" marT="7142" marB="0" anchor="ctr">
                    <a:solidFill>
                      <a:schemeClr val="bg1">
                        <a:lumMod val="8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Tagliatela</a:t>
                      </a:r>
                      <a:r>
                        <a:rPr lang="es-ES" sz="900" b="1" i="0" u="none" strike="noStrike" dirty="0">
                          <a:solidFill>
                            <a:schemeClr val="tx1"/>
                          </a:solidFill>
                          <a:effectLst/>
                          <a:latin typeface="Calibri" panose="020F0502020204030204" pitchFamily="34" charset="0"/>
                        </a:rPr>
                        <a:t> (</a:t>
                      </a:r>
                      <a:r>
                        <a:rPr lang="es-ES" sz="900" b="1" i="0" u="none" strike="noStrike" dirty="0" err="1">
                          <a:solidFill>
                            <a:schemeClr val="tx1"/>
                          </a:solidFill>
                          <a:effectLst/>
                          <a:latin typeface="Calibri" panose="020F0502020204030204" pitchFamily="34" charset="0"/>
                        </a:rPr>
                        <a:t>RT</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12,28</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40000"/>
                        <a:lumOff val="60000"/>
                      </a:schemeClr>
                    </a:solidFill>
                  </a:tcPr>
                </a:tc>
                <a:tc>
                  <a:txBody>
                    <a:bodyPr/>
                    <a:lstStyle/>
                    <a:p>
                      <a:pPr algn="ctr"/>
                      <a:r>
                        <a:rPr lang="es-ES" sz="900" dirty="0"/>
                        <a:t>ESTRATÉGICO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85000"/>
                      </a:schemeClr>
                    </a:solidFill>
                  </a:tcPr>
                </a:tc>
                <a:extLst>
                  <a:ext uri="{0D108BD9-81ED-4DB2-BD59-A6C34878D82A}">
                    <a16:rowId xmlns:a16="http://schemas.microsoft.com/office/drawing/2014/main" val="1744115701"/>
                  </a:ext>
                </a:extLst>
              </a:tr>
              <a:tr h="330722">
                <a:tc>
                  <a:txBody>
                    <a:bodyPr/>
                    <a:lstStyle/>
                    <a:p>
                      <a:pPr algn="ctr" fontAlgn="ctr"/>
                      <a:r>
                        <a:rPr lang="es-ES" sz="900" b="1" i="0" u="none" strike="noStrike" dirty="0">
                          <a:solidFill>
                            <a:schemeClr val="tx1"/>
                          </a:solidFill>
                          <a:effectLst/>
                          <a:latin typeface="Calibri" panose="020F0502020204030204" pitchFamily="34" charset="0"/>
                        </a:rPr>
                        <a:t>ENTIDADES FINANCIERAS</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ING (</a:t>
                      </a:r>
                      <a:r>
                        <a:rPr lang="es-ES" sz="900" b="1" i="0" u="none" strike="noStrike" dirty="0" err="1">
                          <a:solidFill>
                            <a:schemeClr val="tx1"/>
                          </a:solidFill>
                          <a:effectLst/>
                          <a:latin typeface="Calibri" panose="020F0502020204030204" pitchFamily="34" charset="0"/>
                        </a:rPr>
                        <a:t>EF</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29,81</a:t>
                      </a:r>
                    </a:p>
                  </a:txBody>
                  <a:tcPr marL="7142" marR="7142" marT="7142" marB="0" anchor="ctr">
                    <a:solidFill>
                      <a:schemeClr val="bg1">
                        <a:lumMod val="95000"/>
                      </a:schemeClr>
                    </a:solidFill>
                  </a:tcPr>
                </a:tc>
                <a:tc>
                  <a:txBody>
                    <a:bodyPr/>
                    <a:lstStyle/>
                    <a:p>
                      <a:pPr algn="ctr"/>
                      <a:r>
                        <a:rPr lang="es-ES" sz="900" dirty="0"/>
                        <a:t>ROMÁNTICO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20000"/>
                        <a:lumOff val="80000"/>
                      </a:schemeClr>
                    </a:solidFill>
                  </a:tcPr>
                </a:tc>
                <a:tc>
                  <a:txBody>
                    <a:bodyPr/>
                    <a:lstStyle/>
                    <a:p>
                      <a:pPr algn="ctr"/>
                      <a:r>
                        <a:rPr lang="es-ES" sz="900" dirty="0"/>
                        <a:t>RACIONAL</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RESULTADOS</a:t>
                      </a:r>
                    </a:p>
                  </a:txBody>
                  <a:tcPr marL="68567" marR="68567" marT="34283" marB="34283" anchor="ctr">
                    <a:solidFill>
                      <a:schemeClr val="bg1">
                        <a:lumMod val="95000"/>
                      </a:schemeClr>
                    </a:solidFill>
                  </a:tcPr>
                </a:tc>
                <a:extLst>
                  <a:ext uri="{0D108BD9-81ED-4DB2-BD59-A6C34878D82A}">
                    <a16:rowId xmlns:a16="http://schemas.microsoft.com/office/drawing/2014/main" val="3508807460"/>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SEGURO DE HOGAR</a:t>
                      </a:r>
                    </a:p>
                  </a:txBody>
                  <a:tcPr marL="7142" marR="7142" marT="7142" marB="0" anchor="ctr">
                    <a:solidFill>
                      <a:schemeClr val="bg1">
                        <a:lumMod val="8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Mapfre hogar (</a:t>
                      </a:r>
                      <a:r>
                        <a:rPr lang="es-ES" sz="900" b="1" i="0" u="none" strike="noStrike" dirty="0" err="1">
                          <a:solidFill>
                            <a:schemeClr val="tx1"/>
                          </a:solidFill>
                          <a:effectLst/>
                          <a:latin typeface="Calibri" panose="020F0502020204030204" pitchFamily="34" charset="0"/>
                        </a:rPr>
                        <a:t>SGH</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1,70</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40000"/>
                        <a:lumOff val="60000"/>
                      </a:schemeClr>
                    </a:solidFill>
                  </a:tcPr>
                </a:tc>
                <a:tc>
                  <a:txBody>
                    <a:bodyPr/>
                    <a:lstStyle/>
                    <a:p>
                      <a:pPr algn="ctr"/>
                      <a:r>
                        <a:rPr lang="es-ES" sz="900" dirty="0"/>
                        <a:t>ESTRATÉGICO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85000"/>
                      </a:schemeClr>
                    </a:solidFill>
                  </a:tcPr>
                </a:tc>
                <a:extLst>
                  <a:ext uri="{0D108BD9-81ED-4DB2-BD59-A6C34878D82A}">
                    <a16:rowId xmlns:a16="http://schemas.microsoft.com/office/drawing/2014/main" val="3894802380"/>
                  </a:ext>
                </a:extLst>
              </a:tr>
              <a:tr h="330722">
                <a:tc>
                  <a:txBody>
                    <a:bodyPr/>
                    <a:lstStyle/>
                    <a:p>
                      <a:pPr algn="ctr" fontAlgn="ctr"/>
                      <a:r>
                        <a:rPr lang="es-ES" sz="900" b="1" i="0" u="none" strike="noStrike" dirty="0">
                          <a:solidFill>
                            <a:schemeClr val="tx1"/>
                          </a:solidFill>
                          <a:effectLst/>
                          <a:latin typeface="Calibri" panose="020F0502020204030204" pitchFamily="34" charset="0"/>
                        </a:rPr>
                        <a:t>ESTABLECIMIENTOS DE ELECTRÓNICA</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Apple Store (ET)</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18,18</a:t>
                      </a:r>
                    </a:p>
                  </a:txBody>
                  <a:tcPr marL="7142" marR="7142" marT="7142" marB="0" anchor="ctr">
                    <a:solidFill>
                      <a:schemeClr val="bg1">
                        <a:lumMod val="95000"/>
                      </a:schemeClr>
                    </a:solidFill>
                  </a:tcPr>
                </a:tc>
                <a:tc>
                  <a:txBody>
                    <a:bodyPr/>
                    <a:lstStyle/>
                    <a:p>
                      <a:pPr algn="ctr"/>
                      <a:r>
                        <a:rPr lang="es-ES" sz="900" dirty="0"/>
                        <a:t>ROMÁNTICO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20000"/>
                        <a:lumOff val="80000"/>
                      </a:schemeClr>
                    </a:solidFill>
                  </a:tcPr>
                </a:tc>
                <a:tc>
                  <a:txBody>
                    <a:bodyPr/>
                    <a:lstStyle/>
                    <a:p>
                      <a:pPr algn="ctr"/>
                      <a:r>
                        <a:rPr lang="es-ES" sz="900" dirty="0"/>
                        <a:t>CRÍTICO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bg1">
                        <a:lumMod val="95000"/>
                      </a:schemeClr>
                    </a:solidFill>
                  </a:tcPr>
                </a:tc>
                <a:extLst>
                  <a:ext uri="{0D108BD9-81ED-4DB2-BD59-A6C34878D82A}">
                    <a16:rowId xmlns:a16="http://schemas.microsoft.com/office/drawing/2014/main" val="238153038"/>
                  </a:ext>
                </a:extLst>
              </a:tr>
              <a:tr h="330722">
                <a:tc>
                  <a:txBody>
                    <a:bodyPr/>
                    <a:lstStyle/>
                    <a:p>
                      <a:pPr algn="ctr" fontAlgn="ctr"/>
                      <a:r>
                        <a:rPr lang="es-ES" sz="900" b="1" i="0" u="none" strike="noStrike" dirty="0">
                          <a:solidFill>
                            <a:schemeClr val="tx1"/>
                          </a:solidFill>
                          <a:effectLst/>
                          <a:latin typeface="Calibri" panose="020F0502020204030204" pitchFamily="34" charset="0"/>
                        </a:rPr>
                        <a:t>ESTACIONES DE SERVICIO</a:t>
                      </a:r>
                    </a:p>
                  </a:txBody>
                  <a:tcPr marL="7142" marR="7142" marT="7142" marB="0" anchor="ctr">
                    <a:solidFill>
                      <a:schemeClr val="bg1">
                        <a:lumMod val="8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Repsol (ES)</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-9,32</a:t>
                      </a:r>
                    </a:p>
                  </a:txBody>
                  <a:tcPr marL="7142" marR="7142" marT="7142" marB="0"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mn-lt"/>
                          <a:ea typeface="+mn-ea"/>
                          <a:cs typeface="+mn-cs"/>
                        </a:rPr>
                        <a:t>CRÍTICO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accent1">
                        <a:lumMod val="40000"/>
                        <a:lumOff val="60000"/>
                      </a:schemeClr>
                    </a:solidFill>
                  </a:tcPr>
                </a:tc>
                <a:tc>
                  <a:txBody>
                    <a:bodyPr/>
                    <a:lstStyle/>
                    <a:p>
                      <a:pPr algn="ctr"/>
                      <a:r>
                        <a:rPr lang="es-ES" sz="900" dirty="0"/>
                        <a:t>ROMÁNTICO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bg1">
                        <a:lumMod val="85000"/>
                      </a:schemeClr>
                    </a:solidFill>
                  </a:tcPr>
                </a:tc>
                <a:extLst>
                  <a:ext uri="{0D108BD9-81ED-4DB2-BD59-A6C34878D82A}">
                    <a16:rowId xmlns:a16="http://schemas.microsoft.com/office/drawing/2014/main" val="4288900744"/>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ENERGÉTICAS</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Repsol (CE)</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-15,79</a:t>
                      </a:r>
                    </a:p>
                  </a:txBody>
                  <a:tcPr marL="7142" marR="7142" marT="7142" marB="0"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mn-lt"/>
                          <a:ea typeface="+mn-ea"/>
                          <a:cs typeface="+mn-cs"/>
                        </a:rPr>
                        <a:t>CRÍTICO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accent1">
                        <a:lumMod val="20000"/>
                        <a:lumOff val="80000"/>
                      </a:schemeClr>
                    </a:solidFill>
                  </a:tcPr>
                </a:tc>
                <a:tc>
                  <a:txBody>
                    <a:bodyPr/>
                    <a:lstStyle/>
                    <a:p>
                      <a:pPr algn="ctr"/>
                      <a:r>
                        <a:rPr lang="es-ES" sz="900" dirty="0"/>
                        <a:t>ROMÁNTICO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bg1">
                        <a:lumMod val="95000"/>
                      </a:schemeClr>
                    </a:solidFill>
                  </a:tcPr>
                </a:tc>
                <a:extLst>
                  <a:ext uri="{0D108BD9-81ED-4DB2-BD59-A6C34878D82A}">
                    <a16:rowId xmlns:a16="http://schemas.microsoft.com/office/drawing/2014/main" val="2083787809"/>
                  </a:ext>
                </a:extLst>
              </a:tr>
            </a:tbl>
          </a:graphicData>
        </a:graphic>
      </p:graphicFrame>
    </p:spTree>
    <p:extLst>
      <p:ext uri="{BB962C8B-B14F-4D97-AF65-F5344CB8AC3E}">
        <p14:creationId xmlns:p14="http://schemas.microsoft.com/office/powerpoint/2010/main" val="1404987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98855375-6775-1F18-403F-29AF1E8DD272}"/>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9</a:t>
            </a:fld>
            <a:endParaRPr lang="es-ES" b="1" dirty="0">
              <a:solidFill>
                <a:schemeClr val="bg1"/>
              </a:solidFill>
              <a:latin typeface="Montserrat" panose="00000500000000000000" pitchFamily="50" charset="0"/>
            </a:endParaRPr>
          </a:p>
        </p:txBody>
      </p:sp>
      <p:sp>
        <p:nvSpPr>
          <p:cNvPr id="6" name="CuadroTexto 5">
            <a:extLst>
              <a:ext uri="{FF2B5EF4-FFF2-40B4-BE49-F238E27FC236}">
                <a16:creationId xmlns:a16="http://schemas.microsoft.com/office/drawing/2014/main" id="{4A7CE293-771A-908F-9B25-8B50EDC3DF5A}"/>
              </a:ext>
            </a:extLst>
          </p:cNvPr>
          <p:cNvSpPr txBox="1"/>
          <p:nvPr/>
        </p:nvSpPr>
        <p:spPr>
          <a:xfrm>
            <a:off x="8831179" y="235728"/>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Datos Sociodemográficos</a:t>
            </a:r>
          </a:p>
          <a:p>
            <a:endParaRPr lang="es-ES" sz="1400" dirty="0">
              <a:solidFill>
                <a:schemeClr val="bg1"/>
              </a:solidFill>
              <a:latin typeface="Montserrat" panose="00000500000000000000" pitchFamily="50" charset="0"/>
            </a:endParaRPr>
          </a:p>
        </p:txBody>
      </p:sp>
      <p:sp>
        <p:nvSpPr>
          <p:cNvPr id="4" name="CuadroTexto 18">
            <a:extLst>
              <a:ext uri="{FF2B5EF4-FFF2-40B4-BE49-F238E27FC236}">
                <a16:creationId xmlns:a16="http://schemas.microsoft.com/office/drawing/2014/main" id="{F40E2E55-23A8-6F94-77B3-2E30E984AE2B}"/>
              </a:ext>
            </a:extLst>
          </p:cNvPr>
          <p:cNvSpPr txBox="1"/>
          <p:nvPr/>
        </p:nvSpPr>
        <p:spPr>
          <a:xfrm>
            <a:off x="1465338" y="881863"/>
            <a:ext cx="1825917" cy="307777"/>
          </a:xfrm>
          <a:prstGeom prst="rect">
            <a:avLst/>
          </a:prstGeom>
          <a:noFill/>
        </p:spPr>
        <p:txBody>
          <a:bodyPr wrap="square" rtlCol="0">
            <a:spAutoFit/>
          </a:bodyPr>
          <a:lstStyle/>
          <a:p>
            <a:pPr algn="ctr"/>
            <a:r>
              <a:rPr lang="es-ES" sz="1400" b="1" dirty="0">
                <a:latin typeface="Montserrat" panose="00000500000000000000" pitchFamily="50" charset="0"/>
                <a:cs typeface="Arial" panose="020B0604020202020204" pitchFamily="34" charset="0"/>
              </a:rPr>
              <a:t>Sexo</a:t>
            </a:r>
          </a:p>
        </p:txBody>
      </p:sp>
      <p:sp>
        <p:nvSpPr>
          <p:cNvPr id="7" name="CuadroTexto 30">
            <a:extLst>
              <a:ext uri="{FF2B5EF4-FFF2-40B4-BE49-F238E27FC236}">
                <a16:creationId xmlns:a16="http://schemas.microsoft.com/office/drawing/2014/main" id="{BE1B69BC-2141-9FAA-D82D-525C4D1115FD}"/>
              </a:ext>
            </a:extLst>
          </p:cNvPr>
          <p:cNvSpPr txBox="1"/>
          <p:nvPr/>
        </p:nvSpPr>
        <p:spPr>
          <a:xfrm>
            <a:off x="5183041" y="740309"/>
            <a:ext cx="1825917" cy="307777"/>
          </a:xfrm>
          <a:prstGeom prst="rect">
            <a:avLst/>
          </a:prstGeom>
          <a:noFill/>
        </p:spPr>
        <p:txBody>
          <a:bodyPr wrap="square" rtlCol="0">
            <a:spAutoFit/>
          </a:bodyPr>
          <a:lstStyle/>
          <a:p>
            <a:pPr algn="ctr"/>
            <a:r>
              <a:rPr lang="es-ES" sz="1400" b="1" dirty="0">
                <a:latin typeface="Montserrat" panose="00000500000000000000" pitchFamily="50" charset="0"/>
                <a:cs typeface="Arial" panose="020B0604020202020204" pitchFamily="34" charset="0"/>
              </a:rPr>
              <a:t>Edad</a:t>
            </a:r>
          </a:p>
        </p:txBody>
      </p:sp>
      <p:sp>
        <p:nvSpPr>
          <p:cNvPr id="8" name="CuadroTexto 32">
            <a:extLst>
              <a:ext uri="{FF2B5EF4-FFF2-40B4-BE49-F238E27FC236}">
                <a16:creationId xmlns:a16="http://schemas.microsoft.com/office/drawing/2014/main" id="{751DAEED-5E99-456C-E246-BD174EB3BC72}"/>
              </a:ext>
            </a:extLst>
          </p:cNvPr>
          <p:cNvSpPr txBox="1"/>
          <p:nvPr/>
        </p:nvSpPr>
        <p:spPr>
          <a:xfrm>
            <a:off x="8917299" y="726383"/>
            <a:ext cx="1825917" cy="307777"/>
          </a:xfrm>
          <a:prstGeom prst="rect">
            <a:avLst/>
          </a:prstGeom>
          <a:noFill/>
        </p:spPr>
        <p:txBody>
          <a:bodyPr wrap="square" rtlCol="0">
            <a:spAutoFit/>
          </a:bodyPr>
          <a:lstStyle/>
          <a:p>
            <a:pPr algn="ctr"/>
            <a:r>
              <a:rPr lang="es-ES" sz="1400" b="1" dirty="0">
                <a:latin typeface="Montserrat" panose="00000500000000000000" pitchFamily="50" charset="0"/>
                <a:cs typeface="Arial" panose="020B0604020202020204" pitchFamily="34" charset="0"/>
              </a:rPr>
              <a:t>Clase social</a:t>
            </a:r>
          </a:p>
        </p:txBody>
      </p:sp>
      <p:graphicFrame>
        <p:nvGraphicFramePr>
          <p:cNvPr id="9" name="Gráfico 11">
            <a:extLst>
              <a:ext uri="{FF2B5EF4-FFF2-40B4-BE49-F238E27FC236}">
                <a16:creationId xmlns:a16="http://schemas.microsoft.com/office/drawing/2014/main" id="{5CB5A783-4904-B5A2-CFA7-2FED875DC213}"/>
              </a:ext>
            </a:extLst>
          </p:cNvPr>
          <p:cNvGraphicFramePr/>
          <p:nvPr>
            <p:extLst>
              <p:ext uri="{D42A27DB-BD31-4B8C-83A1-F6EECF244321}">
                <p14:modId xmlns:p14="http://schemas.microsoft.com/office/powerpoint/2010/main" val="2280338575"/>
              </p:ext>
            </p:extLst>
          </p:nvPr>
        </p:nvGraphicFramePr>
        <p:xfrm>
          <a:off x="8754869" y="1061101"/>
          <a:ext cx="2150777" cy="2412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CuadroTexto 13">
            <a:extLst>
              <a:ext uri="{FF2B5EF4-FFF2-40B4-BE49-F238E27FC236}">
                <a16:creationId xmlns:a16="http://schemas.microsoft.com/office/drawing/2014/main" id="{F5BCACDC-A3DE-EC5D-564F-80BA18E9CFFD}"/>
              </a:ext>
            </a:extLst>
          </p:cNvPr>
          <p:cNvSpPr txBox="1"/>
          <p:nvPr/>
        </p:nvSpPr>
        <p:spPr>
          <a:xfrm>
            <a:off x="607706" y="3585660"/>
            <a:ext cx="3541180" cy="307777"/>
          </a:xfrm>
          <a:prstGeom prst="rect">
            <a:avLst/>
          </a:prstGeom>
          <a:noFill/>
        </p:spPr>
        <p:txBody>
          <a:bodyPr wrap="square" rtlCol="0">
            <a:spAutoFit/>
          </a:bodyPr>
          <a:lstStyle/>
          <a:p>
            <a:pPr algn="ctr"/>
            <a:r>
              <a:rPr lang="es-ES" sz="1400" b="1" dirty="0">
                <a:latin typeface="Montserrat" panose="00000500000000000000" pitchFamily="50" charset="0"/>
                <a:cs typeface="Arial" panose="020B0604020202020204" pitchFamily="34" charset="0"/>
              </a:rPr>
              <a:t>Ingresos mensuales en el hogar</a:t>
            </a:r>
          </a:p>
        </p:txBody>
      </p:sp>
      <p:graphicFrame>
        <p:nvGraphicFramePr>
          <p:cNvPr id="11" name="Gráfico 15">
            <a:extLst>
              <a:ext uri="{FF2B5EF4-FFF2-40B4-BE49-F238E27FC236}">
                <a16:creationId xmlns:a16="http://schemas.microsoft.com/office/drawing/2014/main" id="{23CBFFE4-859E-B507-C35B-57EBE2ED2E58}"/>
              </a:ext>
            </a:extLst>
          </p:cNvPr>
          <p:cNvGraphicFramePr/>
          <p:nvPr>
            <p:extLst>
              <p:ext uri="{D42A27DB-BD31-4B8C-83A1-F6EECF244321}">
                <p14:modId xmlns:p14="http://schemas.microsoft.com/office/powerpoint/2010/main" val="3252385121"/>
              </p:ext>
            </p:extLst>
          </p:nvPr>
        </p:nvGraphicFramePr>
        <p:xfrm>
          <a:off x="4396915" y="1257299"/>
          <a:ext cx="3398169" cy="23294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Gráfico 16">
            <a:extLst>
              <a:ext uri="{FF2B5EF4-FFF2-40B4-BE49-F238E27FC236}">
                <a16:creationId xmlns:a16="http://schemas.microsoft.com/office/drawing/2014/main" id="{2314D9D5-D5AA-0D6D-4182-CC4E9D63DD6F}"/>
              </a:ext>
            </a:extLst>
          </p:cNvPr>
          <p:cNvGraphicFramePr/>
          <p:nvPr>
            <p:extLst>
              <p:ext uri="{D42A27DB-BD31-4B8C-83A1-F6EECF244321}">
                <p14:modId xmlns:p14="http://schemas.microsoft.com/office/powerpoint/2010/main" val="671426807"/>
              </p:ext>
            </p:extLst>
          </p:nvPr>
        </p:nvGraphicFramePr>
        <p:xfrm>
          <a:off x="1152009" y="1204960"/>
          <a:ext cx="2312179" cy="2412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Gráfico 17">
            <a:extLst>
              <a:ext uri="{FF2B5EF4-FFF2-40B4-BE49-F238E27FC236}">
                <a16:creationId xmlns:a16="http://schemas.microsoft.com/office/drawing/2014/main" id="{29C2E7C1-908B-DA9E-0954-0E81C4A2377E}"/>
              </a:ext>
            </a:extLst>
          </p:cNvPr>
          <p:cNvGraphicFramePr/>
          <p:nvPr>
            <p:extLst>
              <p:ext uri="{D42A27DB-BD31-4B8C-83A1-F6EECF244321}">
                <p14:modId xmlns:p14="http://schemas.microsoft.com/office/powerpoint/2010/main" val="2824968525"/>
              </p:ext>
            </p:extLst>
          </p:nvPr>
        </p:nvGraphicFramePr>
        <p:xfrm>
          <a:off x="790574" y="4043937"/>
          <a:ext cx="2809875" cy="2261500"/>
        </p:xfrm>
        <a:graphic>
          <a:graphicData uri="http://schemas.openxmlformats.org/drawingml/2006/chart">
            <c:chart xmlns:c="http://schemas.openxmlformats.org/drawingml/2006/chart" xmlns:r="http://schemas.openxmlformats.org/officeDocument/2006/relationships" r:id="rId7"/>
          </a:graphicData>
        </a:graphic>
      </p:graphicFrame>
      <p:sp>
        <p:nvSpPr>
          <p:cNvPr id="15" name="CuadroTexto 14">
            <a:extLst>
              <a:ext uri="{FF2B5EF4-FFF2-40B4-BE49-F238E27FC236}">
                <a16:creationId xmlns:a16="http://schemas.microsoft.com/office/drawing/2014/main" id="{8423D216-E161-2ACD-B9F9-C6341BD2BD7F}"/>
              </a:ext>
            </a:extLst>
          </p:cNvPr>
          <p:cNvSpPr txBox="1"/>
          <p:nvPr/>
        </p:nvSpPr>
        <p:spPr>
          <a:xfrm>
            <a:off x="5183041" y="3589243"/>
            <a:ext cx="1825917" cy="307777"/>
          </a:xfrm>
          <a:prstGeom prst="rect">
            <a:avLst/>
          </a:prstGeom>
          <a:noFill/>
        </p:spPr>
        <p:txBody>
          <a:bodyPr wrap="square" rtlCol="0">
            <a:spAutoFit/>
          </a:bodyPr>
          <a:lstStyle/>
          <a:p>
            <a:pPr algn="ctr"/>
            <a:r>
              <a:rPr lang="es-ES" sz="1400" b="1" dirty="0">
                <a:latin typeface="Montserrat" panose="00000500000000000000" pitchFamily="50" charset="0"/>
                <a:cs typeface="Arial" panose="020B0604020202020204" pitchFamily="34" charset="0"/>
              </a:rPr>
              <a:t>Ocupación</a:t>
            </a:r>
          </a:p>
        </p:txBody>
      </p:sp>
      <p:graphicFrame>
        <p:nvGraphicFramePr>
          <p:cNvPr id="16" name="Gráfico 15">
            <a:extLst>
              <a:ext uri="{FF2B5EF4-FFF2-40B4-BE49-F238E27FC236}">
                <a16:creationId xmlns:a16="http://schemas.microsoft.com/office/drawing/2014/main" id="{338E21FC-1706-E011-BA69-DE73CA58465D}"/>
              </a:ext>
            </a:extLst>
          </p:cNvPr>
          <p:cNvGraphicFramePr/>
          <p:nvPr>
            <p:extLst>
              <p:ext uri="{D42A27DB-BD31-4B8C-83A1-F6EECF244321}">
                <p14:modId xmlns:p14="http://schemas.microsoft.com/office/powerpoint/2010/main" val="1525135635"/>
              </p:ext>
            </p:extLst>
          </p:nvPr>
        </p:nvGraphicFramePr>
        <p:xfrm>
          <a:off x="4861526" y="4043937"/>
          <a:ext cx="2472724" cy="2412000"/>
        </p:xfrm>
        <a:graphic>
          <a:graphicData uri="http://schemas.openxmlformats.org/drawingml/2006/chart">
            <c:chart xmlns:c="http://schemas.openxmlformats.org/drawingml/2006/chart" xmlns:r="http://schemas.openxmlformats.org/officeDocument/2006/relationships" r:id="rId8"/>
          </a:graphicData>
        </a:graphic>
      </p:graphicFrame>
      <p:sp>
        <p:nvSpPr>
          <p:cNvPr id="17" name="CuadroTexto 24">
            <a:extLst>
              <a:ext uri="{FF2B5EF4-FFF2-40B4-BE49-F238E27FC236}">
                <a16:creationId xmlns:a16="http://schemas.microsoft.com/office/drawing/2014/main" id="{B710F509-1BAC-5900-6565-A1C3AEE38E1B}"/>
              </a:ext>
            </a:extLst>
          </p:cNvPr>
          <p:cNvSpPr txBox="1"/>
          <p:nvPr/>
        </p:nvSpPr>
        <p:spPr>
          <a:xfrm>
            <a:off x="8686183" y="3535086"/>
            <a:ext cx="2288148" cy="307777"/>
          </a:xfrm>
          <a:prstGeom prst="rect">
            <a:avLst/>
          </a:prstGeom>
          <a:noFill/>
        </p:spPr>
        <p:txBody>
          <a:bodyPr wrap="square" rtlCol="0">
            <a:spAutoFit/>
          </a:bodyPr>
          <a:lstStyle/>
          <a:p>
            <a:pPr algn="ctr"/>
            <a:r>
              <a:rPr lang="es-ES" sz="1400" b="1" dirty="0">
                <a:latin typeface="Montserrat" panose="00000500000000000000" pitchFamily="50" charset="0"/>
                <a:cs typeface="Arial" panose="020B0604020202020204" pitchFamily="34" charset="0"/>
              </a:rPr>
              <a:t>Nivel de estudios</a:t>
            </a:r>
          </a:p>
        </p:txBody>
      </p:sp>
      <p:graphicFrame>
        <p:nvGraphicFramePr>
          <p:cNvPr id="18" name="Gráfico 25">
            <a:extLst>
              <a:ext uri="{FF2B5EF4-FFF2-40B4-BE49-F238E27FC236}">
                <a16:creationId xmlns:a16="http://schemas.microsoft.com/office/drawing/2014/main" id="{F4FAE334-A834-F3E9-3AED-F3F57AB71147}"/>
              </a:ext>
            </a:extLst>
          </p:cNvPr>
          <p:cNvGraphicFramePr/>
          <p:nvPr>
            <p:extLst>
              <p:ext uri="{D42A27DB-BD31-4B8C-83A1-F6EECF244321}">
                <p14:modId xmlns:p14="http://schemas.microsoft.com/office/powerpoint/2010/main" val="1893392447"/>
              </p:ext>
            </p:extLst>
          </p:nvPr>
        </p:nvGraphicFramePr>
        <p:xfrm>
          <a:off x="8595784" y="3893437"/>
          <a:ext cx="2468946" cy="2412000"/>
        </p:xfrm>
        <a:graphic>
          <a:graphicData uri="http://schemas.openxmlformats.org/drawingml/2006/chart">
            <c:chart xmlns:c="http://schemas.openxmlformats.org/drawingml/2006/chart" xmlns:r="http://schemas.openxmlformats.org/officeDocument/2006/relationships" r:id="rId9"/>
          </a:graphicData>
        </a:graphic>
      </p:graphicFrame>
      <p:sp>
        <p:nvSpPr>
          <p:cNvPr id="19" name="Text Box 14">
            <a:extLst>
              <a:ext uri="{FF2B5EF4-FFF2-40B4-BE49-F238E27FC236}">
                <a16:creationId xmlns:a16="http://schemas.microsoft.com/office/drawing/2014/main" id="{4BDE8406-F659-3D8A-6DFD-8F18F2CFA842}"/>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3007</a:t>
            </a:r>
          </a:p>
        </p:txBody>
      </p:sp>
    </p:spTree>
    <p:extLst>
      <p:ext uri="{BB962C8B-B14F-4D97-AF65-F5344CB8AC3E}">
        <p14:creationId xmlns:p14="http://schemas.microsoft.com/office/powerpoint/2010/main" val="5640840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número de diapositiva 3">
            <a:extLst>
              <a:ext uri="{FF2B5EF4-FFF2-40B4-BE49-F238E27FC236}">
                <a16:creationId xmlns:a16="http://schemas.microsoft.com/office/drawing/2014/main" id="{BD6A8010-095F-1D0A-7375-A556C1DC7FA9}"/>
              </a:ext>
            </a:extLst>
          </p:cNvPr>
          <p:cNvSpPr>
            <a:spLocks noGrp="1"/>
          </p:cNvSpPr>
          <p:nvPr>
            <p:ph type="sldNum" sz="quarter" idx="12"/>
          </p:nvPr>
        </p:nvSpPr>
        <p:spPr>
          <a:xfrm>
            <a:off x="9190022" y="6455937"/>
            <a:ext cx="2743200" cy="365125"/>
          </a:xfrm>
        </p:spPr>
        <p:txBody>
          <a:bodyPr/>
          <a:lstStyle/>
          <a:p>
            <a:fld id="{71B9DE57-9D1D-43A1-9E0A-5216549A144A}" type="slidenum">
              <a:rPr lang="es-ES" b="1" smtClean="0">
                <a:solidFill>
                  <a:schemeClr val="bg1"/>
                </a:solidFill>
                <a:latin typeface="Montserrat" panose="00000500000000000000" pitchFamily="50" charset="0"/>
              </a:rPr>
              <a:t>90</a:t>
            </a:fld>
            <a:endParaRPr lang="es-ES" b="1" dirty="0">
              <a:solidFill>
                <a:schemeClr val="bg1"/>
              </a:solidFill>
              <a:latin typeface="Montserrat" panose="00000500000000000000" pitchFamily="50" charset="0"/>
            </a:endParaRPr>
          </a:p>
        </p:txBody>
      </p:sp>
      <p:sp>
        <p:nvSpPr>
          <p:cNvPr id="5" name="Text Box 14">
            <a:extLst>
              <a:ext uri="{FF2B5EF4-FFF2-40B4-BE49-F238E27FC236}">
                <a16:creationId xmlns:a16="http://schemas.microsoft.com/office/drawing/2014/main" id="{64D784AF-F867-8013-A011-6732C993D750}"/>
              </a:ext>
            </a:extLst>
          </p:cNvPr>
          <p:cNvSpPr txBox="1">
            <a:spLocks noChangeArrowheads="1"/>
          </p:cNvSpPr>
          <p:nvPr/>
        </p:nvSpPr>
        <p:spPr bwMode="auto">
          <a:xfrm>
            <a:off x="2683402" y="6455937"/>
            <a:ext cx="2388795" cy="338554"/>
          </a:xfrm>
          <a:prstGeom prst="rect">
            <a:avLst/>
          </a:prstGeom>
          <a:noFill/>
          <a:ln w="9525">
            <a:noFill/>
            <a:miter lim="800000"/>
            <a:headEnd/>
            <a:tailEnd/>
          </a:ln>
        </p:spPr>
        <p:txBody>
          <a:bodyPr wrap="none">
            <a:spAutoFit/>
          </a:bodyPr>
          <a:lstStyle/>
          <a:p>
            <a:r>
              <a:rPr lang="es-ES" sz="800" dirty="0">
                <a:solidFill>
                  <a:schemeClr val="bg1"/>
                </a:solidFill>
                <a:latin typeface="Montserrat" panose="00000500000000000000" pitchFamily="50" charset="0"/>
                <a:cs typeface="Arial" panose="020B0604020202020204" pitchFamily="34" charset="0"/>
              </a:rPr>
              <a:t>Fuente: IO Investigación  - Barómetro AER </a:t>
            </a:r>
          </a:p>
          <a:p>
            <a:r>
              <a:rPr lang="es-ES" sz="800" dirty="0">
                <a:solidFill>
                  <a:schemeClr val="bg1"/>
                </a:solidFill>
                <a:latin typeface="Montserrat" panose="00000500000000000000" pitchFamily="50" charset="0"/>
                <a:cs typeface="Arial" panose="020B0604020202020204" pitchFamily="34" charset="0"/>
              </a:rPr>
              <a:t>Base= Algoritmo ADNe®</a:t>
            </a:r>
          </a:p>
        </p:txBody>
      </p:sp>
      <p:sp>
        <p:nvSpPr>
          <p:cNvPr id="6" name="CuadroTexto 5">
            <a:extLst>
              <a:ext uri="{FF2B5EF4-FFF2-40B4-BE49-F238E27FC236}">
                <a16:creationId xmlns:a16="http://schemas.microsoft.com/office/drawing/2014/main" id="{CFF485E5-3FE9-2B5F-3335-C285B8D6B0A6}"/>
              </a:ext>
            </a:extLst>
          </p:cNvPr>
          <p:cNvSpPr txBox="1"/>
          <p:nvPr/>
        </p:nvSpPr>
        <p:spPr>
          <a:xfrm>
            <a:off x="8831179" y="127019"/>
            <a:ext cx="3102043" cy="523220"/>
          </a:xfrm>
          <a:prstGeom prst="rect">
            <a:avLst/>
          </a:prstGeom>
          <a:noFill/>
        </p:spPr>
        <p:txBody>
          <a:bodyPr wrap="square" rtlCol="0">
            <a:spAutoFit/>
          </a:bodyPr>
          <a:lstStyle/>
          <a:p>
            <a:r>
              <a:rPr lang="es-ES" sz="1400" dirty="0">
                <a:solidFill>
                  <a:schemeClr val="bg1"/>
                </a:solidFill>
                <a:latin typeface="Montserrat" panose="00000500000000000000" pitchFamily="50" charset="0"/>
              </a:rPr>
              <a:t>¿Se están enfocando bien?</a:t>
            </a:r>
          </a:p>
          <a:p>
            <a:r>
              <a:rPr lang="es-ES" sz="1400" dirty="0">
                <a:solidFill>
                  <a:schemeClr val="bg1"/>
                </a:solidFill>
                <a:latin typeface="Montserrat" panose="00000500000000000000" pitchFamily="50" charset="0"/>
              </a:rPr>
              <a:t>Peor NPS</a:t>
            </a:r>
          </a:p>
        </p:txBody>
      </p:sp>
      <p:graphicFrame>
        <p:nvGraphicFramePr>
          <p:cNvPr id="4" name="Tabla 3">
            <a:extLst>
              <a:ext uri="{FF2B5EF4-FFF2-40B4-BE49-F238E27FC236}">
                <a16:creationId xmlns:a16="http://schemas.microsoft.com/office/drawing/2014/main" id="{206DA5C9-A588-26F2-B0E1-960A25A40109}"/>
              </a:ext>
            </a:extLst>
          </p:cNvPr>
          <p:cNvGraphicFramePr>
            <a:graphicFrameLocks noGrp="1"/>
          </p:cNvGraphicFramePr>
          <p:nvPr/>
        </p:nvGraphicFramePr>
        <p:xfrm>
          <a:off x="426476" y="837218"/>
          <a:ext cx="11339045" cy="5291552"/>
        </p:xfrm>
        <a:graphic>
          <a:graphicData uri="http://schemas.openxmlformats.org/drawingml/2006/table">
            <a:tbl>
              <a:tblPr firstRow="1" bandRow="1">
                <a:tableStyleId>{5C22544A-7EE6-4342-B048-85BDC9FD1C3A}</a:tableStyleId>
              </a:tblPr>
              <a:tblGrid>
                <a:gridCol w="3285748">
                  <a:extLst>
                    <a:ext uri="{9D8B030D-6E8A-4147-A177-3AD203B41FA5}">
                      <a16:colId xmlns:a16="http://schemas.microsoft.com/office/drawing/2014/main" val="2590499074"/>
                    </a:ext>
                  </a:extLst>
                </a:gridCol>
                <a:gridCol w="1224101">
                  <a:extLst>
                    <a:ext uri="{9D8B030D-6E8A-4147-A177-3AD203B41FA5}">
                      <a16:colId xmlns:a16="http://schemas.microsoft.com/office/drawing/2014/main" val="3515349069"/>
                    </a:ext>
                  </a:extLst>
                </a:gridCol>
                <a:gridCol w="708690">
                  <a:extLst>
                    <a:ext uri="{9D8B030D-6E8A-4147-A177-3AD203B41FA5}">
                      <a16:colId xmlns:a16="http://schemas.microsoft.com/office/drawing/2014/main" val="3916327249"/>
                    </a:ext>
                  </a:extLst>
                </a:gridCol>
                <a:gridCol w="1260916">
                  <a:extLst>
                    <a:ext uri="{9D8B030D-6E8A-4147-A177-3AD203B41FA5}">
                      <a16:colId xmlns:a16="http://schemas.microsoft.com/office/drawing/2014/main" val="4120174872"/>
                    </a:ext>
                  </a:extLst>
                </a:gridCol>
                <a:gridCol w="1702698">
                  <a:extLst>
                    <a:ext uri="{9D8B030D-6E8A-4147-A177-3AD203B41FA5}">
                      <a16:colId xmlns:a16="http://schemas.microsoft.com/office/drawing/2014/main" val="999863729"/>
                    </a:ext>
                  </a:extLst>
                </a:gridCol>
                <a:gridCol w="943079">
                  <a:extLst>
                    <a:ext uri="{9D8B030D-6E8A-4147-A177-3AD203B41FA5}">
                      <a16:colId xmlns:a16="http://schemas.microsoft.com/office/drawing/2014/main" val="1846992132"/>
                    </a:ext>
                  </a:extLst>
                </a:gridCol>
                <a:gridCol w="2213813">
                  <a:extLst>
                    <a:ext uri="{9D8B030D-6E8A-4147-A177-3AD203B41FA5}">
                      <a16:colId xmlns:a16="http://schemas.microsoft.com/office/drawing/2014/main" val="3931012333"/>
                    </a:ext>
                  </a:extLst>
                </a:gridCol>
              </a:tblGrid>
              <a:tr h="330722">
                <a:tc>
                  <a:txBody>
                    <a:bodyPr/>
                    <a:lstStyle/>
                    <a:p>
                      <a:pPr algn="ctr"/>
                      <a:r>
                        <a:rPr lang="es-ES" sz="900" dirty="0"/>
                        <a:t>SECTORES</a:t>
                      </a:r>
                    </a:p>
                  </a:txBody>
                  <a:tcPr marL="68567" marR="68567" marT="34283" marB="34283" anchor="ctr">
                    <a:solidFill>
                      <a:schemeClr val="tx1"/>
                    </a:solidFill>
                  </a:tcPr>
                </a:tc>
                <a:tc gridSpan="2">
                  <a:txBody>
                    <a:bodyPr/>
                    <a:lstStyle/>
                    <a:p>
                      <a:pPr algn="ctr"/>
                      <a:r>
                        <a:rPr lang="es-ES" sz="900" dirty="0"/>
                        <a:t>PEOR NPS</a:t>
                      </a:r>
                    </a:p>
                  </a:txBody>
                  <a:tcPr marL="68567" marR="68567" marT="34283" marB="34283" anchor="ctr">
                    <a:solidFill>
                      <a:schemeClr val="tx1"/>
                    </a:solidFill>
                  </a:tcPr>
                </a:tc>
                <a:tc hMerge="1">
                  <a:txBody>
                    <a:bodyPr/>
                    <a:lstStyle/>
                    <a:p>
                      <a:pPr algn="ctr"/>
                      <a:endParaRPr lang="es-ES" sz="1400" dirty="0"/>
                    </a:p>
                  </a:txBody>
                  <a:tcPr anchor="ctr">
                    <a:solidFill>
                      <a:srgbClr val="920000"/>
                    </a:solidFill>
                  </a:tcPr>
                </a:tc>
                <a:tc>
                  <a:txBody>
                    <a:bodyPr/>
                    <a:lstStyle/>
                    <a:p>
                      <a:pPr algn="ctr"/>
                      <a:r>
                        <a:rPr lang="es-ES" sz="900" dirty="0"/>
                        <a:t>ESTILO</a:t>
                      </a:r>
                      <a:r>
                        <a:rPr lang="es-ES" sz="900" baseline="0" dirty="0"/>
                        <a:t> DESASISTIDO</a:t>
                      </a:r>
                      <a:endParaRPr lang="es-ES" sz="900" dirty="0"/>
                    </a:p>
                  </a:txBody>
                  <a:tcPr marL="68567" marR="68567" marT="34283" marB="34283" anchor="ctr">
                    <a:solidFill>
                      <a:schemeClr val="tx1"/>
                    </a:solidFill>
                  </a:tcPr>
                </a:tc>
                <a:tc>
                  <a:txBody>
                    <a:bodyPr/>
                    <a:lstStyle/>
                    <a:p>
                      <a:pPr algn="ctr"/>
                      <a:r>
                        <a:rPr lang="es-ES" sz="900" dirty="0"/>
                        <a:t>OBJETIVO</a:t>
                      </a:r>
                    </a:p>
                  </a:txBody>
                  <a:tcPr marL="68567" marR="68567" marT="34283" marB="34283" anchor="ctr">
                    <a:solidFill>
                      <a:schemeClr val="tx1"/>
                    </a:solidFill>
                  </a:tcPr>
                </a:tc>
                <a:tc>
                  <a:txBody>
                    <a:bodyPr/>
                    <a:lstStyle/>
                    <a:p>
                      <a:pPr algn="ctr"/>
                      <a:r>
                        <a:rPr lang="es-ES" sz="900" dirty="0"/>
                        <a:t>ESTILO DIANA</a:t>
                      </a:r>
                    </a:p>
                  </a:txBody>
                  <a:tcPr marL="68567" marR="68567" marT="34283" marB="34283" anchor="ctr">
                    <a:solidFill>
                      <a:schemeClr val="tx1"/>
                    </a:solidFill>
                  </a:tcPr>
                </a:tc>
                <a:tc>
                  <a:txBody>
                    <a:bodyPr/>
                    <a:lstStyle/>
                    <a:p>
                      <a:pPr algn="ctr"/>
                      <a:r>
                        <a:rPr lang="es-ES" sz="900" dirty="0"/>
                        <a:t>OBJETIVO</a:t>
                      </a:r>
                    </a:p>
                  </a:txBody>
                  <a:tcPr marL="68567" marR="68567" marT="34283" marB="34283" anchor="ctr">
                    <a:solidFill>
                      <a:schemeClr val="tx1"/>
                    </a:solidFill>
                  </a:tcPr>
                </a:tc>
                <a:extLst>
                  <a:ext uri="{0D108BD9-81ED-4DB2-BD59-A6C34878D82A}">
                    <a16:rowId xmlns:a16="http://schemas.microsoft.com/office/drawing/2014/main" val="1062958787"/>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PRODUCTOS O SERVICIOS ONLINE</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Uber (ON)</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-29,01</a:t>
                      </a:r>
                    </a:p>
                  </a:txBody>
                  <a:tcPr marL="7142" marR="7142" marT="7142" marB="0" anchor="ctr">
                    <a:solidFill>
                      <a:schemeClr val="bg1">
                        <a:lumMod val="95000"/>
                      </a:schemeClr>
                    </a:solidFill>
                  </a:tcPr>
                </a:tc>
                <a:tc>
                  <a:txBody>
                    <a:bodyPr/>
                    <a:lstStyle/>
                    <a:p>
                      <a:pPr algn="ctr"/>
                      <a:r>
                        <a:rPr lang="es-ES" sz="900" dirty="0"/>
                        <a:t>ROMÁNTICO</a:t>
                      </a:r>
                    </a:p>
                  </a:txBody>
                  <a:tcPr marL="68567" marR="68567" marT="34283" marB="34283" anchor="ctr">
                    <a:solidFill>
                      <a:schemeClr val="accent1">
                        <a:lumMod val="20000"/>
                        <a:lumOff val="80000"/>
                      </a:schemeClr>
                    </a:solidFill>
                  </a:tcPr>
                </a:tc>
                <a:tc>
                  <a:txBody>
                    <a:bodyPr/>
                    <a:lstStyle/>
                    <a:p>
                      <a:pPr algn="ctr"/>
                      <a:r>
                        <a:rPr lang="es-ES" sz="900" dirty="0"/>
                        <a:t>AFECTO</a:t>
                      </a:r>
                    </a:p>
                  </a:txBody>
                  <a:tcPr marL="68567" marR="68567" marT="34283" marB="34283" anchor="ctr">
                    <a:solidFill>
                      <a:schemeClr val="accent1">
                        <a:lumMod val="20000"/>
                        <a:lumOff val="80000"/>
                      </a:schemeClr>
                    </a:solidFill>
                  </a:tcPr>
                </a:tc>
                <a:tc>
                  <a:txBody>
                    <a:bodyPr/>
                    <a:lstStyle/>
                    <a:p>
                      <a:pPr algn="ctr"/>
                      <a:r>
                        <a:rPr lang="es-ES" sz="900" dirty="0"/>
                        <a:t>ESTRATÉGICO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95000"/>
                      </a:schemeClr>
                    </a:solidFill>
                  </a:tcPr>
                </a:tc>
                <a:extLst>
                  <a:ext uri="{0D108BD9-81ED-4DB2-BD59-A6C34878D82A}">
                    <a16:rowId xmlns:a16="http://schemas.microsoft.com/office/drawing/2014/main" val="1721007903"/>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TELECOMUNICACIONES</a:t>
                      </a:r>
                    </a:p>
                  </a:txBody>
                  <a:tcPr marL="7142" marR="7142" marT="7142" marB="0" anchor="ctr">
                    <a:solidFill>
                      <a:schemeClr val="bg1">
                        <a:lumMod val="8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Euskaltel</a:t>
                      </a:r>
                      <a:r>
                        <a:rPr lang="es-ES" sz="900" b="1" i="0" u="none" strike="noStrike" dirty="0">
                          <a:solidFill>
                            <a:schemeClr val="tx1"/>
                          </a:solidFill>
                          <a:effectLst/>
                          <a:latin typeface="Calibri" panose="020F0502020204030204" pitchFamily="34" charset="0"/>
                        </a:rPr>
                        <a:t> (</a:t>
                      </a:r>
                      <a:r>
                        <a:rPr lang="es-ES" sz="900" b="1" i="0" u="none" strike="noStrike" dirty="0" err="1">
                          <a:solidFill>
                            <a:schemeClr val="tx1"/>
                          </a:solidFill>
                          <a:effectLst/>
                          <a:latin typeface="Calibri" panose="020F0502020204030204" pitchFamily="34" charset="0"/>
                        </a:rPr>
                        <a:t>CT</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-33,03</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AFECTO</a:t>
                      </a:r>
                    </a:p>
                  </a:txBody>
                  <a:tcPr marL="68567" marR="68567" marT="34283" marB="34283" anchor="ctr">
                    <a:solidFill>
                      <a:schemeClr val="accent1">
                        <a:lumMod val="40000"/>
                        <a:lumOff val="60000"/>
                      </a:schemeClr>
                    </a:solidFill>
                  </a:tcPr>
                </a:tc>
                <a:tc>
                  <a:txBody>
                    <a:bodyPr/>
                    <a:lstStyle/>
                    <a:p>
                      <a:pPr algn="ctr"/>
                      <a:r>
                        <a:rPr lang="es-ES" sz="900" dirty="0"/>
                        <a:t>ESTRATÉGICO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85000"/>
                      </a:schemeClr>
                    </a:solidFill>
                  </a:tcPr>
                </a:tc>
                <a:extLst>
                  <a:ext uri="{0D108BD9-81ED-4DB2-BD59-A6C34878D82A}">
                    <a16:rowId xmlns:a16="http://schemas.microsoft.com/office/drawing/2014/main" val="3209744566"/>
                  </a:ext>
                </a:extLst>
              </a:tr>
              <a:tr h="330722">
                <a:tc>
                  <a:txBody>
                    <a:bodyPr/>
                    <a:lstStyle/>
                    <a:p>
                      <a:pPr algn="ctr" fontAlgn="ctr"/>
                      <a:r>
                        <a:rPr lang="es-ES" sz="900" b="1" i="0" u="none" strike="noStrike" dirty="0">
                          <a:solidFill>
                            <a:schemeClr val="tx1"/>
                          </a:solidFill>
                          <a:effectLst/>
                          <a:latin typeface="Calibri" panose="020F0502020204030204" pitchFamily="34" charset="0"/>
                        </a:rPr>
                        <a:t>ESTABLECIMIENTOS DE COSMÉTICA O PERFUMERÍAS</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Douglas (</a:t>
                      </a:r>
                      <a:r>
                        <a:rPr lang="es-ES" sz="900" b="1" i="0" u="none" strike="noStrike" dirty="0" err="1">
                          <a:solidFill>
                            <a:schemeClr val="tx1"/>
                          </a:solidFill>
                          <a:effectLst/>
                          <a:latin typeface="Calibri" panose="020F0502020204030204" pitchFamily="34" charset="0"/>
                        </a:rPr>
                        <a:t>CP</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-18,62</a:t>
                      </a:r>
                    </a:p>
                  </a:txBody>
                  <a:tcPr marL="7142" marR="7142" marT="7142" marB="0"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IMPULSIVO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PLACER / SATISFACCIÓN</a:t>
                      </a:r>
                    </a:p>
                  </a:txBody>
                  <a:tcPr marL="68567" marR="68567" marT="34283" marB="34283" anchor="ctr">
                    <a:solidFill>
                      <a:schemeClr val="accent1">
                        <a:lumMod val="20000"/>
                        <a:lumOff val="80000"/>
                      </a:schemeClr>
                    </a:solidFill>
                  </a:tcPr>
                </a:tc>
                <a:tc>
                  <a:txBody>
                    <a:bodyPr/>
                    <a:lstStyle/>
                    <a:p>
                      <a:pPr algn="ctr"/>
                      <a:r>
                        <a:rPr lang="es-ES" sz="900" dirty="0"/>
                        <a:t>CRÍTICO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bg1">
                        <a:lumMod val="95000"/>
                      </a:schemeClr>
                    </a:solidFill>
                  </a:tcPr>
                </a:tc>
                <a:extLst>
                  <a:ext uri="{0D108BD9-81ED-4DB2-BD59-A6C34878D82A}">
                    <a16:rowId xmlns:a16="http://schemas.microsoft.com/office/drawing/2014/main" val="3283902679"/>
                  </a:ext>
                </a:extLst>
              </a:tr>
              <a:tr h="330722">
                <a:tc>
                  <a:txBody>
                    <a:bodyPr/>
                    <a:lstStyle/>
                    <a:p>
                      <a:pPr algn="ctr" fontAlgn="ctr"/>
                      <a:r>
                        <a:rPr lang="es-ES" sz="900" b="1" i="0" u="none" strike="noStrike" dirty="0">
                          <a:solidFill>
                            <a:schemeClr val="tx1"/>
                          </a:solidFill>
                          <a:effectLst/>
                          <a:latin typeface="Calibri" panose="020F0502020204030204" pitchFamily="34" charset="0"/>
                        </a:rPr>
                        <a:t>ESTABLECIMIENTOS DE MODA</a:t>
                      </a:r>
                    </a:p>
                  </a:txBody>
                  <a:tcPr marL="7142" marR="7142" marT="7142" marB="0" anchor="ctr">
                    <a:solidFill>
                      <a:schemeClr val="bg1">
                        <a:lumMod val="8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Bershka</a:t>
                      </a:r>
                      <a:r>
                        <a:rPr lang="es-ES" sz="900" b="1" i="0" u="none" strike="noStrike" dirty="0">
                          <a:solidFill>
                            <a:schemeClr val="tx1"/>
                          </a:solidFill>
                          <a:effectLst/>
                          <a:latin typeface="Calibri" panose="020F0502020204030204" pitchFamily="34" charset="0"/>
                        </a:rPr>
                        <a:t> (M)</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-22,96</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a:ea typeface="+mn-ea"/>
                          <a:cs typeface="+mn-cs"/>
                        </a:rPr>
                        <a:t>AFECTO</a:t>
                      </a: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solidFill>
                      <a:schemeClr val="accent1">
                        <a:lumMod val="40000"/>
                        <a:lumOff val="60000"/>
                      </a:schemeClr>
                    </a:solidFill>
                  </a:tcPr>
                </a:tc>
                <a:tc>
                  <a:txBody>
                    <a:bodyPr/>
                    <a:lstStyle/>
                    <a:p>
                      <a:pPr algn="ctr"/>
                      <a:r>
                        <a:rPr lang="es-ES" sz="900" dirty="0"/>
                        <a:t>OPORTUNISTA</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VENTAJA / BENEFICIO</a:t>
                      </a:r>
                    </a:p>
                  </a:txBody>
                  <a:tcPr marL="68567" marR="68567" marT="34283" marB="34283" anchor="ctr">
                    <a:solidFill>
                      <a:schemeClr val="bg1">
                        <a:lumMod val="85000"/>
                      </a:schemeClr>
                    </a:solidFill>
                  </a:tcPr>
                </a:tc>
                <a:extLst>
                  <a:ext uri="{0D108BD9-81ED-4DB2-BD59-A6C34878D82A}">
                    <a16:rowId xmlns:a16="http://schemas.microsoft.com/office/drawing/2014/main" val="3942626817"/>
                  </a:ext>
                </a:extLst>
              </a:tr>
              <a:tr h="330722">
                <a:tc>
                  <a:txBody>
                    <a:bodyPr/>
                    <a:lstStyle/>
                    <a:p>
                      <a:pPr algn="ctr" fontAlgn="ctr"/>
                      <a:r>
                        <a:rPr lang="es-ES" sz="900" b="1" i="0" u="none" strike="noStrike" dirty="0">
                          <a:solidFill>
                            <a:schemeClr val="tx1"/>
                          </a:solidFill>
                          <a:effectLst/>
                          <a:latin typeface="Calibri" panose="020F0502020204030204" pitchFamily="34" charset="0"/>
                        </a:rPr>
                        <a:t>SUPERMERCADOS</a:t>
                      </a:r>
                    </a:p>
                  </a:txBody>
                  <a:tcPr marL="7142" marR="7142" marT="7142" marB="0" anchor="ctr">
                    <a:solidFill>
                      <a:schemeClr val="bg1">
                        <a:lumMod val="9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Condis</a:t>
                      </a:r>
                      <a:r>
                        <a:rPr lang="es-ES" sz="900" b="1" i="0" u="none" strike="noStrike" dirty="0">
                          <a:solidFill>
                            <a:schemeClr val="tx1"/>
                          </a:solidFill>
                          <a:effectLst/>
                          <a:latin typeface="Calibri" panose="020F0502020204030204" pitchFamily="34" charset="0"/>
                        </a:rPr>
                        <a:t> (S)</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-32,32</a:t>
                      </a:r>
                    </a:p>
                  </a:txBody>
                  <a:tcPr marL="7142" marR="7142" marT="7142" marB="0" anchor="ctr">
                    <a:solidFill>
                      <a:schemeClr val="bg1">
                        <a:lumMod val="95000"/>
                      </a:schemeClr>
                    </a:solidFill>
                  </a:tcPr>
                </a:tc>
                <a:tc>
                  <a:txBody>
                    <a:bodyPr/>
                    <a:lstStyle/>
                    <a:p>
                      <a:pPr algn="ctr"/>
                      <a:r>
                        <a:rPr lang="es-ES" sz="900" dirty="0"/>
                        <a:t>ROMÁNTICO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20000"/>
                        <a:lumOff val="80000"/>
                      </a:schemeClr>
                    </a:solidFill>
                  </a:tcPr>
                </a:tc>
                <a:tc>
                  <a:txBody>
                    <a:bodyPr/>
                    <a:lstStyle/>
                    <a:p>
                      <a:pPr algn="ctr"/>
                      <a:r>
                        <a:rPr lang="es-ES" sz="900" dirty="0"/>
                        <a:t>ESTRATÉGICO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95000"/>
                      </a:schemeClr>
                    </a:solidFill>
                  </a:tcPr>
                </a:tc>
                <a:extLst>
                  <a:ext uri="{0D108BD9-81ED-4DB2-BD59-A6C34878D82A}">
                    <a16:rowId xmlns:a16="http://schemas.microsoft.com/office/drawing/2014/main" val="2817750256"/>
                  </a:ext>
                </a:extLst>
              </a:tr>
              <a:tr h="330722">
                <a:tc>
                  <a:txBody>
                    <a:bodyPr/>
                    <a:lstStyle/>
                    <a:p>
                      <a:pPr algn="ctr" fontAlgn="ctr"/>
                      <a:r>
                        <a:rPr lang="es-ES" sz="900" b="1" i="0" u="none" strike="noStrike" dirty="0">
                          <a:solidFill>
                            <a:schemeClr val="tx1"/>
                          </a:solidFill>
                          <a:effectLst/>
                          <a:latin typeface="Calibri" panose="020F0502020204030204" pitchFamily="34" charset="0"/>
                        </a:rPr>
                        <a:t>AGENCIAS DE VIAJES O COMPAÑÍAS TURÍSTICAS</a:t>
                      </a:r>
                    </a:p>
                  </a:txBody>
                  <a:tcPr marL="7142" marR="7142" marT="7142" marB="0" anchor="ctr">
                    <a:solidFill>
                      <a:schemeClr val="bg1">
                        <a:lumMod val="8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Ryanair</a:t>
                      </a:r>
                      <a:r>
                        <a:rPr lang="es-ES" sz="900" b="1" i="0" u="none" strike="noStrike" dirty="0">
                          <a:solidFill>
                            <a:schemeClr val="tx1"/>
                          </a:solidFill>
                          <a:effectLst/>
                          <a:latin typeface="Calibri" panose="020F0502020204030204" pitchFamily="34" charset="0"/>
                        </a:rPr>
                        <a:t> (</a:t>
                      </a:r>
                      <a:r>
                        <a:rPr lang="es-ES" sz="900" b="1" i="0" u="none" strike="noStrike" dirty="0" err="1">
                          <a:solidFill>
                            <a:schemeClr val="tx1"/>
                          </a:solidFill>
                          <a:effectLst/>
                          <a:latin typeface="Calibri" panose="020F0502020204030204" pitchFamily="34" charset="0"/>
                        </a:rPr>
                        <a:t>AV</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-36,97</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40000"/>
                        <a:lumOff val="60000"/>
                      </a:schemeClr>
                    </a:solidFill>
                  </a:tcPr>
                </a:tc>
                <a:tc>
                  <a:txBody>
                    <a:bodyPr/>
                    <a:lstStyle/>
                    <a:p>
                      <a:pPr algn="ctr"/>
                      <a:r>
                        <a:rPr lang="es-ES" sz="900" dirty="0"/>
                        <a:t>CRÍTICO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bg1">
                        <a:lumMod val="85000"/>
                      </a:schemeClr>
                    </a:solidFill>
                  </a:tcPr>
                </a:tc>
                <a:extLst>
                  <a:ext uri="{0D108BD9-81ED-4DB2-BD59-A6C34878D82A}">
                    <a16:rowId xmlns:a16="http://schemas.microsoft.com/office/drawing/2014/main" val="4200184647"/>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SEGURO DE COCHE</a:t>
                      </a:r>
                    </a:p>
                  </a:txBody>
                  <a:tcPr marL="7142" marR="7142" marT="7142" marB="0" anchor="ctr">
                    <a:solidFill>
                      <a:schemeClr val="bg1">
                        <a:lumMod val="9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Caser</a:t>
                      </a:r>
                      <a:r>
                        <a:rPr lang="es-ES" sz="900" b="1" i="0" u="none" strike="noStrike" dirty="0">
                          <a:solidFill>
                            <a:schemeClr val="tx1"/>
                          </a:solidFill>
                          <a:effectLst/>
                          <a:latin typeface="Calibri" panose="020F0502020204030204" pitchFamily="34" charset="0"/>
                        </a:rPr>
                        <a:t> auto (</a:t>
                      </a:r>
                      <a:r>
                        <a:rPr lang="es-ES" sz="900" b="1" i="0" u="none" strike="noStrike" dirty="0" err="1">
                          <a:solidFill>
                            <a:schemeClr val="tx1"/>
                          </a:solidFill>
                          <a:effectLst/>
                          <a:latin typeface="Calibri" panose="020F0502020204030204" pitchFamily="34" charset="0"/>
                        </a:rPr>
                        <a:t>SGC</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-25,00</a:t>
                      </a:r>
                    </a:p>
                  </a:txBody>
                  <a:tcPr marL="7142" marR="7142" marT="7142" marB="0"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IMPULSIVO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PLACER / SATISFACCIÓN</a:t>
                      </a:r>
                    </a:p>
                  </a:txBody>
                  <a:tcPr marL="68567" marR="68567" marT="34283" marB="34283" anchor="ctr">
                    <a:solidFill>
                      <a:schemeClr val="accent1">
                        <a:lumMod val="20000"/>
                        <a:lumOff val="80000"/>
                      </a:schemeClr>
                    </a:solidFill>
                  </a:tcPr>
                </a:tc>
                <a:tc>
                  <a:txBody>
                    <a:bodyPr/>
                    <a:lstStyle/>
                    <a:p>
                      <a:pPr algn="ctr"/>
                      <a:r>
                        <a:rPr lang="es-ES" sz="900" dirty="0"/>
                        <a:t>CRÍTICO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bg1">
                        <a:lumMod val="95000"/>
                      </a:schemeClr>
                    </a:solidFill>
                  </a:tcPr>
                </a:tc>
                <a:extLst>
                  <a:ext uri="{0D108BD9-81ED-4DB2-BD59-A6C34878D82A}">
                    <a16:rowId xmlns:a16="http://schemas.microsoft.com/office/drawing/2014/main" val="2350075532"/>
                  </a:ext>
                </a:extLst>
              </a:tr>
              <a:tr h="330722">
                <a:tc>
                  <a:txBody>
                    <a:bodyPr/>
                    <a:lstStyle/>
                    <a:p>
                      <a:pPr algn="ctr" fontAlgn="ctr"/>
                      <a:r>
                        <a:rPr lang="es-ES" sz="900" b="1" i="0" u="none" strike="noStrike" dirty="0">
                          <a:solidFill>
                            <a:schemeClr val="tx1"/>
                          </a:solidFill>
                          <a:effectLst/>
                          <a:latin typeface="Calibri" panose="020F0502020204030204" pitchFamily="34" charset="0"/>
                        </a:rPr>
                        <a:t>CADENAS HOTELERAS O ALOJAMIENTOS</a:t>
                      </a:r>
                    </a:p>
                  </a:txBody>
                  <a:tcPr marL="7142" marR="7142" marT="7142" marB="0" anchor="ctr">
                    <a:solidFill>
                      <a:schemeClr val="bg1">
                        <a:lumMod val="8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AC (H)</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-29,55</a:t>
                      </a:r>
                    </a:p>
                  </a:txBody>
                  <a:tcPr marL="7142" marR="7142" marT="7142" marB="0"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CRÍTICO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accent1">
                        <a:lumMod val="40000"/>
                        <a:lumOff val="60000"/>
                      </a:schemeClr>
                    </a:solidFill>
                  </a:tcPr>
                </a:tc>
                <a:tc>
                  <a:txBody>
                    <a:bodyPr/>
                    <a:lstStyle/>
                    <a:p>
                      <a:pPr algn="ctr"/>
                      <a:r>
                        <a:rPr lang="es-ES" sz="900" dirty="0"/>
                        <a:t>ROMÁNTICO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bg1">
                        <a:lumMod val="85000"/>
                      </a:schemeClr>
                    </a:solidFill>
                  </a:tcPr>
                </a:tc>
                <a:extLst>
                  <a:ext uri="{0D108BD9-81ED-4DB2-BD59-A6C34878D82A}">
                    <a16:rowId xmlns:a16="http://schemas.microsoft.com/office/drawing/2014/main" val="1857226828"/>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SEGURO DE SALUD PRIVADO</a:t>
                      </a:r>
                    </a:p>
                  </a:txBody>
                  <a:tcPr marL="7142" marR="7142" marT="7142" marB="0" anchor="ctr">
                    <a:solidFill>
                      <a:schemeClr val="bg1">
                        <a:lumMod val="9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SegurCaixa</a:t>
                      </a:r>
                      <a:r>
                        <a:rPr lang="es-ES" sz="900" b="1" i="0" u="none" strike="noStrike" dirty="0">
                          <a:solidFill>
                            <a:schemeClr val="tx1"/>
                          </a:solidFill>
                          <a:effectLst/>
                          <a:latin typeface="Calibri" panose="020F0502020204030204" pitchFamily="34" charset="0"/>
                        </a:rPr>
                        <a:t> (SGS)</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-32,61</a:t>
                      </a:r>
                    </a:p>
                  </a:txBody>
                  <a:tcPr marL="7142" marR="7142" marT="7142" marB="0" anchor="ctr">
                    <a:solidFill>
                      <a:schemeClr val="bg1">
                        <a:lumMod val="95000"/>
                      </a:schemeClr>
                    </a:solidFill>
                  </a:tcPr>
                </a:tc>
                <a:tc>
                  <a:txBody>
                    <a:bodyPr/>
                    <a:lstStyle/>
                    <a:p>
                      <a:pPr algn="ctr"/>
                      <a:r>
                        <a:rPr lang="es-ES" sz="900" dirty="0"/>
                        <a:t>RACIONAL</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RESULTADOS</a:t>
                      </a:r>
                    </a:p>
                  </a:txBody>
                  <a:tcPr marL="68567" marR="68567" marT="34283" marB="34283" anchor="ctr">
                    <a:solidFill>
                      <a:schemeClr val="accent1">
                        <a:lumMod val="20000"/>
                        <a:lumOff val="80000"/>
                      </a:schemeClr>
                    </a:solidFill>
                  </a:tcPr>
                </a:tc>
                <a:tc>
                  <a:txBody>
                    <a:bodyPr/>
                    <a:lstStyle/>
                    <a:p>
                      <a:pPr algn="ctr"/>
                      <a:r>
                        <a:rPr lang="es-ES" sz="900" dirty="0"/>
                        <a:t>ROMÁNTICO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bg1">
                        <a:lumMod val="95000"/>
                      </a:schemeClr>
                    </a:solidFill>
                  </a:tcPr>
                </a:tc>
                <a:extLst>
                  <a:ext uri="{0D108BD9-81ED-4DB2-BD59-A6C34878D82A}">
                    <a16:rowId xmlns:a16="http://schemas.microsoft.com/office/drawing/2014/main" val="2618770340"/>
                  </a:ext>
                </a:extLst>
              </a:tr>
              <a:tr h="330722">
                <a:tc>
                  <a:txBody>
                    <a:bodyPr/>
                    <a:lstStyle/>
                    <a:p>
                      <a:pPr algn="ctr" fontAlgn="ctr"/>
                      <a:r>
                        <a:rPr lang="es-ES" sz="900" b="1" i="0" u="none" strike="noStrike" dirty="0">
                          <a:solidFill>
                            <a:schemeClr val="tx1"/>
                          </a:solidFill>
                          <a:effectLst/>
                          <a:latin typeface="Calibri" panose="020F0502020204030204" pitchFamily="34" charset="0"/>
                        </a:rPr>
                        <a:t>RESTAURANTES</a:t>
                      </a:r>
                    </a:p>
                  </a:txBody>
                  <a:tcPr marL="7142" marR="7142" marT="7142" marB="0" anchor="ctr">
                    <a:solidFill>
                      <a:schemeClr val="bg1">
                        <a:lumMod val="8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Cañas y Tapas (</a:t>
                      </a:r>
                      <a:r>
                        <a:rPr lang="es-ES" sz="900" b="1" i="0" u="none" strike="noStrike" dirty="0" err="1">
                          <a:solidFill>
                            <a:schemeClr val="tx1"/>
                          </a:solidFill>
                          <a:effectLst/>
                          <a:latin typeface="Calibri" panose="020F0502020204030204" pitchFamily="34" charset="0"/>
                        </a:rPr>
                        <a:t>RT</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-34,00</a:t>
                      </a:r>
                    </a:p>
                  </a:txBody>
                  <a:tcPr marL="7142" marR="7142" marT="7142" marB="0" anchor="ctr">
                    <a:solidFill>
                      <a:schemeClr val="bg1">
                        <a:lumMod val="85000"/>
                      </a:schemeClr>
                    </a:solidFill>
                  </a:tcPr>
                </a:tc>
                <a:tc>
                  <a:txBody>
                    <a:bodyPr/>
                    <a:lstStyle/>
                    <a:p>
                      <a:pPr algn="ctr"/>
                      <a:r>
                        <a:rPr lang="es-ES" sz="900" dirty="0"/>
                        <a:t>ROMÁNTICO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a:ea typeface="+mn-ea"/>
                          <a:cs typeface="+mn-cs"/>
                        </a:rPr>
                        <a:t>AFECTO</a:t>
                      </a:r>
                      <a:endParaRPr kumimoji="0" lang="es-ES" sz="900" b="0" i="0" u="none" strike="noStrike" kern="1200" cap="none" spc="0" normalizeH="0" baseline="0" noProof="0" dirty="0">
                        <a:ln>
                          <a:noFill/>
                        </a:ln>
                        <a:solidFill>
                          <a:prstClr val="black"/>
                        </a:solidFill>
                        <a:effectLst/>
                        <a:uLnTx/>
                        <a:uFillTx/>
                        <a:latin typeface="Calibri"/>
                        <a:ea typeface="+mn-ea"/>
                        <a:cs typeface="+mn-cs"/>
                      </a:endParaRPr>
                    </a:p>
                  </a:txBody>
                  <a:tcPr marL="68567" marR="68567" marT="34283" marB="34283" anchor="ctr">
                    <a:solidFill>
                      <a:schemeClr val="accent1">
                        <a:lumMod val="40000"/>
                        <a:lumOff val="60000"/>
                      </a:schemeClr>
                    </a:solidFill>
                  </a:tcPr>
                </a:tc>
                <a:tc>
                  <a:txBody>
                    <a:bodyPr/>
                    <a:lstStyle/>
                    <a:p>
                      <a:pPr algn="ctr"/>
                      <a:r>
                        <a:rPr lang="es-ES" sz="900" dirty="0"/>
                        <a:t>ESTRATÉGICO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MAXIMIZAR EL VALOR DE LA ADQUISICIÓN</a:t>
                      </a:r>
                    </a:p>
                  </a:txBody>
                  <a:tcPr marL="68567" marR="68567" marT="34283" marB="34283" anchor="ctr">
                    <a:solidFill>
                      <a:schemeClr val="bg1">
                        <a:lumMod val="85000"/>
                      </a:schemeClr>
                    </a:solidFill>
                  </a:tcPr>
                </a:tc>
                <a:extLst>
                  <a:ext uri="{0D108BD9-81ED-4DB2-BD59-A6C34878D82A}">
                    <a16:rowId xmlns:a16="http://schemas.microsoft.com/office/drawing/2014/main" val="1744115701"/>
                  </a:ext>
                </a:extLst>
              </a:tr>
              <a:tr h="330722">
                <a:tc>
                  <a:txBody>
                    <a:bodyPr/>
                    <a:lstStyle/>
                    <a:p>
                      <a:pPr algn="ctr" fontAlgn="ctr"/>
                      <a:r>
                        <a:rPr lang="es-ES" sz="900" b="1" i="0" u="none" strike="noStrike" dirty="0">
                          <a:solidFill>
                            <a:schemeClr val="tx1"/>
                          </a:solidFill>
                          <a:effectLst/>
                          <a:latin typeface="Calibri" panose="020F0502020204030204" pitchFamily="34" charset="0"/>
                        </a:rPr>
                        <a:t>ENTIDADES FINANCIERAS</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Banco Sabadell (</a:t>
                      </a:r>
                      <a:r>
                        <a:rPr lang="es-ES" sz="900" b="1" i="0" u="none" strike="noStrike" dirty="0" err="1">
                          <a:solidFill>
                            <a:schemeClr val="tx1"/>
                          </a:solidFill>
                          <a:effectLst/>
                          <a:latin typeface="Calibri" panose="020F0502020204030204" pitchFamily="34" charset="0"/>
                        </a:rPr>
                        <a:t>EF</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-35,56</a:t>
                      </a:r>
                    </a:p>
                  </a:txBody>
                  <a:tcPr marL="7142" marR="7142" marT="7142" marB="0" anchor="ctr">
                    <a:solidFill>
                      <a:schemeClr val="bg1">
                        <a:lumMod val="95000"/>
                      </a:schemeClr>
                    </a:solidFill>
                  </a:tcPr>
                </a:tc>
                <a:tc>
                  <a:txBody>
                    <a:bodyPr/>
                    <a:lstStyle/>
                    <a:p>
                      <a:pPr algn="ctr"/>
                      <a:r>
                        <a:rPr lang="es-ES" sz="900" dirty="0"/>
                        <a:t>ROMÁNTICO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accent1">
                        <a:lumMod val="20000"/>
                        <a:lumOff val="80000"/>
                      </a:schemeClr>
                    </a:solidFill>
                  </a:tcPr>
                </a:tc>
                <a:tc>
                  <a:txBody>
                    <a:bodyPr/>
                    <a:lstStyle/>
                    <a:p>
                      <a:pPr algn="ctr"/>
                      <a:r>
                        <a:rPr lang="es-ES" sz="900" dirty="0"/>
                        <a:t>RACIONAL</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RESULTADOS</a:t>
                      </a:r>
                    </a:p>
                  </a:txBody>
                  <a:tcPr marL="68567" marR="68567" marT="34283" marB="34283" anchor="ctr">
                    <a:solidFill>
                      <a:schemeClr val="bg1">
                        <a:lumMod val="95000"/>
                      </a:schemeClr>
                    </a:solidFill>
                  </a:tcPr>
                </a:tc>
                <a:extLst>
                  <a:ext uri="{0D108BD9-81ED-4DB2-BD59-A6C34878D82A}">
                    <a16:rowId xmlns:a16="http://schemas.microsoft.com/office/drawing/2014/main" val="3508807460"/>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DE SEGURO DE HOGAR</a:t>
                      </a:r>
                    </a:p>
                  </a:txBody>
                  <a:tcPr marL="7142" marR="7142" marT="7142" marB="0" anchor="ctr">
                    <a:solidFill>
                      <a:schemeClr val="bg1">
                        <a:lumMod val="8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Zurich</a:t>
                      </a:r>
                      <a:r>
                        <a:rPr lang="es-ES" sz="900" b="1" i="0" u="none" strike="noStrike" dirty="0">
                          <a:solidFill>
                            <a:schemeClr val="tx1"/>
                          </a:solidFill>
                          <a:effectLst/>
                          <a:latin typeface="Calibri" panose="020F0502020204030204" pitchFamily="34" charset="0"/>
                        </a:rPr>
                        <a:t> hogar (</a:t>
                      </a:r>
                      <a:r>
                        <a:rPr lang="es-ES" sz="900" b="1" i="0" u="none" strike="noStrike" dirty="0" err="1">
                          <a:solidFill>
                            <a:schemeClr val="tx1"/>
                          </a:solidFill>
                          <a:effectLst/>
                          <a:latin typeface="Calibri" panose="020F0502020204030204" pitchFamily="34" charset="0"/>
                        </a:rPr>
                        <a:t>SGH</a:t>
                      </a:r>
                      <a:r>
                        <a:rPr lang="es-ES" sz="900" b="1" i="0" u="none" strike="noStrike" dirty="0">
                          <a:solidFill>
                            <a:schemeClr val="tx1"/>
                          </a:solidFill>
                          <a:effectLst/>
                          <a:latin typeface="Calibri" panose="020F0502020204030204" pitchFamily="34" charset="0"/>
                        </a:rPr>
                        <a:t>)</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-29,67</a:t>
                      </a:r>
                    </a:p>
                  </a:txBody>
                  <a:tcPr marL="7142" marR="7142" marT="7142" marB="0"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IMPULSIVO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PLACER / SATISFACCIÓN</a:t>
                      </a:r>
                    </a:p>
                  </a:txBody>
                  <a:tcPr marL="68567" marR="68567" marT="34283" marB="34283" anchor="ctr">
                    <a:solidFill>
                      <a:schemeClr val="accent1">
                        <a:lumMod val="40000"/>
                        <a:lumOff val="60000"/>
                      </a:schemeClr>
                    </a:solidFill>
                  </a:tcPr>
                </a:tc>
                <a:tc>
                  <a:txBody>
                    <a:bodyPr/>
                    <a:lstStyle/>
                    <a:p>
                      <a:pPr algn="ctr"/>
                      <a:r>
                        <a:rPr lang="es-ES" sz="900" dirty="0"/>
                        <a:t>ROMÁNTICO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bg1">
                        <a:lumMod val="85000"/>
                      </a:schemeClr>
                    </a:solidFill>
                  </a:tcPr>
                </a:tc>
                <a:extLst>
                  <a:ext uri="{0D108BD9-81ED-4DB2-BD59-A6C34878D82A}">
                    <a16:rowId xmlns:a16="http://schemas.microsoft.com/office/drawing/2014/main" val="3894802380"/>
                  </a:ext>
                </a:extLst>
              </a:tr>
              <a:tr h="330722">
                <a:tc>
                  <a:txBody>
                    <a:bodyPr/>
                    <a:lstStyle/>
                    <a:p>
                      <a:pPr algn="ctr" fontAlgn="ctr"/>
                      <a:r>
                        <a:rPr lang="es-ES" sz="900" b="1" i="0" u="none" strike="noStrike" dirty="0">
                          <a:solidFill>
                            <a:schemeClr val="tx1"/>
                          </a:solidFill>
                          <a:effectLst/>
                          <a:latin typeface="Calibri" panose="020F0502020204030204" pitchFamily="34" charset="0"/>
                        </a:rPr>
                        <a:t>ESTABLECIMIENTOS DE ELECTRÓNICA</a:t>
                      </a:r>
                    </a:p>
                  </a:txBody>
                  <a:tcPr marL="7142" marR="7142" marT="7142" marB="0" anchor="ctr">
                    <a:solidFill>
                      <a:schemeClr val="bg1">
                        <a:lumMod val="95000"/>
                      </a:schemeClr>
                    </a:solidFill>
                  </a:tcPr>
                </a:tc>
                <a:tc>
                  <a:txBody>
                    <a:bodyPr/>
                    <a:lstStyle/>
                    <a:p>
                      <a:pPr algn="ctr" rtl="0" fontAlgn="ctr"/>
                      <a:r>
                        <a:rPr lang="es-ES" sz="900" b="1" i="0" u="none" strike="noStrike" dirty="0" err="1">
                          <a:solidFill>
                            <a:schemeClr val="tx1"/>
                          </a:solidFill>
                          <a:effectLst/>
                          <a:latin typeface="Calibri" panose="020F0502020204030204" pitchFamily="34" charset="0"/>
                        </a:rPr>
                        <a:t>Expert</a:t>
                      </a:r>
                      <a:r>
                        <a:rPr lang="es-ES" sz="900" b="1" i="0" u="none" strike="noStrike" dirty="0">
                          <a:solidFill>
                            <a:schemeClr val="tx1"/>
                          </a:solidFill>
                          <a:effectLst/>
                          <a:latin typeface="Calibri" panose="020F0502020204030204" pitchFamily="34" charset="0"/>
                        </a:rPr>
                        <a:t> (ET)</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-34,62</a:t>
                      </a:r>
                    </a:p>
                  </a:txBody>
                  <a:tcPr marL="7142" marR="7142" marT="7142" marB="0" anchor="ctr">
                    <a:solidFill>
                      <a:schemeClr val="bg1">
                        <a:lumMod val="95000"/>
                      </a:schemeClr>
                    </a:solidFill>
                  </a:tcPr>
                </a:tc>
                <a:tc>
                  <a:txBody>
                    <a:bodyPr/>
                    <a:lstStyle/>
                    <a:p>
                      <a:pPr algn="ctr"/>
                      <a:r>
                        <a:rPr lang="es-ES" sz="900" dirty="0"/>
                        <a:t>ROMÁNTICO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lang="es-ES" sz="900" dirty="0"/>
                        <a:t>AFECTO</a:t>
                      </a:r>
                    </a:p>
                  </a:txBody>
                  <a:tcPr marL="68567" marR="68567" marT="34283" marB="34283" anchor="ctr">
                    <a:solidFill>
                      <a:schemeClr val="accent1">
                        <a:lumMod val="20000"/>
                        <a:lumOff val="80000"/>
                      </a:schemeClr>
                    </a:solidFill>
                  </a:tcPr>
                </a:tc>
                <a:tc>
                  <a:txBody>
                    <a:bodyPr/>
                    <a:lstStyle/>
                    <a:p>
                      <a:pPr algn="ctr"/>
                      <a:r>
                        <a:rPr lang="es-ES" sz="900" dirty="0"/>
                        <a:t>CRÍTICO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mn-lt"/>
                          <a:ea typeface="+mn-ea"/>
                          <a:cs typeface="+mn-cs"/>
                        </a:rPr>
                        <a:t>EXCELENCIA</a:t>
                      </a:r>
                    </a:p>
                  </a:txBody>
                  <a:tcPr marL="68567" marR="68567" marT="34283" marB="34283" anchor="ctr">
                    <a:solidFill>
                      <a:schemeClr val="bg1">
                        <a:lumMod val="95000"/>
                      </a:schemeClr>
                    </a:solidFill>
                  </a:tcPr>
                </a:tc>
                <a:extLst>
                  <a:ext uri="{0D108BD9-81ED-4DB2-BD59-A6C34878D82A}">
                    <a16:rowId xmlns:a16="http://schemas.microsoft.com/office/drawing/2014/main" val="238153038"/>
                  </a:ext>
                </a:extLst>
              </a:tr>
              <a:tr h="330722">
                <a:tc>
                  <a:txBody>
                    <a:bodyPr/>
                    <a:lstStyle/>
                    <a:p>
                      <a:pPr algn="ctr" fontAlgn="ctr"/>
                      <a:r>
                        <a:rPr lang="es-ES" sz="900" b="1" i="0" u="none" strike="noStrike" dirty="0">
                          <a:solidFill>
                            <a:schemeClr val="tx1"/>
                          </a:solidFill>
                          <a:effectLst/>
                          <a:latin typeface="Calibri" panose="020F0502020204030204" pitchFamily="34" charset="0"/>
                        </a:rPr>
                        <a:t>ESTACIONES DE SERVICIO</a:t>
                      </a:r>
                    </a:p>
                  </a:txBody>
                  <a:tcPr marL="7142" marR="7142" marT="7142" marB="0" anchor="ctr">
                    <a:solidFill>
                      <a:schemeClr val="bg1">
                        <a:lumMod val="8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Total (ES)</a:t>
                      </a:r>
                    </a:p>
                  </a:txBody>
                  <a:tcPr marL="7142" marR="7142" marT="7142" marB="0" anchor="ctr">
                    <a:solidFill>
                      <a:schemeClr val="bg1">
                        <a:lumMod val="8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-36,00</a:t>
                      </a:r>
                    </a:p>
                  </a:txBody>
                  <a:tcPr marL="7142" marR="7142" marT="7142" marB="0"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CRÍTICO</a:t>
                      </a:r>
                    </a:p>
                  </a:txBody>
                  <a:tcPr marL="68567" marR="68567" marT="34283" marB="34283" anchor="ctr">
                    <a:solidFill>
                      <a:schemeClr val="accent1">
                        <a:lumMod val="40000"/>
                        <a:lumOff val="6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accent1">
                        <a:lumMod val="40000"/>
                        <a:lumOff val="60000"/>
                      </a:schemeClr>
                    </a:solidFill>
                  </a:tcPr>
                </a:tc>
                <a:tc>
                  <a:txBody>
                    <a:bodyPr/>
                    <a:lstStyle/>
                    <a:p>
                      <a:pPr algn="ctr"/>
                      <a:r>
                        <a:rPr lang="es-ES" sz="900" dirty="0"/>
                        <a:t>ROMÁNTICO</a:t>
                      </a:r>
                    </a:p>
                  </a:txBody>
                  <a:tcPr marL="68567" marR="68567" marT="34283" marB="34283" anchor="ctr">
                    <a:solidFill>
                      <a:schemeClr val="bg1">
                        <a:lumMod val="8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bg1">
                        <a:lumMod val="85000"/>
                      </a:schemeClr>
                    </a:solidFill>
                  </a:tcPr>
                </a:tc>
                <a:extLst>
                  <a:ext uri="{0D108BD9-81ED-4DB2-BD59-A6C34878D82A}">
                    <a16:rowId xmlns:a16="http://schemas.microsoft.com/office/drawing/2014/main" val="4288900744"/>
                  </a:ext>
                </a:extLst>
              </a:tr>
              <a:tr h="330722">
                <a:tc>
                  <a:txBody>
                    <a:bodyPr/>
                    <a:lstStyle/>
                    <a:p>
                      <a:pPr algn="ctr" fontAlgn="ctr"/>
                      <a:r>
                        <a:rPr lang="es-ES" sz="900" b="1" i="0" u="none" strike="noStrike" dirty="0">
                          <a:solidFill>
                            <a:schemeClr val="tx1"/>
                          </a:solidFill>
                          <a:effectLst/>
                          <a:latin typeface="Calibri" panose="020F0502020204030204" pitchFamily="34" charset="0"/>
                        </a:rPr>
                        <a:t>COMPAÑÍAS ENERGÉTICAS</a:t>
                      </a:r>
                    </a:p>
                  </a:txBody>
                  <a:tcPr marL="7142" marR="7142" marT="7142" marB="0" anchor="ctr">
                    <a:solidFill>
                      <a:schemeClr val="bg1">
                        <a:lumMod val="95000"/>
                      </a:schemeClr>
                    </a:solidFill>
                  </a:tcPr>
                </a:tc>
                <a:tc>
                  <a:txBody>
                    <a:bodyPr/>
                    <a:lstStyle/>
                    <a:p>
                      <a:pPr algn="ctr" rtl="0" fontAlgn="ctr"/>
                      <a:r>
                        <a:rPr lang="es-ES" sz="900" b="1" i="0" u="none" strike="noStrike" dirty="0">
                          <a:solidFill>
                            <a:schemeClr val="tx1"/>
                          </a:solidFill>
                          <a:effectLst/>
                          <a:latin typeface="Calibri" panose="020F0502020204030204" pitchFamily="34" charset="0"/>
                        </a:rPr>
                        <a:t>Endesa (CE)</a:t>
                      </a:r>
                    </a:p>
                  </a:txBody>
                  <a:tcPr marL="7142" marR="7142" marT="7142" marB="0" anchor="ctr">
                    <a:solidFill>
                      <a:schemeClr val="bg1">
                        <a:lumMod val="95000"/>
                      </a:schemeClr>
                    </a:solidFill>
                  </a:tcPr>
                </a:tc>
                <a:tc>
                  <a:txBody>
                    <a:bodyPr/>
                    <a:lstStyle/>
                    <a:p>
                      <a:pPr algn="ctr" rtl="0" fontAlgn="ctr"/>
                      <a:r>
                        <a:rPr lang="es-ES" sz="900" b="1" i="0" u="none" strike="noStrike" dirty="0">
                          <a:solidFill>
                            <a:srgbClr val="000000"/>
                          </a:solidFill>
                          <a:effectLst/>
                          <a:latin typeface="Calibri" panose="020F0502020204030204" pitchFamily="34" charset="0"/>
                        </a:rPr>
                        <a:t>-43,87</a:t>
                      </a:r>
                    </a:p>
                  </a:txBody>
                  <a:tcPr marL="7142" marR="7142" marT="7142" marB="0"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CRÍTICO</a:t>
                      </a:r>
                    </a:p>
                  </a:txBody>
                  <a:tcPr marL="68567" marR="68567" marT="34283" marB="34283" anchor="ctr">
                    <a:solidFill>
                      <a:schemeClr val="accent1">
                        <a:lumMod val="20000"/>
                        <a:lumOff val="80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EXCELENCIA</a:t>
                      </a:r>
                    </a:p>
                  </a:txBody>
                  <a:tcPr marL="68567" marR="68567" marT="34283" marB="34283" anchor="ctr">
                    <a:solidFill>
                      <a:schemeClr val="accent1">
                        <a:lumMod val="20000"/>
                        <a:lumOff val="80000"/>
                      </a:schemeClr>
                    </a:solidFill>
                  </a:tcPr>
                </a:tc>
                <a:tc>
                  <a:txBody>
                    <a:bodyPr/>
                    <a:lstStyle/>
                    <a:p>
                      <a:pPr algn="ctr"/>
                      <a:r>
                        <a:rPr lang="es-ES" sz="900" dirty="0"/>
                        <a:t>ROMÁNTICO</a:t>
                      </a:r>
                    </a:p>
                  </a:txBody>
                  <a:tcPr marL="68567" marR="68567" marT="34283" marB="34283" anchor="ctr">
                    <a:solidFill>
                      <a:schemeClr val="bg1">
                        <a:lumMod val="95000"/>
                      </a:schemeClr>
                    </a:solidFill>
                  </a:tcPr>
                </a:tc>
                <a:tc>
                  <a:txBody>
                    <a:bodyPr/>
                    <a:lstStyle/>
                    <a:p>
                      <a:pPr marL="0" marR="0" lvl="0" indent="0" algn="ctr" defTabSz="145161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a:ea typeface="+mn-ea"/>
                          <a:cs typeface="+mn-cs"/>
                        </a:rPr>
                        <a:t>AFECTO</a:t>
                      </a:r>
                    </a:p>
                  </a:txBody>
                  <a:tcPr marL="68567" marR="68567" marT="34283" marB="34283" anchor="ctr">
                    <a:solidFill>
                      <a:schemeClr val="bg1">
                        <a:lumMod val="95000"/>
                      </a:schemeClr>
                    </a:solidFill>
                  </a:tcPr>
                </a:tc>
                <a:extLst>
                  <a:ext uri="{0D108BD9-81ED-4DB2-BD59-A6C34878D82A}">
                    <a16:rowId xmlns:a16="http://schemas.microsoft.com/office/drawing/2014/main" val="2083787809"/>
                  </a:ext>
                </a:extLst>
              </a:tr>
            </a:tbl>
          </a:graphicData>
        </a:graphic>
      </p:graphicFrame>
    </p:spTree>
    <p:extLst>
      <p:ext uri="{BB962C8B-B14F-4D97-AF65-F5344CB8AC3E}">
        <p14:creationId xmlns:p14="http://schemas.microsoft.com/office/powerpoint/2010/main" val="25895596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2537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16051</Words>
  <Application>Microsoft Office PowerPoint</Application>
  <PresentationFormat>Panorámica</PresentationFormat>
  <Paragraphs>4142</Paragraphs>
  <Slides>91</Slides>
  <Notes>19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91</vt:i4>
      </vt:variant>
    </vt:vector>
  </HeadingPairs>
  <TitlesOfParts>
    <vt:vector size="98" baseType="lpstr">
      <vt:lpstr>Arial</vt:lpstr>
      <vt:lpstr>Calibri</vt:lpstr>
      <vt:lpstr>Calibri Light</vt:lpstr>
      <vt:lpstr>Georgia</vt:lpstr>
      <vt:lpstr>Montserrat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Virginia Pelaez Alamillo</dc:creator>
  <cp:lastModifiedBy>David Martín</cp:lastModifiedBy>
  <cp:revision>32</cp:revision>
  <dcterms:created xsi:type="dcterms:W3CDTF">2023-09-18T09:26:30Z</dcterms:created>
  <dcterms:modified xsi:type="dcterms:W3CDTF">2023-09-27T09:53:52Z</dcterms:modified>
</cp:coreProperties>
</file>